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261" r:id="rId2"/>
    <p:sldId id="263" r:id="rId3"/>
    <p:sldId id="273" r:id="rId4"/>
    <p:sldId id="272" r:id="rId5"/>
    <p:sldId id="264" r:id="rId6"/>
    <p:sldId id="284" r:id="rId7"/>
    <p:sldId id="265" r:id="rId8"/>
    <p:sldId id="266" r:id="rId9"/>
    <p:sldId id="274" r:id="rId10"/>
    <p:sldId id="262" r:id="rId11"/>
    <p:sldId id="267" r:id="rId12"/>
    <p:sldId id="275" r:id="rId13"/>
    <p:sldId id="276" r:id="rId14"/>
    <p:sldId id="269" r:id="rId15"/>
    <p:sldId id="281" r:id="rId16"/>
    <p:sldId id="279" r:id="rId17"/>
    <p:sldId id="270" r:id="rId18"/>
    <p:sldId id="282" r:id="rId19"/>
    <p:sldId id="268" r:id="rId20"/>
    <p:sldId id="278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87579" autoAdjust="0"/>
  </p:normalViewPr>
  <p:slideViewPr>
    <p:cSldViewPr snapToGrid="0">
      <p:cViewPr varScale="1">
        <p:scale>
          <a:sx n="83" d="100"/>
          <a:sy n="83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53.wmf"/><Relationship Id="rId1" Type="http://schemas.openxmlformats.org/officeDocument/2006/relationships/image" Target="../media/image63.wmf"/><Relationship Id="rId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8EAE-AB8D-47C0-B86E-CF4FDCF12E9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44F6-2859-485D-A4C9-11B541D70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4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성과발표회를 통해 공유하고 싶은 성과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3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8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결과보고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Mecsolver</a:t>
            </a:r>
            <a:r>
              <a:rPr lang="ko-KR" altLang="en-US" dirty="0" smtClean="0"/>
              <a:t>와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MITC3+</a:t>
            </a:r>
            <a:r>
              <a:rPr lang="ko-KR" altLang="en-US" dirty="0" smtClean="0"/>
              <a:t>논문에</a:t>
            </a:r>
            <a:r>
              <a:rPr lang="en-US" altLang="ko-KR" dirty="0" smtClean="0"/>
              <a:t> 4.1 4.3 </a:t>
            </a:r>
            <a:r>
              <a:rPr lang="ko-KR" altLang="en-US" dirty="0" smtClean="0"/>
              <a:t>결과 비교하기</a:t>
            </a:r>
            <a:endParaRPr lang="en-US" altLang="ko-KR" dirty="0" smtClean="0"/>
          </a:p>
          <a:p>
            <a:r>
              <a:rPr lang="ko-KR" altLang="en-US" dirty="0" smtClean="0"/>
              <a:t>요소 끝나면 소성변형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OJT </a:t>
            </a:r>
            <a:r>
              <a:rPr lang="ko-KR" altLang="en-US" dirty="0"/>
              <a:t>과제로써 공부하였던 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과제를 수행하면서 왜 가장 먼저 책을 공부하는 </a:t>
            </a:r>
            <a:r>
              <a:rPr lang="en-US" altLang="ko-KR" dirty="0"/>
              <a:t>OJT </a:t>
            </a:r>
            <a:r>
              <a:rPr lang="ko-KR" altLang="en-US" dirty="0"/>
              <a:t>과제가 주어졌는지 고민해보았습니다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고민을 통해 제가 내린 결론은 </a:t>
            </a:r>
            <a:r>
              <a:rPr lang="en-US" altLang="ko-KR" dirty="0"/>
              <a:t>~</a:t>
            </a:r>
            <a:r>
              <a:rPr lang="ko-KR" altLang="en-US" dirty="0"/>
              <a:t>가 중요하기 때문에 첫번째 </a:t>
            </a:r>
            <a:r>
              <a:rPr lang="en-US" altLang="ko-KR" dirty="0"/>
              <a:t>OJT</a:t>
            </a:r>
            <a:r>
              <a:rPr lang="ko-KR" altLang="en-US" dirty="0"/>
              <a:t>과제로 </a:t>
            </a:r>
            <a:r>
              <a:rPr lang="en-US" altLang="ko-KR" dirty="0"/>
              <a:t>solver</a:t>
            </a:r>
            <a:r>
              <a:rPr lang="ko-KR" altLang="en-US" dirty="0"/>
              <a:t>에 대한 이해하는데 도움이 되는 책을 공부하는 과제가 주어졌다고 생각했습니다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제가 공부하면서 이해하게 된 </a:t>
            </a:r>
            <a:r>
              <a:rPr lang="en-US" altLang="ko-KR" baseline="0" dirty="0"/>
              <a:t>Solver</a:t>
            </a:r>
            <a:r>
              <a:rPr lang="ko-KR" altLang="en-US" baseline="0" dirty="0"/>
              <a:t>에 대해서 말씀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3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Solver</a:t>
            </a:r>
            <a:r>
              <a:rPr lang="ko-KR" altLang="en-US" dirty="0" smtClean="0"/>
              <a:t>가 여러 개가 있는데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그중에</a:t>
            </a:r>
            <a:r>
              <a:rPr lang="ko-KR" altLang="en-US" dirty="0" smtClean="0"/>
              <a:t> 선형 </a:t>
            </a:r>
            <a:r>
              <a:rPr lang="ko-KR" altLang="en-US" dirty="0" err="1" smtClean="0"/>
              <a:t>탄성에대해서</a:t>
            </a:r>
            <a:r>
              <a:rPr lang="ko-KR" altLang="en-US" dirty="0" smtClean="0"/>
              <a:t>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1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 </a:t>
            </a:r>
            <a:r>
              <a:rPr lang="en-US" altLang="ko-KR" dirty="0"/>
              <a:t>solve</a:t>
            </a:r>
            <a:r>
              <a:rPr lang="ko-KR" altLang="en-US" dirty="0"/>
              <a:t>가 하는 일이 </a:t>
            </a:r>
            <a:r>
              <a:rPr lang="ko-KR" altLang="en-US" dirty="0" err="1"/>
              <a:t>이거다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여기까지가</a:t>
            </a:r>
            <a:r>
              <a:rPr lang="ko-KR" altLang="en-US" dirty="0"/>
              <a:t> 제가 이해한 </a:t>
            </a:r>
            <a:r>
              <a:rPr lang="en-US" altLang="ko-KR" dirty="0"/>
              <a:t>solver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지금까지 내용에 대해서 간단하게 질문을 받고 없으면 넘어가도록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0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진행중인 </a:t>
            </a:r>
            <a:r>
              <a:rPr lang="en-US" altLang="ko-KR" dirty="0"/>
              <a:t>OJT </a:t>
            </a:r>
            <a:r>
              <a:rPr lang="ko-KR" altLang="en-US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7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통해 </a:t>
            </a:r>
            <a:r>
              <a:rPr lang="en-US" altLang="ko-KR" dirty="0"/>
              <a:t>element</a:t>
            </a:r>
            <a:r>
              <a:rPr lang="ko-KR" altLang="en-US" dirty="0"/>
              <a:t>가 중요하다는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21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</a:t>
            </a:r>
            <a:r>
              <a:rPr lang="ko-KR" altLang="en-US" dirty="0" err="1"/>
              <a:t>두가지로</a:t>
            </a:r>
            <a:r>
              <a:rPr lang="ko-KR" altLang="en-US" dirty="0"/>
              <a:t> 논문에 대한 이해도를 </a:t>
            </a:r>
            <a:r>
              <a:rPr lang="ko-KR" altLang="en-US" dirty="0" err="1"/>
              <a:t>높히려고</a:t>
            </a:r>
            <a:r>
              <a:rPr lang="ko-KR" altLang="en-US" dirty="0"/>
              <a:t> 노력하였고</a:t>
            </a:r>
            <a:r>
              <a:rPr lang="en-US" altLang="ko-KR" dirty="0"/>
              <a:t>, </a:t>
            </a:r>
            <a:r>
              <a:rPr lang="ko-KR" altLang="en-US" dirty="0"/>
              <a:t>이해가 되지 않더라도 업무를 수행할 수 있게 알고리즘을 추출하는 역량을 길렀습니다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현재는 이런 과정을 거쳐서 연구</a:t>
            </a:r>
            <a:r>
              <a:rPr lang="en-US" altLang="ko-KR" dirty="0"/>
              <a:t>-</a:t>
            </a:r>
            <a:r>
              <a:rPr lang="ko-KR" altLang="en-US" dirty="0" err="1"/>
              <a:t>개발중이며</a:t>
            </a:r>
            <a:r>
              <a:rPr lang="en-US" altLang="ko-KR" dirty="0"/>
              <a:t>, </a:t>
            </a:r>
            <a:r>
              <a:rPr lang="ko-KR" altLang="en-US" dirty="0"/>
              <a:t>연구 개발에 핵심적인 내용에 대해 간단하게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2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8"/>
          <p:cNvSpPr/>
          <p:nvPr userDrawn="1"/>
        </p:nvSpPr>
        <p:spPr bwMode="auto">
          <a:xfrm>
            <a:off x="6288618" y="0"/>
            <a:ext cx="1919817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제목 6">
            <a:extLst>
              <a:ext uri="{FF2B5EF4-FFF2-40B4-BE49-F238E27FC236}">
                <a16:creationId xmlns="" xmlns:a16="http://schemas.microsoft.com/office/drawing/2014/main" id="{4A3440A8-3A03-4A15-BAFB-D5FE7A5581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91851"/>
            <a:ext cx="12192000" cy="1993542"/>
          </a:xfrm>
          <a:solidFill>
            <a:schemeClr val="tx2">
              <a:lumMod val="75000"/>
            </a:schemeClr>
          </a:solidFill>
        </p:spPr>
        <p:txBody>
          <a:bodyPr lIns="108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ko-KR" sz="3200" dirty="0"/>
              <a:t>Title</a:t>
            </a:r>
            <a:endParaRPr lang="ko-KR" altLang="en-US" sz="3200" dirty="0"/>
          </a:p>
        </p:txBody>
      </p:sp>
      <p:sp>
        <p:nvSpPr>
          <p:cNvPr id="41" name="부제목 2">
            <a:extLst>
              <a:ext uri="{FF2B5EF4-FFF2-40B4-BE49-F238E27FC236}">
                <a16:creationId xmlns="" xmlns:a16="http://schemas.microsoft.com/office/drawing/2014/main" id="{F2E10C5D-9964-41D2-8851-AC2EA72D2E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0667" y="3429000"/>
            <a:ext cx="7535333" cy="329598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r"/>
            <a:r>
              <a:rPr lang="en-US" altLang="ko-KR" sz="2800" dirty="0"/>
              <a:t>Name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A29688E7-756C-420C-815C-D6EEAFFD2344}"/>
              </a:ext>
            </a:extLst>
          </p:cNvPr>
          <p:cNvCxnSpPr>
            <a:cxnSpLocks/>
          </p:cNvCxnSpPr>
          <p:nvPr userDrawn="1"/>
        </p:nvCxnSpPr>
        <p:spPr>
          <a:xfrm>
            <a:off x="1236000" y="3961014"/>
            <a:ext cx="97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43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293173" y="260351"/>
            <a:ext cx="798681" cy="544513"/>
          </a:xfrm>
        </p:spPr>
        <p:txBody>
          <a:bodyPr anchor="ctr"/>
          <a:lstStyle>
            <a:lvl1pPr>
              <a:defRPr sz="20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6"/>
            <a:ext cx="12192000" cy="218626"/>
          </a:xfrm>
          <a:prstGeom prst="rect">
            <a:avLst/>
          </a:prstGeom>
          <a:solidFill>
            <a:srgbClr val="3861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1439483" y="260351"/>
            <a:ext cx="9313035" cy="54451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534988" indent="-268288">
              <a:buClr>
                <a:srgbClr val="0070C0"/>
              </a:buClr>
              <a:buFont typeface="Wingdings" pitchFamily="2" charset="2"/>
              <a:buChar char="l"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4042248" y="6561139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pic>
        <p:nvPicPr>
          <p:cNvPr id="10" name="Picture 30">
            <a:extLst>
              <a:ext uri="{FF2B5EF4-FFF2-40B4-BE49-F238E27FC236}">
                <a16:creationId xmlns="" xmlns:a16="http://schemas.microsoft.com/office/drawing/2014/main" id="{1779309F-FC0E-4CEF-B77D-D0A38BE4F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691" y="313598"/>
            <a:ext cx="1190576" cy="3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775520" y="260351"/>
            <a:ext cx="931303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54651" y="6540501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6000" y="1124743"/>
            <a:ext cx="112368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55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65.wmf"/><Relationship Id="rId5" Type="http://schemas.openxmlformats.org/officeDocument/2006/relationships/image" Target="../media/image66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63.wmf"/><Relationship Id="rId9" Type="http://schemas.openxmlformats.org/officeDocument/2006/relationships/image" Target="../media/image6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9CA4061-3C97-4D11-A126-C52E3AA3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3200" dirty="0"/>
              <a:t>성과발표회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="" xmlns:a16="http://schemas.microsoft.com/office/drawing/2014/main" id="{2AB29143-72A2-4579-A12F-DD8FFE410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NX</a:t>
            </a:r>
            <a:r>
              <a:rPr lang="ko-KR" altLang="en-US" dirty="0" err="1"/>
              <a:t>개발셀</a:t>
            </a:r>
            <a:endParaRPr lang="en-US" altLang="ko-KR" dirty="0"/>
          </a:p>
          <a:p>
            <a:pPr algn="r"/>
            <a:r>
              <a:rPr lang="ko-KR" altLang="en-US" dirty="0"/>
              <a:t>김민석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7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441C5D2-9FD5-4D02-8202-08446F21B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>
                <a:extLst>
                  <a:ext uri="{FF2B5EF4-FFF2-40B4-BE49-F238E27FC236}">
                    <a16:creationId xmlns="" xmlns:a16="http://schemas.microsoft.com/office/drawing/2014/main" id="{9E5CB9F4-FF15-4728-B8FB-97BCFE014E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9E5CB9F4-FF15-4728-B8FB-97BCFE014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="" xmlns:a16="http://schemas.microsoft.com/office/drawing/2014/main" id="{56526723-BC57-4857-AF84-4ADCEB2BA6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Why?</a:t>
                </a:r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Solver</a:t>
                </a:r>
                <a:r>
                  <a:rPr lang="ko-KR" altLang="en-US" dirty="0"/>
                  <a:t>란</a:t>
                </a:r>
                <a:r>
                  <a:rPr lang="en-US" altLang="ko-KR" dirty="0"/>
                  <a:t>?</a:t>
                </a:r>
              </a:p>
              <a:p>
                <a:pPr lvl="3"/>
                <a:r>
                  <a:rPr lang="ko-KR" altLang="en-US" dirty="0"/>
                  <a:t>정적 평형 상태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선형 탄성 재료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미소 변위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Element</a:t>
                </a:r>
                <a:r>
                  <a:rPr lang="ko-KR" altLang="en-US" dirty="0"/>
                  <a:t>에 따라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가 달라짐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에 따라 </a:t>
                </a:r>
                <a:r>
                  <a:rPr lang="en-US" altLang="ko-KR" dirty="0"/>
                  <a:t>solver</a:t>
                </a:r>
                <a:r>
                  <a:rPr lang="ko-KR" altLang="en-US" dirty="0"/>
                  <a:t>의 성능</a:t>
                </a:r>
                <a:r>
                  <a:rPr lang="en-US" altLang="ko-KR" dirty="0"/>
                  <a:t>(accuracy, computational cost)</a:t>
                </a:r>
                <a:r>
                  <a:rPr lang="ko-KR" altLang="en-US" dirty="0"/>
                  <a:t>이 바뀜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6526723-BC57-4857-AF84-4ADCEB2B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97859"/>
              </p:ext>
            </p:extLst>
          </p:nvPr>
        </p:nvGraphicFramePr>
        <p:xfrm>
          <a:off x="2807494" y="317940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5" imgW="3174840" imgH="291960" progId="Equation.DSMT4">
                  <p:embed/>
                </p:oleObj>
              </mc:Choice>
              <mc:Fallback>
                <p:oleObj name="Equation" r:id="rId5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7494" y="317940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251907"/>
              </p:ext>
            </p:extLst>
          </p:nvPr>
        </p:nvGraphicFramePr>
        <p:xfrm>
          <a:off x="4146550" y="251305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7" imgW="1714320" imgH="253800" progId="Equation.DSMT4">
                  <p:embed/>
                </p:oleObj>
              </mc:Choice>
              <mc:Fallback>
                <p:oleObj name="Equation" r:id="rId7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6550" y="251305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3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의 중요성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ko-KR" altLang="en-US" dirty="0"/>
              <a:t>예시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3" y="2326134"/>
            <a:ext cx="2714887" cy="1612395"/>
          </a:xfrm>
          <a:prstGeom prst="rect">
            <a:avLst/>
          </a:prstGeom>
        </p:spPr>
      </p:pic>
      <p:pic>
        <p:nvPicPr>
          <p:cNvPr id="5124" name="Picture 4" descr="https://gurov.com.au/wp-content/uploads/2022/04/Graph-Displacement-Shell-vs-Solid-ele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3" y="4376977"/>
            <a:ext cx="27725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gurov.com.au/wp-content/uploads/2022/04/Graph-Stress-Shell-vs-Solid-element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4376977"/>
            <a:ext cx="28440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gurov.com.au/wp-content/uploads/2022/04/Graph-CPU-Shell-vs-Solid-element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68" y="4376977"/>
            <a:ext cx="283872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534" y="2326134"/>
            <a:ext cx="2559358" cy="16123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9313" y="6475966"/>
            <a:ext cx="6619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https://gurov.com.au/shell-vs-solid-elements-are-they-similar/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FAAABC9C-F802-4225-A48E-C4721A78C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="" xmlns:a16="http://schemas.microsoft.com/office/drawing/2014/main" id="{B17EFA9F-C7F7-4B5B-996D-348F145024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B17EFA9F-C7F7-4B5B-996D-348F14502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6EDEFB6-1410-4CCA-8494-3F0B8834099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books + 8 notes + 6 papers </a:t>
            </a:r>
            <a:r>
              <a:rPr lang="en-US" altLang="ko-KR" dirty="0">
                <a:sym typeface="Wingdings" panose="05000000000000000000" pitchFamily="2" charset="2"/>
              </a:rPr>
              <a:t> 3 documents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노력에도 불구하고 이해 </a:t>
            </a:r>
            <a:r>
              <a:rPr lang="en-US" altLang="ko-KR" dirty="0">
                <a:sym typeface="Wingdings" panose="05000000000000000000" pitchFamily="2" charset="2"/>
              </a:rPr>
              <a:t>X  </a:t>
            </a:r>
            <a:r>
              <a:rPr lang="ko-KR" altLang="en-US" dirty="0">
                <a:sym typeface="Wingdings" panose="05000000000000000000" pitchFamily="2" charset="2"/>
              </a:rPr>
              <a:t>문제발생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Differential Geometry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calculus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Linear Algebra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6FCDB8F-541C-4D2E-BBB8-9B190E78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8" y="2067969"/>
            <a:ext cx="4513561" cy="239482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6A246A6F-34CF-4633-8C59-B4CA6F400403}"/>
              </a:ext>
            </a:extLst>
          </p:cNvPr>
          <p:cNvGrpSpPr/>
          <p:nvPr/>
        </p:nvGrpSpPr>
        <p:grpSpPr>
          <a:xfrm>
            <a:off x="4958335" y="1278734"/>
            <a:ext cx="7152185" cy="5543482"/>
            <a:chOff x="4958335" y="1278734"/>
            <a:chExt cx="7152185" cy="5543482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9075E1EF-21A0-4280-9D8D-23AB10CC4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0728" y="2764887"/>
              <a:ext cx="2513840" cy="180503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F10E228E-B672-4CD0-90C2-1FB5614A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4519" y="1926919"/>
              <a:ext cx="1594914" cy="89821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B5821B18-7437-4C13-8394-5968B9C93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9388" y="1867447"/>
              <a:ext cx="1675054" cy="89821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084A4E08-922E-4674-8DA4-537CA68D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1587" y="1607818"/>
              <a:ext cx="1011659" cy="30488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8BF52686-F218-483A-9758-FAB189DA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8785" y="1278734"/>
              <a:ext cx="2299764" cy="3428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2BA9E6DC-E42B-4356-99B4-98FBFDEC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0728" y="1319130"/>
              <a:ext cx="4056979" cy="33868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833C09E5-5575-48A0-9800-7BF361C35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93170" y="3280169"/>
              <a:ext cx="2105319" cy="6382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E4D0F1A6-BA28-4235-B13E-BD39783C6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58335" y="2965944"/>
              <a:ext cx="2610214" cy="28579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84CE5E02-8973-49F9-B237-BF1968B69172}"/>
                </a:ext>
              </a:extLst>
            </p:cNvPr>
            <p:cNvGrpSpPr/>
            <p:nvPr/>
          </p:nvGrpSpPr>
          <p:grpSpPr>
            <a:xfrm>
              <a:off x="10497352" y="3964480"/>
              <a:ext cx="1591641" cy="314370"/>
              <a:chOff x="5772105" y="4090861"/>
              <a:chExt cx="2020567" cy="38105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B83B943C-7A84-4E48-B5DC-394690E07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2105" y="4143579"/>
                <a:ext cx="647790" cy="24768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="" xmlns:a16="http://schemas.microsoft.com/office/drawing/2014/main" id="{3D69B6AD-CE91-489E-97F8-9C16204A6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3723" y="4090861"/>
                <a:ext cx="1428949" cy="381053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="" xmlns:a16="http://schemas.microsoft.com/office/drawing/2014/main" id="{855C7F72-726B-4483-8685-A27ADBB3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68785" y="4623063"/>
              <a:ext cx="3696216" cy="58110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750849D7-B1FC-47DA-B1D5-0366933FA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37440" y="4184419"/>
              <a:ext cx="1362265" cy="31436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8EFD2624-DB5A-4763-84F8-5ECB64C8C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24397" y="1635690"/>
              <a:ext cx="1808344" cy="82396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F78E221-BBA3-4343-A77E-877A1EEA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257767" y="1687649"/>
              <a:ext cx="1594914" cy="67400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556896B7-913F-4B92-A2EE-F17D9EE2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05913" y="2388250"/>
              <a:ext cx="2210108" cy="35247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AB4A50BC-164B-4079-A65E-2F537B66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656807" y="3179172"/>
              <a:ext cx="1362265" cy="3674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5510F914-36F6-40E1-8E83-030B5B79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91320" y="4717298"/>
              <a:ext cx="2819200" cy="210491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90887C42-524A-4EE3-B6AD-4C6FB2A30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345750" y="5647328"/>
              <a:ext cx="2705478" cy="106694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FDB8A7B6-394E-4214-820B-E6B6D703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61728" y="5172326"/>
              <a:ext cx="3210373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735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FA9523A-FE8A-40ED-A3FE-FFC4FE867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="" xmlns:a16="http://schemas.microsoft.com/office/drawing/2014/main" id="{E5B3669A-161F-46A5-9796-E3392434D9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5B3669A-161F-46A5-9796-E3392434D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F13B49B-EA0B-4EBF-AA25-578857DB8ED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ko-KR" altLang="en-US" dirty="0"/>
              <a:t>문제극복을 위한 노력</a:t>
            </a:r>
            <a:endParaRPr lang="en-US" altLang="ko-KR" dirty="0"/>
          </a:p>
          <a:p>
            <a:pPr lvl="2"/>
            <a:r>
              <a:rPr lang="ko-KR" altLang="en-US" dirty="0"/>
              <a:t>수학공부</a:t>
            </a:r>
            <a:endParaRPr lang="en-US" altLang="ko-KR" dirty="0"/>
          </a:p>
          <a:p>
            <a:pPr lvl="3"/>
            <a:r>
              <a:rPr lang="ko-KR" altLang="en-US" dirty="0"/>
              <a:t>출퇴근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자투리 시간 활용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books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notes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documents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Python</a:t>
            </a:r>
          </a:p>
          <a:p>
            <a:pPr lvl="3"/>
            <a:r>
              <a:rPr lang="en-US" altLang="ko-KR" dirty="0" err="1"/>
              <a:t>Sympy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Symbolic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3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행렬 연산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알고리즘 수식 정리</a:t>
            </a:r>
            <a:endParaRPr lang="en-US" altLang="ko-KR" dirty="0"/>
          </a:p>
          <a:p>
            <a:pPr lvl="3"/>
            <a:r>
              <a:rPr lang="ko-KR" altLang="en-US" dirty="0"/>
              <a:t>이론적인 배경이 이해되지 않더라도 요소 개발에 필요한 알고리즘은 파악 가능</a:t>
            </a:r>
            <a:endParaRPr lang="en-US" altLang="ko-KR" dirty="0"/>
          </a:p>
          <a:p>
            <a:pPr lvl="3"/>
            <a:r>
              <a:rPr lang="ko-KR" altLang="en-US" dirty="0"/>
              <a:t>논문에서 개발에 필요한 알고리즘을 파악하고 수식으로 정리하는 역량 확보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2FD09E5-5C5F-4FB1-9AB2-7CB2F094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110" y="1916413"/>
            <a:ext cx="4868148" cy="2236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58" y="1916412"/>
            <a:ext cx="3238442" cy="48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MITC element</a:t>
                </a:r>
              </a:p>
              <a:p>
                <a:pPr lvl="1"/>
                <a:r>
                  <a:rPr lang="en-US" altLang="ko-KR" dirty="0"/>
                  <a:t>Shell element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 dirty="0"/>
                  <a:t>얇아질수록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en-US" altLang="ko-KR" dirty="0"/>
                  <a:t>membrane – shear locking </a:t>
                </a:r>
                <a:r>
                  <a:rPr lang="ko-KR" altLang="en-US" dirty="0"/>
                  <a:t>현상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stiffness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,displacement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,stress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,strain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부정확한 해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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transverse shear strain</a:t>
                </a:r>
                <a:r>
                  <a:rPr lang="ko-KR" altLang="en-US" dirty="0">
                    <a:sym typeface="Wingdings" panose="05000000000000000000" pitchFamily="2" charset="2"/>
                  </a:rPr>
                  <a:t> 계산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부정확함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MITC method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Mixed interpolation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tensorial</a:t>
                </a:r>
                <a:r>
                  <a:rPr lang="en-US" altLang="ko-KR" dirty="0">
                    <a:sym typeface="Wingdings" panose="05000000000000000000" pitchFamily="2" charset="2"/>
                  </a:rPr>
                  <a:t> components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+ Transverse shear strain interpolation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Tying displacement-based strain with interpolated(assumed) strain</a:t>
                </a: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 rotWithShape="0"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 preferRelativeResize="0">
            <a:picLocks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4792" y="3347353"/>
            <a:ext cx="2340000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4767" y="1229452"/>
            <a:ext cx="2200050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4792" y="3361213"/>
            <a:ext cx="233013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을 근사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isotropic hypotenuse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 결정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Tying points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32686"/>
              </p:ext>
            </p:extLst>
          </p:nvPr>
        </p:nvGraphicFramePr>
        <p:xfrm>
          <a:off x="876300" y="2283816"/>
          <a:ext cx="184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4" imgW="1841400" imgH="711000" progId="Equation.DSMT4">
                  <p:embed/>
                </p:oleObj>
              </mc:Choice>
              <mc:Fallback>
                <p:oleObj name="Equation" r:id="rId4" imgW="1841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2283816"/>
                        <a:ext cx="1841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2489"/>
              </p:ext>
            </p:extLst>
          </p:nvPr>
        </p:nvGraphicFramePr>
        <p:xfrm>
          <a:off x="876300" y="4816508"/>
          <a:ext cx="299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8" imgW="2997000" imgH="1143000" progId="Equation.DSMT4">
                  <p:embed/>
                </p:oleObj>
              </mc:Choice>
              <mc:Fallback>
                <p:oleObj name="Equation" r:id="rId8" imgW="2997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6300" y="4816508"/>
                        <a:ext cx="2997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8416" y="1528108"/>
            <a:ext cx="603016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Algorithm(</a:t>
            </a:r>
            <a:r>
              <a:rPr lang="en-US" altLang="ko-KR" dirty="0" err="1">
                <a:sym typeface="Wingdings" panose="05000000000000000000" pitchFamily="2" charset="2"/>
              </a:rPr>
              <a:t>Cont</a:t>
            </a:r>
            <a:r>
              <a:rPr lang="en-US" altLang="ko-KR" dirty="0">
                <a:sym typeface="Wingdings" panose="05000000000000000000" pitchFamily="2" charset="2"/>
              </a:rPr>
              <a:t>’)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연립방정식을 풀어서 계수를 결정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999095"/>
              </p:ext>
            </p:extLst>
          </p:nvPr>
        </p:nvGraphicFramePr>
        <p:xfrm>
          <a:off x="884238" y="2246313"/>
          <a:ext cx="447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4470120" imgH="761760" progId="Equation.DSMT4">
                  <p:embed/>
                </p:oleObj>
              </mc:Choice>
              <mc:Fallback>
                <p:oleObj name="Equation" r:id="rId4" imgW="44701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238" y="2246313"/>
                        <a:ext cx="4470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9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MITC3+ element (future work)</a:t>
            </a:r>
          </a:p>
          <a:p>
            <a:pPr lvl="1"/>
            <a:r>
              <a:rPr lang="en-US" altLang="ko-KR" dirty="0" err="1" smtClean="0"/>
              <a:t>Mecsolver</a:t>
            </a:r>
            <a:r>
              <a:rPr lang="ko-KR" altLang="en-US" dirty="0" smtClean="0"/>
              <a:t> 요소와 </a:t>
            </a:r>
            <a:r>
              <a:rPr lang="en-US" altLang="ko-KR" dirty="0" smtClean="0"/>
              <a:t>MITC3+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convergence test </a:t>
            </a:r>
            <a:r>
              <a:rPr lang="ko-KR" altLang="en-US" dirty="0" smtClean="0"/>
              <a:t>결과 </a:t>
            </a:r>
            <a:r>
              <a:rPr lang="ko-KR" altLang="en-US" dirty="0"/>
              <a:t>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MITC3</a:t>
            </a:r>
            <a:r>
              <a:rPr lang="en-US" altLang="ko-KR" dirty="0"/>
              <a:t>+ </a:t>
            </a:r>
            <a:r>
              <a:rPr lang="ko-KR" altLang="en-US" dirty="0"/>
              <a:t>논문 분석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알고리즘 정리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요소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2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15683" y="3511551"/>
            <a:ext cx="9313035" cy="54451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2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Shell element</a:t>
            </a:r>
          </a:p>
          <a:p>
            <a:pPr lvl="1"/>
            <a:r>
              <a:rPr lang="en-US" altLang="ko-KR" dirty="0"/>
              <a:t>Shell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두께가 다른 길이에 비해 매우 작은 물체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Shell element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Kirchhoff-Love, </a:t>
            </a:r>
            <a:r>
              <a:rPr lang="en-US" altLang="ko-KR" dirty="0" err="1"/>
              <a:t>Mindlin-Reissner</a:t>
            </a:r>
            <a:r>
              <a:rPr lang="en-US" altLang="ko-KR" dirty="0"/>
              <a:t> plate theory</a:t>
            </a:r>
            <a:r>
              <a:rPr lang="ko-KR" altLang="en-US" dirty="0"/>
              <a:t>등을 기반으로 </a:t>
            </a:r>
            <a:r>
              <a:rPr lang="en-US" altLang="ko-KR" dirty="0"/>
              <a:t>3D solid element</a:t>
            </a:r>
            <a:r>
              <a:rPr lang="ko-KR" altLang="en-US" dirty="0"/>
              <a:t>를 </a:t>
            </a: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modeling </a:t>
            </a:r>
            <a:r>
              <a:rPr lang="ko-KR" altLang="en-US" dirty="0"/>
              <a:t>한 것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87" y="2400750"/>
            <a:ext cx="1964944" cy="150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77" y="2452675"/>
            <a:ext cx="2433358" cy="1460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576" y="2400750"/>
            <a:ext cx="1567423" cy="1500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959" y="5039719"/>
            <a:ext cx="1733744" cy="1745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156" y="5070128"/>
            <a:ext cx="2058470" cy="168479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232429" y="5757291"/>
            <a:ext cx="508000" cy="310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</a:t>
                </a:r>
                <a:r>
                  <a:rPr lang="ko-KR" altLang="en-US" dirty="0"/>
                  <a:t> 개발자가 되기 위한 역량 확보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Solver</a:t>
                </a:r>
                <a:r>
                  <a:rPr lang="ko-KR" altLang="en-US" dirty="0"/>
                  <a:t>에 대한 이해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MITC element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  <a:blipFill rotWithShape="0">
                <a:blip r:embed="rId3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을 근사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isotropic hypotenuse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 결정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Tying points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9704"/>
              </p:ext>
            </p:extLst>
          </p:nvPr>
        </p:nvGraphicFramePr>
        <p:xfrm>
          <a:off x="901700" y="2268538"/>
          <a:ext cx="378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3784320" imgH="787320" progId="Equation.DSMT4">
                  <p:embed/>
                </p:oleObj>
              </mc:Choice>
              <mc:Fallback>
                <p:oleObj name="Equation" r:id="rId3" imgW="37843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2268538"/>
                        <a:ext cx="3784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7" y="1310173"/>
            <a:ext cx="5353797" cy="2448267"/>
          </a:xfrm>
          <a:prstGeom prst="rect">
            <a:avLst/>
          </a:prstGeom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559168"/>
              </p:ext>
            </p:extLst>
          </p:nvPr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71886"/>
              </p:ext>
            </p:extLst>
          </p:nvPr>
        </p:nvGraphicFramePr>
        <p:xfrm>
          <a:off x="901700" y="4683952"/>
          <a:ext cx="596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8" imgW="5968800" imgH="1498320" progId="Equation.DSMT4">
                  <p:embed/>
                </p:oleObj>
              </mc:Choice>
              <mc:Fallback>
                <p:oleObj name="Equation" r:id="rId8" imgW="59688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1700" y="4683952"/>
                        <a:ext cx="596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67407"/>
              </p:ext>
            </p:extLst>
          </p:nvPr>
        </p:nvGraphicFramePr>
        <p:xfrm>
          <a:off x="7487226" y="4906995"/>
          <a:ext cx="42052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10" imgW="4165560" imgH="1041120" progId="Equation.DSMT4">
                  <p:embed/>
                </p:oleObj>
              </mc:Choice>
              <mc:Fallback>
                <p:oleObj name="Equation" r:id="rId10" imgW="41655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87226" y="4906995"/>
                        <a:ext cx="4205287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99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EEEA01E9-B5D1-4177-BE71-3A97B75E9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FB932AC-DA6B-49AF-BAF9-72EF70FE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7D8207F-702F-4330-8761-9CCF53D6FAD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pic>
        <p:nvPicPr>
          <p:cNvPr id="8194" name="Picture 2" descr="11,190 이해일러스트, 벡터, 상업적 이미지사이트 - 123RF">
            <a:extLst>
              <a:ext uri="{FF2B5EF4-FFF2-40B4-BE49-F238E27FC236}">
                <a16:creationId xmlns="" xmlns:a16="http://schemas.microsoft.com/office/drawing/2014/main" id="{949337BF-9AA2-4E21-8F66-ED64619B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86" y="2286792"/>
            <a:ext cx="3487334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내용 개체 틀 4">
            <a:extLst>
              <a:ext uri="{FF2B5EF4-FFF2-40B4-BE49-F238E27FC236}">
                <a16:creationId xmlns="" xmlns:a16="http://schemas.microsoft.com/office/drawing/2014/main" id="{373341E2-AB6F-46F3-8108-9841CDE7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4" y="2119312"/>
            <a:ext cx="1969558" cy="29543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D373D3D-A662-4541-BBE5-7BCBE327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534" y="3305600"/>
            <a:ext cx="4036637" cy="7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2FBE9B23-5FC7-4F72-BD26-BCC8F53D4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33F9598-470F-453F-B1B1-E526E284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AA537E1B-458C-4F0C-88F5-EE20282D2B3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217723" y="1243013"/>
            <a:ext cx="3694641" cy="55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F2290CF0-8B1E-4B34-AA06-F155C06CC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FB01EA6-63D5-4B37-8F7B-596B1517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7110D09-BB6D-4AC7-A0BD-B652004B23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Solver </a:t>
            </a:r>
            <a:r>
              <a:rPr lang="ko-KR" altLang="en-US" dirty="0"/>
              <a:t>개발자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solver</a:t>
            </a:r>
            <a:r>
              <a:rPr lang="ko-KR" altLang="en-US" dirty="0"/>
              <a:t>에 대한 이해가 필수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 solver </a:t>
            </a:r>
            <a:r>
              <a:rPr lang="ko-KR" altLang="en-US" dirty="0">
                <a:sym typeface="Wingdings" panose="05000000000000000000" pitchFamily="2" charset="2"/>
              </a:rPr>
              <a:t>이해에 도움이 되는 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Solver</a:t>
            </a:r>
            <a:r>
              <a:rPr lang="ko-KR" altLang="en-US" dirty="0">
                <a:sym typeface="Wingdings" panose="05000000000000000000" pitchFamily="2" charset="2"/>
              </a:rPr>
              <a:t>에 대한 높은 이해력 </a:t>
            </a:r>
            <a:r>
              <a:rPr lang="en-US" altLang="ko-KR" dirty="0">
                <a:sym typeface="Wingdings" panose="05000000000000000000" pitchFamily="2" charset="2"/>
              </a:rPr>
              <a:t>= solver </a:t>
            </a:r>
            <a:r>
              <a:rPr lang="ko-KR" altLang="en-US" dirty="0">
                <a:sym typeface="Wingdings" panose="05000000000000000000" pitchFamily="2" charset="2"/>
              </a:rPr>
              <a:t>개발자가 되기 위한 필수 역량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book</a:t>
            </a:r>
            <a:r>
              <a:rPr lang="ko-KR" altLang="en-US" dirty="0"/>
              <a:t> </a:t>
            </a:r>
            <a:r>
              <a:rPr lang="en-US" altLang="ko-KR" dirty="0"/>
              <a:t>+ 15</a:t>
            </a:r>
            <a:r>
              <a:rPr lang="ko-KR" altLang="en-US" dirty="0"/>
              <a:t> </a:t>
            </a:r>
            <a:r>
              <a:rPr lang="en-US" altLang="ko-KR" dirty="0"/>
              <a:t>note </a:t>
            </a:r>
            <a:r>
              <a:rPr lang="en-US" altLang="ko-KR" dirty="0">
                <a:sym typeface="Wingdings" panose="05000000000000000000" pitchFamily="2" charset="2"/>
              </a:rPr>
              <a:t> 5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C864A8C-7FC7-463A-9B61-AFE56839B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37" y="3429000"/>
            <a:ext cx="3812391" cy="3356340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="" xmlns:a16="http://schemas.microsoft.com/office/drawing/2014/main" id="{80FFFF23-085A-48AB-9BB9-9EBC4F3C9A7A}"/>
              </a:ext>
            </a:extLst>
          </p:cNvPr>
          <p:cNvSpPr txBox="1">
            <a:spLocks/>
          </p:cNvSpPr>
          <p:nvPr/>
        </p:nvSpPr>
        <p:spPr>
          <a:xfrm>
            <a:off x="5007913" y="4374793"/>
            <a:ext cx="353622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Solver</a:t>
            </a:r>
            <a:r>
              <a:rPr lang="ko-KR" altLang="en-US" dirty="0">
                <a:sym typeface="Wingdings" panose="05000000000000000000" pitchFamily="2" charset="2"/>
              </a:rPr>
              <a:t>가 무엇인지 깊이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2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en-US" altLang="ko-KR" dirty="0"/>
              <a:t>Solver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지배방정식을 푸는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지배방정식이란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물체의 운동을 수학적으로 표현한 방정식</a:t>
            </a:r>
            <a:endParaRPr lang="en-US" altLang="ko-KR" dirty="0"/>
          </a:p>
          <a:p>
            <a:pPr lvl="2"/>
            <a:r>
              <a:rPr lang="ko-KR" altLang="en-US" dirty="0"/>
              <a:t>지배방정식을 품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물체의 다음 상태를 예측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ym typeface="Wingdings" panose="05000000000000000000" pitchFamily="2" charset="2"/>
              </a:rPr>
              <a:t>Simulation</a:t>
            </a:r>
            <a:endParaRPr lang="en-US" altLang="ko-KR" b="1" dirty="0"/>
          </a:p>
          <a:p>
            <a:pPr lvl="2"/>
            <a:r>
              <a:rPr lang="ko-KR" altLang="en-US" dirty="0"/>
              <a:t>예시</a:t>
            </a:r>
            <a:endParaRPr lang="en-US" altLang="ko-KR" dirty="0"/>
          </a:p>
          <a:p>
            <a:pPr lvl="3"/>
            <a:r>
              <a:rPr lang="en-US" altLang="ko-KR" dirty="0"/>
              <a:t>Classical mechanics (Newton’s Second law of motion)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Continuum mechanics (Euler’s equation of motion with Cauchy stress principle)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81023"/>
              </p:ext>
            </p:extLst>
          </p:nvPr>
        </p:nvGraphicFramePr>
        <p:xfrm>
          <a:off x="5227638" y="4119563"/>
          <a:ext cx="17367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4" imgW="761760" imgH="393480" progId="Equation.DSMT4">
                  <p:embed/>
                </p:oleObj>
              </mc:Choice>
              <mc:Fallback>
                <p:oleObj name="Equation" r:id="rId4" imgW="761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7638" y="4119563"/>
                        <a:ext cx="1736725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96461"/>
              </p:ext>
            </p:extLst>
          </p:nvPr>
        </p:nvGraphicFramePr>
        <p:xfrm>
          <a:off x="3568602" y="5571943"/>
          <a:ext cx="5054796" cy="94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6" imgW="2095200" imgH="393480" progId="Equation.DSMT4">
                  <p:embed/>
                </p:oleObj>
              </mc:Choice>
              <mc:Fallback>
                <p:oleObj name="Equation" r:id="rId6" imgW="2095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8602" y="5571943"/>
                        <a:ext cx="5054796" cy="949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3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Mecsolver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48968" y="516122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열전달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열응력해석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48968" y="363730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mtClean="0">
                <a:solidFill>
                  <a:schemeClr val="tx1"/>
                </a:solidFill>
              </a:rPr>
              <a:t>비선형 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48968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mtClean="0">
                <a:solidFill>
                  <a:schemeClr val="tx1"/>
                </a:solidFill>
              </a:rPr>
              <a:t>피로해석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6000" y="3637307"/>
            <a:ext cx="180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Mecsolver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96000" y="516122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좌굴해석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96000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복합재료해석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3032" y="516122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mtClean="0">
                <a:solidFill>
                  <a:schemeClr val="tx1"/>
                </a:solidFill>
              </a:rPr>
              <a:t>선형정적해석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43032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선형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동해석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43032" y="363730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비선형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동해석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9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 smtClean="0"/>
              <a:t>선형 정적 해석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 smtClean="0"/>
              <a:t>미분형</a:t>
            </a:r>
            <a:r>
              <a:rPr lang="ko-KR" altLang="en-US" dirty="0" smtClean="0"/>
              <a:t> </a:t>
            </a:r>
            <a:r>
              <a:rPr lang="ko-KR" altLang="en-US" dirty="0"/>
              <a:t>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지배방정식의 풀이</a:t>
            </a:r>
            <a:endParaRPr lang="en-US" altLang="ko-KR" dirty="0"/>
          </a:p>
          <a:p>
            <a:pPr lvl="2"/>
            <a:r>
              <a:rPr lang="ko-KR" altLang="en-US" dirty="0"/>
              <a:t>선형 탄성재료의 구성 방정식</a:t>
            </a:r>
            <a:r>
              <a:rPr lang="en-US" altLang="ko-KR" dirty="0"/>
              <a:t>(constitutive equation)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미소 변위 이론의 </a:t>
            </a:r>
            <a:r>
              <a:rPr lang="en-US" altLang="ko-KR" dirty="0"/>
              <a:t>strain-displacement </a:t>
            </a:r>
            <a:r>
              <a:rPr lang="ko-KR" altLang="en-US" dirty="0"/>
              <a:t>관계식</a:t>
            </a:r>
            <a:endParaRPr lang="en-US" altLang="ko-KR" dirty="0"/>
          </a:p>
          <a:p>
            <a:pPr marL="630238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33545"/>
              </p:ext>
            </p:extLst>
          </p:nvPr>
        </p:nvGraphicFramePr>
        <p:xfrm>
          <a:off x="4386607" y="2217904"/>
          <a:ext cx="34187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4" imgW="1473120" imgH="291960" progId="Equation.DSMT4">
                  <p:embed/>
                </p:oleObj>
              </mc:Choice>
              <mc:Fallback>
                <p:oleObj name="Equation" r:id="rId4" imgW="1473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6607" y="2217904"/>
                        <a:ext cx="3418787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80564"/>
              </p:ext>
            </p:extLst>
          </p:nvPr>
        </p:nvGraphicFramePr>
        <p:xfrm>
          <a:off x="5062211" y="3543232"/>
          <a:ext cx="2067579" cy="47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2211" y="3543232"/>
                        <a:ext cx="2067579" cy="47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104619"/>
              </p:ext>
            </p:extLst>
          </p:nvPr>
        </p:nvGraphicFramePr>
        <p:xfrm>
          <a:off x="5303838" y="4662488"/>
          <a:ext cx="1584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03838" y="4662488"/>
                        <a:ext cx="15843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474804"/>
              </p:ext>
            </p:extLst>
          </p:nvPr>
        </p:nvGraphicFramePr>
        <p:xfrm>
          <a:off x="5056769" y="5703698"/>
          <a:ext cx="2078463" cy="8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10" imgW="1180800" imgH="507960" progId="Equation.DSMT4">
                  <p:embed/>
                </p:oleObj>
              </mc:Choice>
              <mc:Fallback>
                <p:oleObj name="Equation" r:id="rId10" imgW="1180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56769" y="5703698"/>
                        <a:ext cx="2078463" cy="8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지배방정식의 풀이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en-US" altLang="ko-KR" dirty="0"/>
              <a:t>Weak formulation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Ritz method (Principle of virtual work)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37075"/>
              </p:ext>
            </p:extLst>
          </p:nvPr>
        </p:nvGraphicFramePr>
        <p:xfrm>
          <a:off x="1300163" y="2313899"/>
          <a:ext cx="102314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Equation" r:id="rId4" imgW="4470120" imgH="291960" progId="Equation.DSMT4">
                  <p:embed/>
                </p:oleObj>
              </mc:Choice>
              <mc:Fallback>
                <p:oleObj name="Equation" r:id="rId4" imgW="4470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0163" y="2313899"/>
                        <a:ext cx="1023143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72820"/>
              </p:ext>
            </p:extLst>
          </p:nvPr>
        </p:nvGraphicFramePr>
        <p:xfrm>
          <a:off x="2138363" y="3082925"/>
          <a:ext cx="8740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Equation" r:id="rId6" imgW="4203360" imgH="241200" progId="Equation.DSMT4">
                  <p:embed/>
                </p:oleObj>
              </mc:Choice>
              <mc:Fallback>
                <p:oleObj name="Equation" r:id="rId6" imgW="420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8363" y="3082925"/>
                        <a:ext cx="87407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59814"/>
              </p:ext>
            </p:extLst>
          </p:nvPr>
        </p:nvGraphicFramePr>
        <p:xfrm>
          <a:off x="3237084" y="3551288"/>
          <a:ext cx="5464595" cy="50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Equation" r:id="rId8" imgW="2628720" imgH="241200" progId="Equation.DSMT4">
                  <p:embed/>
                </p:oleObj>
              </mc:Choice>
              <mc:Fallback>
                <p:oleObj name="Equation" r:id="rId8" imgW="262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7084" y="3551288"/>
                        <a:ext cx="5464595" cy="50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39367"/>
              </p:ext>
            </p:extLst>
          </p:nvPr>
        </p:nvGraphicFramePr>
        <p:xfrm>
          <a:off x="2794794" y="53399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10" imgW="3174840" imgH="291960" progId="Equation.DSMT4">
                  <p:embed/>
                </p:oleObj>
              </mc:Choice>
              <mc:Fallback>
                <p:oleObj name="Equation" r:id="rId10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4794" y="53399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81307"/>
              </p:ext>
            </p:extLst>
          </p:nvPr>
        </p:nvGraphicFramePr>
        <p:xfrm>
          <a:off x="4133850" y="46736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12" imgW="1714320" imgH="253800" progId="Equation.DSMT4">
                  <p:embed/>
                </p:oleObj>
              </mc:Choice>
              <mc:Fallback>
                <p:oleObj name="Equation" r:id="rId12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33850" y="46736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2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69E4BB55-9867-42D5-AABF-EF37B4C7F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="" xmlns:a16="http://schemas.microsoft.com/office/drawing/2014/main" id="{D7CD3CC6-7F5A-421F-9786-8993E277D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D7CD3CC6-7F5A-421F-9786-8993E277D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2218384" y="1289669"/>
            <a:ext cx="4063469" cy="5541962"/>
          </a:xfr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53" y="1289669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737</Words>
  <Application>Microsoft Office PowerPoint</Application>
  <PresentationFormat>와이드스크린</PresentationFormat>
  <Paragraphs>250</Paragraphs>
  <Slides>21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Equation</vt:lpstr>
      <vt:lpstr>성과발표회</vt:lpstr>
      <vt:lpstr>성과</vt:lpstr>
      <vt:lpstr>Solver 개발자가 되기 위한 역량 확보</vt:lpstr>
      <vt:lpstr>Solver 개발자가 되기 위한 역량 확보</vt:lpstr>
      <vt:lpstr>Solver 개발자가 되기 위한 역량 확보</vt:lpstr>
      <vt:lpstr>PowerPoint 프레젠테이션</vt:lpstr>
      <vt:lpstr>Solver 개발자가 되기 위한 역량 확보</vt:lpstr>
      <vt:lpstr>Solver 개발자가 되기 위한 역량 확보</vt:lpstr>
      <vt:lpstr>Solver 성능 향상을 위해 Element를 연구 ⋅ 개발</vt:lpstr>
      <vt:lpstr>Solver 성능 향상을 위해 Element를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Thank you</vt:lpstr>
      <vt:lpstr>Solver 성능 향상을 위한 Element 연구 ⋅ 개발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74</cp:revision>
  <dcterms:created xsi:type="dcterms:W3CDTF">2022-07-15T07:20:21Z</dcterms:created>
  <dcterms:modified xsi:type="dcterms:W3CDTF">2022-07-20T09:18:36Z</dcterms:modified>
</cp:coreProperties>
</file>