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81" r:id="rId2"/>
    <p:sldId id="282" r:id="rId3"/>
    <p:sldId id="280" r:id="rId4"/>
    <p:sldId id="277" r:id="rId5"/>
    <p:sldId id="278" r:id="rId6"/>
    <p:sldId id="283" r:id="rId7"/>
    <p:sldId id="279" r:id="rId8"/>
    <p:sldId id="269" r:id="rId9"/>
    <p:sldId id="273" r:id="rId10"/>
    <p:sldId id="274" r:id="rId11"/>
    <p:sldId id="275" r:id="rId12"/>
    <p:sldId id="276" r:id="rId13"/>
    <p:sldId id="272" r:id="rId14"/>
    <p:sldId id="268" r:id="rId15"/>
    <p:sldId id="267" r:id="rId1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63E1C69-B290-42F8-BB49-447662330097}">
          <p14:sldIdLst>
            <p14:sldId id="281"/>
            <p14:sldId id="282"/>
            <p14:sldId id="280"/>
            <p14:sldId id="277"/>
            <p14:sldId id="278"/>
            <p14:sldId id="283"/>
            <p14:sldId id="279"/>
            <p14:sldId id="269"/>
            <p14:sldId id="273"/>
            <p14:sldId id="274"/>
            <p14:sldId id="275"/>
            <p14:sldId id="276"/>
            <p14:sldId id="272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6">
          <p15:clr>
            <a:srgbClr val="A4A3A4"/>
          </p15:clr>
        </p15:guide>
        <p15:guide id="3" pos="23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536D"/>
    <a:srgbClr val="0000CC"/>
    <a:srgbClr val="8291B6"/>
    <a:srgbClr val="396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6370" autoAdjust="0"/>
  </p:normalViewPr>
  <p:slideViewPr>
    <p:cSldViewPr snapToGrid="0" showGuides="1">
      <p:cViewPr varScale="1">
        <p:scale>
          <a:sx n="139" d="100"/>
          <a:sy n="139" d="100"/>
        </p:scale>
        <p:origin x="258" y="60"/>
      </p:cViewPr>
      <p:guideLst>
        <p:guide orient="horz" pos="2160"/>
        <p:guide pos="3866"/>
        <p:guide pos="238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138" y="96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BE6A7-545D-40BF-A918-3FBA66BD265D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8509F-7FAA-4788-B638-397DE0A9B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48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CCA7F-94D5-4DEF-8781-C03B6E75A8D5}" type="datetimeFigureOut">
              <a:rPr lang="ko-KR" altLang="en-US" smtClean="0"/>
              <a:t>2022-06-08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B66B3-0D99-43EA-8D85-49741720D73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61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B66B3-0D99-43EA-8D85-49741720D739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4253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Galerkin dimensional reduction &amp; L2 (orthogonal) projection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B66B3-0D99-43EA-8D85-49741720D739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65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B66B3-0D99-43EA-8D85-49741720D739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2382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B66B3-0D99-43EA-8D85-49741720D739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877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sp>
        <p:nvSpPr>
          <p:cNvPr id="38" name="모서리가 둥근 직사각형 38"/>
          <p:cNvSpPr/>
          <p:nvPr userDrawn="1"/>
        </p:nvSpPr>
        <p:spPr bwMode="auto">
          <a:xfrm>
            <a:off x="4716463" y="0"/>
            <a:ext cx="1439863" cy="2349500"/>
          </a:xfrm>
          <a:prstGeom prst="roundRect">
            <a:avLst>
              <a:gd name="adj" fmla="val 14000"/>
            </a:avLst>
          </a:prstGeom>
          <a:solidFill>
            <a:schemeClr val="bg1"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289" name="제목 개체 틀 1"/>
          <p:cNvSpPr>
            <a:spLocks noGrp="1"/>
          </p:cNvSpPr>
          <p:nvPr userDrawn="1">
            <p:ph type="ctrTitle"/>
          </p:nvPr>
        </p:nvSpPr>
        <p:spPr>
          <a:xfrm>
            <a:off x="1475656" y="548407"/>
            <a:ext cx="6408712" cy="1368425"/>
          </a:xfrm>
          <a:ln cap="sq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>
              <a:defRPr baseline="0" smtClean="0">
                <a:solidFill>
                  <a:srgbClr val="376092"/>
                </a:solidFill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title style</a:t>
            </a:r>
          </a:p>
        </p:txBody>
      </p:sp>
      <p:sp>
        <p:nvSpPr>
          <p:cNvPr id="10290" name="텍스트 개체 틀 2"/>
          <p:cNvSpPr>
            <a:spLocks noGrp="1"/>
          </p:cNvSpPr>
          <p:nvPr userDrawn="1">
            <p:ph type="subTitle" idx="1"/>
          </p:nvPr>
        </p:nvSpPr>
        <p:spPr>
          <a:xfrm>
            <a:off x="1763688" y="5084763"/>
            <a:ext cx="5651500" cy="1296987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600" baseline="0" smtClean="0"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subtitle style</a:t>
            </a:r>
          </a:p>
        </p:txBody>
      </p:sp>
      <p:sp>
        <p:nvSpPr>
          <p:cNvPr id="58" name="모서리가 둥근 직사각형 3"/>
          <p:cNvSpPr/>
          <p:nvPr userDrawn="1"/>
        </p:nvSpPr>
        <p:spPr>
          <a:xfrm>
            <a:off x="257795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1" name="모서리가 둥근 직사각형 39"/>
          <p:cNvSpPr/>
          <p:nvPr userDrawn="1"/>
        </p:nvSpPr>
        <p:spPr>
          <a:xfrm>
            <a:off x="199822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4" name="모서리가 둥근 직사각형 40"/>
          <p:cNvSpPr/>
          <p:nvPr userDrawn="1"/>
        </p:nvSpPr>
        <p:spPr>
          <a:xfrm>
            <a:off x="375815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7" name="모서리가 둥근 직사각형 41"/>
          <p:cNvSpPr/>
          <p:nvPr userDrawn="1"/>
        </p:nvSpPr>
        <p:spPr>
          <a:xfrm>
            <a:off x="5524634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70" name="모서리가 둥근 직사각형 42"/>
          <p:cNvSpPr/>
          <p:nvPr userDrawn="1"/>
        </p:nvSpPr>
        <p:spPr>
          <a:xfrm>
            <a:off x="7272480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grpSp>
        <p:nvGrpSpPr>
          <p:cNvPr id="73" name="Group 72"/>
          <p:cNvGrpSpPr/>
          <p:nvPr userDrawn="1"/>
        </p:nvGrpSpPr>
        <p:grpSpPr>
          <a:xfrm>
            <a:off x="0" y="2181810"/>
            <a:ext cx="9144327" cy="504360"/>
            <a:chOff x="0" y="2181810"/>
            <a:chExt cx="9144327" cy="504360"/>
          </a:xfrm>
        </p:grpSpPr>
        <p:sp>
          <p:nvSpPr>
            <p:cNvPr id="74" name="Rectangle 41"/>
            <p:cNvSpPr>
              <a:spLocks noChangeArrowheads="1"/>
            </p:cNvSpPr>
            <p:nvPr userDrawn="1"/>
          </p:nvSpPr>
          <p:spPr bwMode="auto">
            <a:xfrm>
              <a:off x="0" y="2182170"/>
              <a:ext cx="7387993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  <p:grpSp>
          <p:nvGrpSpPr>
            <p:cNvPr id="75" name="Group 42"/>
            <p:cNvGrpSpPr>
              <a:grpSpLocks/>
            </p:cNvGrpSpPr>
            <p:nvPr userDrawn="1"/>
          </p:nvGrpSpPr>
          <p:grpSpPr bwMode="auto">
            <a:xfrm>
              <a:off x="67293" y="2255215"/>
              <a:ext cx="504830" cy="358778"/>
              <a:chOff x="22" y="1526"/>
              <a:chExt cx="318" cy="226"/>
            </a:xfrm>
          </p:grpSpPr>
          <p:sp>
            <p:nvSpPr>
              <p:cNvPr id="78" name="Oval 43"/>
              <p:cNvSpPr>
                <a:spLocks noChangeArrowheads="1"/>
              </p:cNvSpPr>
              <p:nvPr userDrawn="1"/>
            </p:nvSpPr>
            <p:spPr bwMode="auto">
              <a:xfrm>
                <a:off x="22" y="152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79" name="Oval 44"/>
              <p:cNvSpPr>
                <a:spLocks noChangeArrowheads="1"/>
              </p:cNvSpPr>
              <p:nvPr userDrawn="1"/>
            </p:nvSpPr>
            <p:spPr bwMode="auto">
              <a:xfrm>
                <a:off x="22" y="161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0" name="Oval 45"/>
              <p:cNvSpPr>
                <a:spLocks noChangeArrowheads="1"/>
              </p:cNvSpPr>
              <p:nvPr userDrawn="1"/>
            </p:nvSpPr>
            <p:spPr bwMode="auto">
              <a:xfrm>
                <a:off x="22" y="1707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1" name="Oval 46"/>
              <p:cNvSpPr>
                <a:spLocks noChangeArrowheads="1"/>
              </p:cNvSpPr>
              <p:nvPr userDrawn="1"/>
            </p:nvSpPr>
            <p:spPr bwMode="auto">
              <a:xfrm>
                <a:off x="113" y="152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2" name="Oval 47"/>
              <p:cNvSpPr>
                <a:spLocks noChangeArrowheads="1"/>
              </p:cNvSpPr>
              <p:nvPr userDrawn="1"/>
            </p:nvSpPr>
            <p:spPr bwMode="auto">
              <a:xfrm>
                <a:off x="113" y="161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3" name="Oval 48"/>
              <p:cNvSpPr>
                <a:spLocks noChangeArrowheads="1"/>
              </p:cNvSpPr>
              <p:nvPr userDrawn="1"/>
            </p:nvSpPr>
            <p:spPr bwMode="auto">
              <a:xfrm>
                <a:off x="113" y="1707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4" name="Oval 49"/>
              <p:cNvSpPr>
                <a:spLocks noChangeArrowheads="1"/>
              </p:cNvSpPr>
              <p:nvPr userDrawn="1"/>
            </p:nvSpPr>
            <p:spPr bwMode="auto">
              <a:xfrm>
                <a:off x="204" y="152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5" name="Oval 50"/>
              <p:cNvSpPr>
                <a:spLocks noChangeArrowheads="1"/>
              </p:cNvSpPr>
              <p:nvPr userDrawn="1"/>
            </p:nvSpPr>
            <p:spPr bwMode="auto">
              <a:xfrm>
                <a:off x="204" y="161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6" name="Oval 51"/>
              <p:cNvSpPr>
                <a:spLocks noChangeArrowheads="1"/>
              </p:cNvSpPr>
              <p:nvPr userDrawn="1"/>
            </p:nvSpPr>
            <p:spPr bwMode="auto">
              <a:xfrm>
                <a:off x="204" y="1707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7" name="Oval 52"/>
              <p:cNvSpPr>
                <a:spLocks noChangeArrowheads="1"/>
              </p:cNvSpPr>
              <p:nvPr userDrawn="1"/>
            </p:nvSpPr>
            <p:spPr bwMode="auto">
              <a:xfrm>
                <a:off x="295" y="152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8" name="Oval 53"/>
              <p:cNvSpPr>
                <a:spLocks noChangeArrowheads="1"/>
              </p:cNvSpPr>
              <p:nvPr userDrawn="1"/>
            </p:nvSpPr>
            <p:spPr bwMode="auto">
              <a:xfrm>
                <a:off x="295" y="161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9" name="Oval 54"/>
              <p:cNvSpPr>
                <a:spLocks noChangeArrowheads="1"/>
              </p:cNvSpPr>
              <p:nvPr userDrawn="1"/>
            </p:nvSpPr>
            <p:spPr bwMode="auto">
              <a:xfrm>
                <a:off x="295" y="1707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</p:grpSp>
        <p:pic>
          <p:nvPicPr>
            <p:cNvPr id="76" name="Picture 75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11" t="28768" r="19276" b="58021"/>
            <a:stretch/>
          </p:blipFill>
          <p:spPr>
            <a:xfrm>
              <a:off x="7393377" y="2205210"/>
              <a:ext cx="1576495" cy="457200"/>
            </a:xfrm>
            <a:prstGeom prst="rect">
              <a:avLst/>
            </a:prstGeom>
            <a:gradFill>
              <a:gsLst>
                <a:gs pos="0">
                  <a:schemeClr val="tx2">
                    <a:lumMod val="75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</a:gradFill>
          </p:spPr>
        </p:pic>
        <p:sp>
          <p:nvSpPr>
            <p:cNvPr id="77" name="Rectangle 41"/>
            <p:cNvSpPr>
              <a:spLocks noChangeArrowheads="1"/>
            </p:cNvSpPr>
            <p:nvPr userDrawn="1"/>
          </p:nvSpPr>
          <p:spPr bwMode="auto">
            <a:xfrm>
              <a:off x="8937155" y="2181810"/>
              <a:ext cx="207172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</p:grpSp>
      <p:pic>
        <p:nvPicPr>
          <p:cNvPr id="107" name="Picture 4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9" t="30185" r="35422" b="28723"/>
          <a:stretch/>
        </p:blipFill>
        <p:spPr bwMode="auto">
          <a:xfrm>
            <a:off x="3832685" y="3085144"/>
            <a:ext cx="1483671" cy="147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eropark\Pictures\vortex staying 비교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84"/>
          <a:stretch/>
        </p:blipFill>
        <p:spPr bwMode="auto">
          <a:xfrm>
            <a:off x="7308304" y="3130135"/>
            <a:ext cx="1566000" cy="137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/>
          <p:cNvGrpSpPr>
            <a:grpSpLocks noChangeAspect="1"/>
          </p:cNvGrpSpPr>
          <p:nvPr userDrawn="1"/>
        </p:nvGrpSpPr>
        <p:grpSpPr>
          <a:xfrm>
            <a:off x="2035678" y="3093691"/>
            <a:ext cx="1541711" cy="1440000"/>
            <a:chOff x="1187627" y="660123"/>
            <a:chExt cx="5136586" cy="4797709"/>
          </a:xfrm>
        </p:grpSpPr>
        <p:pic>
          <p:nvPicPr>
            <p:cNvPr id="43" name="Picture 1"/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607" t="829" r="24873" b="1194"/>
            <a:stretch/>
          </p:blipFill>
          <p:spPr bwMode="auto">
            <a:xfrm>
              <a:off x="1187627" y="660123"/>
              <a:ext cx="5136586" cy="4797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Rectangle 43"/>
            <p:cNvSpPr/>
            <p:nvPr/>
          </p:nvSpPr>
          <p:spPr>
            <a:xfrm>
              <a:off x="4067943" y="4005062"/>
              <a:ext cx="2256270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339712" y="3049591"/>
            <a:ext cx="1483585" cy="1484100"/>
            <a:chOff x="7356871" y="3049591"/>
            <a:chExt cx="1483585" cy="1484100"/>
          </a:xfrm>
        </p:grpSpPr>
        <p:pic>
          <p:nvPicPr>
            <p:cNvPr id="4" name="Picture 5" descr="C:\Users\aeropark\Pictures\SBIG_Mirror.bmp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48" b="14152"/>
            <a:stretch/>
          </p:blipFill>
          <p:spPr bwMode="auto">
            <a:xfrm>
              <a:off x="7356871" y="3432866"/>
              <a:ext cx="1371600" cy="1100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 rotWithShape="1"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42" b="21909"/>
            <a:stretch/>
          </p:blipFill>
          <p:spPr>
            <a:xfrm>
              <a:off x="7834616" y="3049591"/>
              <a:ext cx="1005840" cy="507383"/>
            </a:xfrm>
            <a:prstGeom prst="rect">
              <a:avLst/>
            </a:prstGeom>
          </p:spPr>
        </p:pic>
      </p:grpSp>
      <p:pic>
        <p:nvPicPr>
          <p:cNvPr id="40" name="_x222270320" descr="EMB000006fc6285"/>
          <p:cNvPicPr>
            <a:picLocks noChangeAspect="1" noChangeArrowheads="1"/>
          </p:cNvPicPr>
          <p:nvPr userDrawn="1"/>
        </p:nvPicPr>
        <p:blipFill rotWithShape="1"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2" t="51043" r="41213" b="4696"/>
          <a:stretch/>
        </p:blipFill>
        <p:spPr bwMode="auto">
          <a:xfrm>
            <a:off x="5667484" y="3099729"/>
            <a:ext cx="1296144" cy="14423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9115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090988" y="6494780"/>
            <a:ext cx="752475" cy="365125"/>
          </a:xfrm>
        </p:spPr>
        <p:txBody>
          <a:bodyPr anchor="b"/>
          <a:lstStyle>
            <a:lvl1pPr>
              <a:defRPr sz="1300" i="0" baseline="0"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</a:lstStyle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9" name="Rectangle 62"/>
          <p:cNvSpPr>
            <a:spLocks noChangeArrowheads="1"/>
          </p:cNvSpPr>
          <p:nvPr userDrawn="1"/>
        </p:nvSpPr>
        <p:spPr bwMode="auto">
          <a:xfrm>
            <a:off x="0" y="911225"/>
            <a:ext cx="9144000" cy="1174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376092"/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2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5" y="161405"/>
            <a:ext cx="1034735" cy="7385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>
          <a:xfrm>
            <a:off x="72000" y="260350"/>
            <a:ext cx="9000000" cy="54451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7" name="Rectangle 56"/>
          <p:cNvSpPr>
            <a:spLocks noChangeArrowheads="1"/>
          </p:cNvSpPr>
          <p:nvPr userDrawn="1"/>
        </p:nvSpPr>
        <p:spPr bwMode="auto">
          <a:xfrm flipH="1">
            <a:off x="0" y="6525915"/>
            <a:ext cx="9144000" cy="7143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003366"/>
              </a:gs>
            </a:gsLst>
            <a:lin ang="10800000" scaled="1"/>
            <a:tileRect/>
          </a:gradFill>
          <a:ln>
            <a:noFill/>
          </a:ln>
          <a:extLst/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SzPct val="80000"/>
              <a:buFont typeface="Wingdings 2" pitchFamily="18" charset="2"/>
              <a:buChar char="•"/>
            </a:pPr>
            <a:endParaRPr kumimoji="1" lang="ko-KR" altLang="en-US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Text Box 111"/>
          <p:cNvSpPr txBox="1">
            <a:spLocks noChangeArrowheads="1"/>
          </p:cNvSpPr>
          <p:nvPr userDrawn="1"/>
        </p:nvSpPr>
        <p:spPr bwMode="auto">
          <a:xfrm>
            <a:off x="2974298" y="6561138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2000" y="1091467"/>
            <a:ext cx="9000000" cy="5400000"/>
          </a:xfrm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500"/>
              </a:spcAft>
              <a:buSzPct val="70000"/>
              <a:buFont typeface="Wingdings" panose="05000000000000000000" pitchFamily="2" charset="2"/>
              <a:buChar char="v"/>
              <a:defRPr sz="1500" b="1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60000" indent="-180000">
              <a:spcBef>
                <a:spcPts val="0"/>
              </a:spcBef>
              <a:spcAft>
                <a:spcPts val="5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300" b="1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</a:defRPr>
            </a:lvl2pPr>
            <a:lvl3pPr marL="270000" indent="0">
              <a:spcBef>
                <a:spcPts val="0"/>
              </a:spcBef>
              <a:buClr>
                <a:schemeClr val="bg1"/>
              </a:buClr>
              <a:defRPr sz="110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ln w="1270">
                  <a:solidFill>
                    <a:schemeClr val="accent1">
                      <a:alpha val="0"/>
                    </a:schemeClr>
                  </a:solidFill>
                </a:ln>
              </a:defRPr>
            </a:lvl4pPr>
            <a:lvl5pPr marL="982663" marR="0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Tx/>
              <a:buFont typeface="Arial" pitchFamily="34" charset="0"/>
              <a:buChar char="•"/>
              <a:tabLst/>
              <a:defRPr>
                <a:ln w="1270">
                  <a:solidFill>
                    <a:schemeClr val="accent1">
                      <a:alpha val="0"/>
                    </a:schemeClr>
                  </a:solidFill>
                </a:ln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85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개체 틀 1"/>
          <p:cNvSpPr>
            <a:spLocks noGrp="1"/>
          </p:cNvSpPr>
          <p:nvPr>
            <p:ph type="title"/>
          </p:nvPr>
        </p:nvSpPr>
        <p:spPr bwMode="auto">
          <a:xfrm>
            <a:off x="1331640" y="260350"/>
            <a:ext cx="6984776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5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090988" y="6540500"/>
            <a:ext cx="752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1" i="1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algn="ctr">
              <a:defRPr/>
            </a:pPr>
            <a:fld id="{09335B58-2048-4DFC-A8C8-40167E960B02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32000" y="1124743"/>
            <a:ext cx="8427600" cy="533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4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l"/>
        <a:defRPr sz="20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marL="534988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itchFamily="2" charset="2"/>
        <a:buChar char="l"/>
        <a:defRPr b="1" kern="1200" baseline="0">
          <a:solidFill>
            <a:srgbClr val="336699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2pPr>
      <a:lvl3pPr marL="71596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4">
            <a:lumMod val="60000"/>
            <a:lumOff val="40000"/>
          </a:schemeClr>
        </a:buClr>
        <a:buFont typeface="Wingdings" pitchFamily="2" charset="2"/>
        <a:buChar char="l"/>
        <a:defRPr sz="1400" kern="1200" baseline="0">
          <a:solidFill>
            <a:srgbClr val="5F5F5F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3pPr>
      <a:lvl4pPr marL="801688" indent="-171450" algn="l" rtl="0" eaLnBrk="0" fontAlgn="base" latinLnBrk="1" hangingPunct="0">
        <a:spcBef>
          <a:spcPct val="20000"/>
        </a:spcBef>
        <a:spcAft>
          <a:spcPct val="0"/>
        </a:spcAft>
        <a:buClr>
          <a:srgbClr val="338BA3"/>
        </a:buClr>
        <a:buFont typeface="Wingdings" pitchFamily="2" charset="2"/>
        <a:buChar char="l"/>
        <a:defRPr sz="1200" b="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4pPr>
      <a:lvl5pPr marL="982663" indent="-180975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Arial" pitchFamily="34" charset="0"/>
        <a:buChar char="•"/>
        <a:defRPr sz="100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CA118270-264C-4CF6-9AE4-0C94D4CA37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128A66C7-57D5-412A-880A-D64812B58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A536D"/>
                </a:solidFill>
              </a:rPr>
              <a:t>Discontinuous Galerkin Method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xmlns="" id="{1911085F-DDB7-4CD9-9098-54140489C6AC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Introduction</a:t>
                </a:r>
              </a:p>
              <a:p>
                <a:pPr lvl="2" indent="-266700"/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We consider a hyperbolic conservation law</a:t>
                </a:r>
              </a:p>
              <a:p>
                <a:pPr lvl="2" indent="-266700"/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lvl="2" indent="-900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div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2" indent="-266700"/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2" indent="-266700"/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It is subject to the well-posed initial condition and boundary condition on the appropriate physical domain</a:t>
                </a:r>
              </a:p>
              <a:p>
                <a:pPr lvl="2" indent="-266700"/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lvl="2" indent="-900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𝐪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1" indent="-266700"/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2" indent="-266700"/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The physical domain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is well approximated by K non-overlapping polygonal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2" indent="-266700"/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lvl="2" indent="-900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⋃"/>
                          <m:ctrlP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2" indent="-266700"/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2" indent="-266700"/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We want to know exact solution of Eq. (1) but it is too difficult.</a:t>
                </a:r>
              </a:p>
              <a:p>
                <a:pPr lvl="2" indent="-266700"/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So we assume that the solution is squared Lebesgue integrable.</a:t>
                </a:r>
              </a:p>
              <a:p>
                <a:pPr lvl="2" indent="-266700"/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By doing this we can express the solution as infinite sum of orthonormal eigen function and we use orthonormal polynomial bases.</a:t>
                </a:r>
              </a:p>
              <a:p>
                <a:pPr lvl="2" indent="-266700"/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We approximate exact solution solution </a:t>
                </a:r>
                <a14:m>
                  <m:oMath xmlns:m="http://schemas.openxmlformats.org/officeDocument/2006/math">
                    <m:r>
                      <a:rPr lang="en-US" altLang="ko-KR" b="1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𝐪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as 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on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by projection on a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order polynomial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.</a:t>
                </a:r>
              </a:p>
              <a:p>
                <a:pPr lvl="2" indent="-266700"/>
                <a:endParaRPr lang="en-US" altLang="ko-KR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lvl="2" indent="-900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i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ko-KR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lvl="2" indent="-90000">
                  <a:buNone/>
                </a:pPr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lvl="2" indent="-2700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ko-KR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  <m:r>
                            <a:rPr lang="en-US" altLang="ko-K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ko-KR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nary>
                      <m:r>
                        <a:rPr lang="en-US" altLang="ko-KR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1911085F-DDB7-4CD9-9098-54140489C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968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10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1</a:t>
            </a:r>
            <a:br>
              <a:rPr lang="en-US" altLang="ko-KR" dirty="0"/>
            </a:br>
            <a:r>
              <a:rPr lang="en-US" altLang="ko-KR" dirty="0"/>
              <a:t>Find Initial Coefficients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lvl="1"/>
                <a:r>
                  <a:rPr lang="en-US" altLang="ko-KR" dirty="0"/>
                  <a:t>We approximate solution with physical orthonormal basis function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ko-KR" altLang="en-US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𝐉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𝔗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What integration order should we choose? , is it make any difference ?</a:t>
                </a:r>
              </a:p>
              <a:p>
                <a:pPr lvl="1"/>
                <a:r>
                  <a:rPr lang="en-US" altLang="ko-KR" dirty="0"/>
                  <a:t>In Team code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×2×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𝑜𝑟𝑑𝑒𝑟</m:t>
                    </m:r>
                  </m:oMath>
                </a14:m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𝐉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𝔗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68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1</a:t>
            </a:r>
            <a:br>
              <a:rPr lang="en-US" altLang="ko-KR" dirty="0"/>
            </a:br>
            <a:r>
              <a:rPr lang="en-US" altLang="ko-KR" dirty="0"/>
              <a:t>Find Initial Coefficients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We approximate solution with reference orthonormal basis function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𝐫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𝐫</m:t>
                            </m:r>
                          </m:e>
                        </m:d>
                      </m:e>
                    </m:nary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⇒</m:t>
                    </m:r>
                    <m:nary>
                      <m:naryPr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𝐫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nary>
                      <m:naryPr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</m:sub>
                      <m:sup/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endParaRPr lang="ko-KR" altLang="en-US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⇒</m:t>
                    </m:r>
                    <m:nary>
                      <m:naryPr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𝐫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/>
                  <a:t>What integration order should we choose? , is it make any difference ?</a:t>
                </a: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𝐫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68" b="-1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29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1</a:t>
            </a:r>
            <a:br>
              <a:rPr lang="en-US" altLang="ko-KR" dirty="0"/>
            </a:br>
            <a:r>
              <a:rPr lang="en-US" altLang="ko-KR" dirty="0"/>
              <a:t>Find Initial Coefficients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We approximate solution with physical basis function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nary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⇒</m:t>
                    </m:r>
                    <m:nary>
                      <m:naryPr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nary>
                      <m:naryPr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endParaRPr lang="ko-KR" altLang="en-US" dirty="0"/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⇒</m:t>
                    </m:r>
                    <m:nary>
                      <m:naryPr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𝐉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∘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𝔗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nary>
                      <m:naryPr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𝐉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∘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𝔗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lang="en-US" altLang="ko-KR" dirty="0"/>
                  <a:t>, if we define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as known reference basis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acc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⇒</m:t>
                    </m:r>
                    <m:nary>
                      <m:naryPr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</m:sub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∘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𝔗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967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Modal Discontinuous Galerkin Method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1"/>
                <a:r>
                  <a:rPr lang="en-US" altLang="ko-KR" dirty="0"/>
                  <a:t>So the problem is changed that find best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dirty="0"/>
                  <a:t> which satisfy above condition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Find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.  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∀</m:t>
                          </m:r>
                        </m:sup>
                      </m:sSup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However, it is still too hard to satisfy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dirty="0"/>
                  <a:t> condition.</a:t>
                </a:r>
              </a:p>
              <a:p>
                <a:pPr lvl="1"/>
                <a:r>
                  <a:rPr lang="en-US" altLang="ko-KR" dirty="0"/>
                  <a:t>To relieve this condition, we do </a:t>
                </a:r>
                <a:r>
                  <a:rPr lang="en-US" altLang="ko-KR" b="1" dirty="0"/>
                  <a:t>Galerkin dimensional reduction</a:t>
                </a:r>
                <a:r>
                  <a:rPr lang="en-US" altLang="ko-KR" dirty="0"/>
                  <a:t> process and </a:t>
                </a:r>
                <a:r>
                  <a:rPr lang="en-US" altLang="ko-KR" b="1" dirty="0"/>
                  <a:t>it make bigger approximate error than original one. </a:t>
                </a:r>
              </a:p>
              <a:p>
                <a:pPr lvl="1"/>
                <a:r>
                  <a:rPr lang="en-US" altLang="ko-KR" dirty="0"/>
                  <a:t>Result of Galerkin dimensional reduction is</a:t>
                </a:r>
              </a:p>
              <a:p>
                <a:pPr lvl="1"/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Find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∀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ℙ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It says that we want to find approximated solution which 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 at least our solution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In other word,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is orthogonal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be a orthonormal basis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</a:t>
                </a:r>
              </a:p>
              <a:p>
                <a:pPr lvl="1"/>
                <a:r>
                  <a:rPr lang="en-US" altLang="ko-KR" dirty="0"/>
                  <a:t>Then every weight function can be expressed by</a:t>
                </a:r>
              </a:p>
              <a:p>
                <a:pPr lvl="1"/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224977" y="3217027"/>
            <a:ext cx="349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(3)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70577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14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Modal Discontinuous Galerkin Method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altLang="ko-KR" dirty="0"/>
                  <a:t>So if we prove that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are satisfied Eq. (3), we can say Eq. (3) is always satisfied for every weight function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Find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.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div</m:t>
                              </m:r>
                              <m:d>
                                <m:d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  <m:d>
                                    <m:dPr>
                                      <m:ctrlP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=1,…,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sz="700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672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15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A536D"/>
                </a:solidFill>
              </a:rPr>
              <a:t>Discontinuous Galerkin Method</a:t>
            </a:r>
            <a:endParaRPr lang="ko-KR" altLang="en-US" dirty="0">
              <a:solidFill>
                <a:srgbClr val="3A536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lvl="1"/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Substitute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to Eq. (1), we can get local residual(error)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𝐅</m:t>
                      </m:r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ko-KR" b="1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dirty="0"/>
                  <a:t>go to 0, we can say that our approximate solution is an exact solution of Eq. (1).</a:t>
                </a: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when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In generally, there are no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altLang="ko-KR" dirty="0"/>
                  <a:t> order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polynomial that makes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Therefore </a:t>
                </a:r>
                <a:r>
                  <a:rPr lang="en-US" altLang="ko-KR" b="1" dirty="0">
                    <a:solidFill>
                      <a:srgbClr val="0000CC"/>
                    </a:solidFill>
                  </a:rPr>
                  <a:t>polynomial</a:t>
                </a:r>
                <a:r>
                  <a:rPr lang="en-US" altLang="ko-KR" dirty="0"/>
                  <a:t> </a:t>
                </a:r>
                <a:r>
                  <a:rPr lang="en-US" altLang="ko-KR" b="1" dirty="0">
                    <a:solidFill>
                      <a:srgbClr val="0000CC"/>
                    </a:solidFill>
                  </a:rPr>
                  <a:t>approximate error is intrinsically occurred</a:t>
                </a:r>
                <a:r>
                  <a:rPr lang="en-US" altLang="ko-KR" dirty="0"/>
                  <a:t> here.</a:t>
                </a:r>
              </a:p>
              <a:p>
                <a:pPr lvl="1"/>
                <a:r>
                  <a:rPr lang="en-US" altLang="ko-KR" dirty="0"/>
                  <a:t>To </a:t>
                </a:r>
                <a:r>
                  <a:rPr lang="en-US" altLang="ko-KR" b="1" dirty="0"/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, we need to find </a:t>
                </a:r>
                <a:r>
                  <a:rPr lang="en-US" altLang="ko-KR" b="1" dirty="0"/>
                  <a:t>best polynomial</a:t>
                </a:r>
                <a:r>
                  <a:rPr lang="en-US" altLang="ko-KR" dirty="0"/>
                  <a:t> in some sense.</a:t>
                </a:r>
              </a:p>
              <a:p>
                <a:pPr lvl="1"/>
                <a:r>
                  <a:rPr lang="en-US" altLang="ko-KR" dirty="0"/>
                  <a:t>For this purpose, we introduce </a:t>
                </a:r>
                <a:r>
                  <a:rPr lang="en-US" altLang="ko-KR" b="1" dirty="0"/>
                  <a:t>weighted residual method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It is the algorithm to find the solution that </a:t>
                </a:r>
                <a:r>
                  <a:rPr lang="en-US" altLang="ko-KR" b="1" dirty="0"/>
                  <a:t>guarantees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b="1" dirty="0"/>
                  <a:t> in our solution space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For this, multiply weight function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and take integration over the our local domain</a:t>
                </a:r>
              </a:p>
              <a:p>
                <a:pPr lvl="1"/>
                <a:endParaRPr lang="en-US" altLang="ko-KR" dirty="0"/>
              </a:p>
              <a:p>
                <a:pPr marL="0"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0">
                                          <a:latin typeface="Cambria Math" panose="02040503050406030204" pitchFamily="18" charset="0"/>
                                        </a:rPr>
                                        <m:t>𝐪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sz="700" dirty="0"/>
              </a:p>
              <a:p>
                <a:pPr lvl="1"/>
                <a:r>
                  <a:rPr lang="en-US" altLang="ko-KR" dirty="0"/>
                  <a:t>If  LHS of Eq. (2) is going to 0 for every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dirty="0"/>
                  <a:t> in some space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dirty="0"/>
                  <a:t>, we can say that at least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 in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dirty="0"/>
                  <a:t> on domain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∀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168371" y="3924797"/>
            <a:ext cx="349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(2)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9850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A536D"/>
                </a:solidFill>
              </a:rPr>
              <a:t>Discontinuous Galerkin Method</a:t>
            </a:r>
            <a:endParaRPr lang="ko-KR" altLang="en-US" dirty="0">
              <a:solidFill>
                <a:srgbClr val="3A536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pPr lvl="2"/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Substitute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to Eq. (1), we can get local residual(error)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2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div</m:t>
                      </m:r>
                      <m:d>
                        <m:d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</m:d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dirty="0"/>
                  <a:t>go to 0, we can say that our approximate solution is an exact solution of Eq. (1).</a:t>
                </a:r>
              </a:p>
              <a:p>
                <a:pPr lvl="2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when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In generally, there are no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altLang="ko-KR" dirty="0"/>
                  <a:t> order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polynomial that makes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Therefore </a:t>
                </a:r>
                <a:r>
                  <a:rPr lang="en-US" altLang="ko-KR" b="1" dirty="0">
                    <a:solidFill>
                      <a:srgbClr val="0000CC"/>
                    </a:solidFill>
                  </a:rPr>
                  <a:t>polynomial</a:t>
                </a:r>
                <a:r>
                  <a:rPr lang="en-US" altLang="ko-KR" dirty="0"/>
                  <a:t> </a:t>
                </a:r>
                <a:r>
                  <a:rPr lang="en-US" altLang="ko-KR" b="1" dirty="0">
                    <a:solidFill>
                      <a:srgbClr val="0000CC"/>
                    </a:solidFill>
                  </a:rPr>
                  <a:t>approximate error is intrinsically occurred</a:t>
                </a:r>
                <a:r>
                  <a:rPr lang="en-US" altLang="ko-KR" dirty="0"/>
                  <a:t> here.</a:t>
                </a:r>
              </a:p>
              <a:p>
                <a:pPr lvl="2"/>
                <a:r>
                  <a:rPr lang="en-US" altLang="ko-KR" dirty="0"/>
                  <a:t>To </a:t>
                </a:r>
                <a:r>
                  <a:rPr lang="en-US" altLang="ko-KR" b="1" dirty="0"/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, we need to decide </a:t>
                </a:r>
                <a:r>
                  <a:rPr lang="en-US" altLang="ko-KR" b="1" dirty="0"/>
                  <a:t>best polynomial</a:t>
                </a:r>
                <a:r>
                  <a:rPr lang="en-US" altLang="ko-KR" dirty="0"/>
                  <a:t> in some sense.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Orthogonal Residual to Solution Space</a:t>
                </a:r>
              </a:p>
              <a:p>
                <a:pPr lvl="2"/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 is a projection operator onto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 space.</a:t>
                </a:r>
              </a:p>
              <a:p>
                <a:pPr lvl="2"/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2"/>
                <a:r>
                  <a:rPr lang="en-US" altLang="ko-KR" dirty="0"/>
                  <a:t>Then we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is orthogonal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 space.</a:t>
                </a:r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It means that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𝐫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 for any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, In other word we can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To satisfy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Approximate solution satisfy system of following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ko-KR" dirty="0"/>
                  <a:t> equations</a:t>
                </a:r>
              </a:p>
              <a:p>
                <a:pPr lvl="2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div</m:t>
                          </m:r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=0,  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=1,…,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180000" lvl="1" indent="0">
                  <a:buNone/>
                </a:pPr>
                <a:endParaRPr lang="en-US" altLang="ko-KR" dirty="0"/>
              </a:p>
              <a:p>
                <a:pPr lvl="1">
                  <a:buNone/>
                </a:pPr>
                <a:endParaRPr lang="en-US" altLang="ko-KR" dirty="0"/>
              </a:p>
              <a:p>
                <a:pPr marL="180000" lvl="1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41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0292C65B-3F90-4A5A-AE07-C1B96BB2CC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133AFD30-FBBD-417D-A489-5DB13567E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xmlns="" id="{FC81BF3E-E005-470A-8B29-185BEC4771B3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DG weak formulation</a:t>
                </a:r>
              </a:p>
              <a:p>
                <a:pPr lvl="2"/>
                <a:r>
                  <a:rPr lang="en-US" altLang="ko-KR" dirty="0"/>
                  <a:t>Above equation can be rewrite as</a:t>
                </a:r>
              </a:p>
              <a:p>
                <a:pPr lvl="2"/>
                <a:endParaRPr lang="en-US" altLang="ko-KR" dirty="0"/>
              </a:p>
              <a:p>
                <a:pPr marL="0" lvl="2" indent="-2700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div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=1,…,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lvl="2" indent="-9000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Using divergence theorem</a:t>
                </a:r>
              </a:p>
              <a:p>
                <a:pPr lvl="2"/>
                <a:endParaRPr lang="en-US" altLang="ko-KR" dirty="0"/>
              </a:p>
              <a:p>
                <a:pPr marL="0" lvl="2" indent="-2700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grad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=1,…,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lvl="2" indent="-9000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We call it </a:t>
                </a:r>
                <a:r>
                  <a:rPr lang="en-US" altLang="ko-KR" b="1" dirty="0"/>
                  <a:t>DG weak formulation</a:t>
                </a:r>
                <a:r>
                  <a:rPr lang="en-US" altLang="ko-KR" dirty="0"/>
                  <a:t>.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FC81BF3E-E005-470A-8B29-185BEC477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80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DED8ECCA-4A7F-412F-BDEA-523250C9A3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4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2EEA06E-A4DF-43AF-98A7-42201A52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xmlns="" id="{11292969-B1D0-41B0-8D60-FB5C675BD12B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DG Weak Formulation Calculation</a:t>
                </a:r>
              </a:p>
              <a:p>
                <a:pPr lvl="2"/>
                <a:r>
                  <a:rPr lang="en-US" altLang="ko-KR" dirty="0"/>
                  <a:t>DG weak formulation is as follow</a:t>
                </a:r>
              </a:p>
              <a:p>
                <a:pPr lvl="2"/>
                <a:endParaRPr lang="en-US" altLang="ko-KR" dirty="0"/>
              </a:p>
              <a:p>
                <a:pPr marL="0" lvl="2" indent="-900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grad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=1,…,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b="1" dirty="0">
                    <a:solidFill>
                      <a:schemeClr val="accent4">
                        <a:lumMod val="50000"/>
                      </a:schemeClr>
                    </a:solidFill>
                  </a:rPr>
                  <a:t>LHS</a:t>
                </a:r>
              </a:p>
              <a:p>
                <a:pPr marL="0" lvl="2" indent="-900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=1,…,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lvl="2" indent="-90000">
                  <a:buNone/>
                </a:pPr>
                <a:endParaRPr lang="en-US" altLang="ko-KR" dirty="0"/>
              </a:p>
              <a:p>
                <a:pPr marL="0" lvl="2" indent="-90000">
                  <a:buNone/>
                </a:pPr>
                <a:endParaRPr lang="en-US" altLang="ko-KR" dirty="0"/>
              </a:p>
              <a:p>
                <a:pPr marL="81450" lvl="2" indent="-171450"/>
                <a:r>
                  <a:rPr lang="en-US" altLang="ko-KR" dirty="0"/>
                  <a:t>This system of LHS can be represented</a:t>
                </a:r>
              </a:p>
              <a:p>
                <a:pPr marL="81450" lvl="2" indent="-171450"/>
                <a:endParaRPr lang="en-US" altLang="ko-KR" dirty="0"/>
              </a:p>
              <a:p>
                <a:pPr marL="0" lvl="2" indent="-900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dt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dt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marL="0" lvl="2" indent="-90000">
                  <a:buNone/>
                </a:pPr>
                <a:endParaRPr lang="en-US" altLang="ko-KR" dirty="0"/>
              </a:p>
              <a:p>
                <a:pPr marL="0" lvl="2" indent="-900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sz="100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11292969-B1D0-41B0-8D60-FB5C675BD1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398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60657C50-DF65-4FB0-BBCC-E307F6AFE2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5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D227082-EF6B-4A01-B0A9-A241F127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xmlns="" id="{7A66FA55-66FB-4612-948F-6F62B84B9D93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2000" y="1109397"/>
                <a:ext cx="9000000" cy="5400000"/>
              </a:xfrm>
            </p:spPr>
            <p:txBody>
              <a:bodyPr/>
              <a:lstStyle/>
              <a:p>
                <a:pPr lvl="1"/>
                <a:r>
                  <a:rPr lang="en-US" altLang="ko-KR" dirty="0"/>
                  <a:t>Volume integral term of RHS</a:t>
                </a:r>
              </a:p>
              <a:p>
                <a:pPr lvl="2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2" indent="-900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grad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grad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𝔀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𝑞𝑏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=1,…,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lvl="2" indent="-90000">
                  <a:buNone/>
                </a:pPr>
                <a:endParaRPr lang="en-US" altLang="ko-KR" dirty="0"/>
              </a:p>
              <a:p>
                <a:pPr marL="0" lvl="2" indent="-9000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Where</a:t>
                </a:r>
              </a:p>
              <a:p>
                <a:pPr marL="0" lvl="2" indent="-900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𝐅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 </m:t>
                                </m:r>
                              </m:e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𝐅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lvl="2" indent="-900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×(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QP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lvl="2" indent="-90000">
                  <a:buNone/>
                </a:pPr>
                <a:endParaRPr lang="en-US" altLang="ko-KR" dirty="0"/>
              </a:p>
              <a:p>
                <a:pPr marL="0" lvl="2" indent="-900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𝔀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𝑞𝑏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grad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>
                                                    <a:latin typeface="Cambria Math" panose="02040503050406030204" pitchFamily="18" charset="0"/>
                                                  </a:rPr>
                                                  <m:t>𝐱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grad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>
                                                    <a:latin typeface="Cambria Math" panose="02040503050406030204" pitchFamily="18" charset="0"/>
                                                  </a:rPr>
                                                  <m:t>𝐱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grad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>
                                                    <a:latin typeface="Cambria Math" panose="02040503050406030204" pitchFamily="18" charset="0"/>
                                                  </a:rPr>
                                                  <m:t>𝐱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grad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>
                                                    <a:latin typeface="Cambria Math" panose="02040503050406030204" pitchFamily="18" charset="0"/>
                                                  </a:rPr>
                                                  <m:t>𝐱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800" dirty="0"/>
              </a:p>
              <a:p>
                <a:pPr marL="0" lvl="2" indent="-900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QP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lvl="2" indent="-90000">
                  <a:buNone/>
                </a:pPr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𝐅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𝐅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grad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>
                                                    <a:latin typeface="Cambria Math" panose="02040503050406030204" pitchFamily="18" charset="0"/>
                                                  </a:rPr>
                                                  <m:t>𝐱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grad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>
                                                    <a:latin typeface="Cambria Math" panose="02040503050406030204" pitchFamily="18" charset="0"/>
                                                  </a:rPr>
                                                  <m:t>𝐱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grad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>
                                                    <a:latin typeface="Cambria Math" panose="02040503050406030204" pitchFamily="18" charset="0"/>
                                                  </a:rPr>
                                                  <m:t>𝐱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grad</m:t>
                                    </m:r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>
                                                    <a:latin typeface="Cambria Math" panose="02040503050406030204" pitchFamily="18" charset="0"/>
                                                  </a:rPr>
                                                  <m:t>𝐱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×(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QP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QP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dirty="0"/>
              </a:p>
              <a:p>
                <a:pPr marL="0" lvl="2" indent="-90000">
                  <a:buNone/>
                </a:pPr>
                <a:endParaRPr lang="en-US" altLang="ko-KR" sz="800" dirty="0"/>
              </a:p>
              <a:p>
                <a:pPr marL="0" lvl="2" indent="-90000">
                  <a:buNone/>
                </a:pPr>
                <a:endParaRPr lang="en-US" altLang="ko-KR" sz="800" dirty="0"/>
              </a:p>
              <a:p>
                <a:pPr lvl="2"/>
                <a:r>
                  <a:rPr lang="en-US" altLang="ko-KR" dirty="0"/>
                  <a:t>Here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altLang="ko-KR" dirty="0"/>
                  <a:t> is flux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ko-KR" dirty="0"/>
                  <a:t> is flux quadrature tensor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𝔀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𝑞𝑏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ko-KR" dirty="0"/>
                  <a:t>is quadrature gradient basis.</a:t>
                </a:r>
              </a:p>
              <a:p>
                <a:pPr lvl="2"/>
                <a:endParaRPr lang="en-US" altLang="ko-KR" dirty="0"/>
              </a:p>
              <a:p>
                <a:pPr lvl="2">
                  <a:buNone/>
                </a:pPr>
                <a:endParaRPr lang="en-US" altLang="ko-KR" dirty="0"/>
              </a:p>
              <a:p>
                <a:pPr lvl="2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7A66FA55-66FB-4612-948F-6F62B84B9D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2000" y="1109397"/>
                <a:ext cx="9000000" cy="5400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28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50D7F0BB-2D33-4B62-8AE9-695E23CEE8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6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DAC05A8C-6FC9-4137-86FF-DD4921E6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xmlns="" id="{26FC5B93-4D18-4CE6-8494-F2B6DEA0F3CE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altLang="ko-KR" dirty="0"/>
                  <a:t>Surface integral term of RHS</a:t>
                </a:r>
              </a:p>
              <a:p>
                <a:pPr marL="0" lvl="2" indent="-900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0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1" i="0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  <m:sup/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1">
                                              <a:latin typeface="Cambria Math" panose="02040503050406030204" pitchFamily="18" charset="0"/>
                                            </a:rPr>
                                            <m:t>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nary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𝑗𝑞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𝔀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𝑞𝑏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=1,…,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Where</a:t>
                </a:r>
              </a:p>
              <a:p>
                <a:pPr lvl="2"/>
                <a:endParaRPr lang="en-US" altLang="ko-KR" dirty="0"/>
              </a:p>
              <a:p>
                <a:pPr marL="0" lvl="2" indent="-900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𝑗𝑞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>
                                            <a:latin typeface="Cambria Math" panose="02040503050406030204" pitchFamily="18" charset="0"/>
                                          </a:rPr>
                                          <m:t>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 </m:t>
                                </m:r>
                              </m:e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1">
                                            <a:latin typeface="Cambria Math" panose="02040503050406030204" pitchFamily="18" charset="0"/>
                                          </a:rPr>
                                          <m:t>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lvl="2" indent="-900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QP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lvl="2" indent="-90000">
                  <a:buNone/>
                </a:pPr>
                <a:endParaRPr lang="en-US" altLang="ko-KR" dirty="0"/>
              </a:p>
              <a:p>
                <a:pPr marL="0" lvl="2" indent="-900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𝔀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lvl="2" indent="-900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QP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lvl="2" indent="-90000">
                  <a:buNone/>
                </a:pPr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>
                                                <a:latin typeface="Cambria Math" panose="02040503050406030204" pitchFamily="18" charset="0"/>
                                              </a:rPr>
                                              <m:t>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⋯ </m:t>
                                    </m:r>
                                  </m:e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1">
                                                <a:latin typeface="Cambria Math" panose="02040503050406030204" pitchFamily="18" charset="0"/>
                                              </a:rPr>
                                              <m:t>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QP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QP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dirty="0"/>
              </a:p>
              <a:p>
                <a:pPr lvl="2">
                  <a:buNone/>
                </a:pPr>
                <a:endParaRPr lang="en-US" altLang="ko-KR" dirty="0"/>
              </a:p>
              <a:p>
                <a:pPr marL="0" lvl="2" indent="-90000">
                  <a:buNone/>
                </a:pPr>
                <a:endParaRPr lang="en-US" altLang="ko-KR" sz="900" dirty="0"/>
              </a:p>
              <a:p>
                <a:pPr lvl="2"/>
                <a:r>
                  <a:rPr lang="en-US" altLang="ko-KR" dirty="0"/>
                  <a:t>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dirty="0"/>
                  <a:t> is numerical flux vector for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altLang="ko-KR" dirty="0"/>
                  <a:t> face,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𝑗𝑞</m:t>
                        </m:r>
                      </m:sub>
                    </m:sSub>
                  </m:oMath>
                </a14:m>
                <a:r>
                  <a:rPr lang="en-US" altLang="ko-KR" dirty="0"/>
                  <a:t>is numerical flux quadrature matrix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𝔀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𝑞𝑏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ko-KR" dirty="0"/>
                  <a:t> is quadrature basis.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26FC5B93-4D18-4CE6-8494-F2B6DEA0F3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789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DED96BE9-7BF9-4A5E-81C5-A9A25306AB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7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A6AB9DB2-46DB-4EB4-8BF1-14050C46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xmlns="" id="{111A9ECC-1205-4DE4-BC12-3B73CD03FF75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lvl="1"/>
                <a:r>
                  <a:rPr lang="en-US" altLang="ko-KR" dirty="0"/>
                  <a:t>We can get </a:t>
                </a:r>
                <a:r>
                  <a:rPr lang="en-US" altLang="ko-KR" b="1" dirty="0"/>
                  <a:t>DG weak formulation</a:t>
                </a:r>
                <a:r>
                  <a:rPr lang="en-US" altLang="ko-KR" dirty="0"/>
                  <a:t> using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divergence theorem 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div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LHS can be expressed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ko-KR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sSubSup>
                        <m:sSubSup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sz="1000" dirty="0"/>
              </a:p>
              <a:p>
                <a:pPr lvl="1"/>
                <a:r>
                  <a:rPr lang="en-US" altLang="ko-KR" dirty="0"/>
                  <a:t>First term of RHS can be expressed</a:t>
                </a:r>
              </a:p>
              <a:p>
                <a:pPr marL="0" indent="0">
                  <a:buNone/>
                </a:pPr>
                <a:endParaRPr lang="en-US" altLang="ko-KR" sz="1000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𝔀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lvl="1"/>
                <a:r>
                  <a:rPr lang="en-US" altLang="ko-KR" dirty="0"/>
                  <a:t>Where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 </m:t>
                                </m:r>
                              </m:e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𝐅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𝔀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000" dirty="0"/>
              </a:p>
              <a:p>
                <a:pPr marL="0" lvl="1" indent="0">
                  <a:buNone/>
                </a:pPr>
                <a:endParaRPr lang="en-US" altLang="ko-KR" sz="1000" dirty="0"/>
              </a:p>
              <a:p>
                <a:pPr lvl="1"/>
                <a:r>
                  <a:rPr lang="en-US" altLang="ko-KR" dirty="0"/>
                  <a:t>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</m:acc>
                  </m:oMath>
                </a14:m>
                <a:r>
                  <a:rPr lang="en-US" altLang="ko-KR" dirty="0"/>
                  <a:t> is numerical flux vector,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ko-KR" dirty="0"/>
                  <a:t> is numerical flux quadrature matrix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𝔀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ko-KR" dirty="0"/>
                  <a:t> is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altLang="ko-KR" dirty="0"/>
                  <a:t> basis quadrature weight.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111A9ECC-1205-4DE4-BC12-3B73CD03FF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95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8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Modal Discontinuous Galerkin Method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1"/>
                <a:r>
                  <a:rPr lang="en-US" altLang="ko-KR" dirty="0"/>
                  <a:t>To calculate integration, a conventional way is to apply pre-determined numerical quadrature rules on the reference domain.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𝔗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̃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700" b="0" i="1" smtClean="0">
                              <a:latin typeface="Cambria Math" panose="02040503050406030204" pitchFamily="18" charset="0"/>
                            </a:rPr>
                            <m:t>𝔗</m:t>
                          </m:r>
                        </m:e>
                        <m:sub>
                          <m:r>
                            <a:rPr lang="en-US" altLang="ko-KR" sz="7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7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US" altLang="ko-KR" sz="700" b="0" i="0" smtClean="0">
                          <a:latin typeface="Cambria Math" panose="02040503050406030204" pitchFamily="18" charset="0"/>
                        </a:rPr>
                        <m:t>invertible</m:t>
                      </m:r>
                      <m:r>
                        <a:rPr lang="en-US" altLang="ko-KR" sz="7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700" b="0" i="0" smtClean="0">
                          <a:latin typeface="Cambria Math" panose="02040503050406030204" pitchFamily="18" charset="0"/>
                        </a:rPr>
                        <m:t>tranformation</m:t>
                      </m:r>
                      <m:r>
                        <a:rPr lang="en-US" altLang="ko-KR" sz="7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700" b="0" i="0" smtClean="0">
                          <a:latin typeface="Cambria Math" panose="02040503050406030204" pitchFamily="18" charset="0"/>
                        </a:rPr>
                        <m:t>mapping</m:t>
                      </m:r>
                      <m:r>
                        <a:rPr lang="en-US" altLang="ko-KR" sz="7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700" b="0" i="0" smtClean="0">
                          <a:latin typeface="Cambria Math" panose="02040503050406030204" pitchFamily="18" charset="0"/>
                        </a:rPr>
                        <m:t>from</m:t>
                      </m:r>
                      <m:r>
                        <a:rPr lang="en-US" altLang="ko-KR" sz="7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700" b="0" i="0" smtClean="0">
                          <a:latin typeface="Cambria Math" panose="02040503050406030204" pitchFamily="18" charset="0"/>
                        </a:rPr>
                        <m:t>reference</m:t>
                      </m:r>
                      <m:r>
                        <a:rPr lang="en-US" altLang="ko-KR" sz="7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700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altLang="ko-KR" sz="7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700" b="0" i="0" smtClean="0">
                          <a:latin typeface="Cambria Math" panose="02040503050406030204" pitchFamily="18" charset="0"/>
                        </a:rPr>
                        <m:t>physical</m:t>
                      </m:r>
                    </m:oMath>
                  </m:oMathPara>
                </a14:m>
                <a:endParaRPr lang="en-US" altLang="ko-KR" sz="700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7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7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r>
                        <a:rPr lang="en-US" altLang="ko-KR" sz="700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US" altLang="ko-KR" sz="700" b="0" i="0" dirty="0" smtClean="0">
                          <a:latin typeface="Cambria Math" panose="02040503050406030204" pitchFamily="18" charset="0"/>
                        </a:rPr>
                        <m:t>reference</m:t>
                      </m:r>
                      <m:r>
                        <a:rPr lang="en-US" altLang="ko-KR" sz="7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700" b="0" i="0" dirty="0" smtClean="0">
                          <a:latin typeface="Cambria Math" panose="02040503050406030204" pitchFamily="18" charset="0"/>
                        </a:rPr>
                        <m:t>element</m:t>
                      </m:r>
                      <m:r>
                        <a:rPr lang="en-US" altLang="ko-KR" sz="700" b="0" i="1" dirty="0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altLang="ko-KR" sz="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700" b="0" i="0" dirty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sz="7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700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US" altLang="ko-KR" sz="700" b="0" i="0" dirty="0" smtClean="0">
                          <a:latin typeface="Cambria Math" panose="02040503050406030204" pitchFamily="18" charset="0"/>
                        </a:rPr>
                        <m:t>physical</m:t>
                      </m:r>
                      <m:r>
                        <a:rPr lang="en-US" altLang="ko-KR" sz="7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700" b="0" i="0" dirty="0" smtClean="0">
                          <a:latin typeface="Cambria Math" panose="02040503050406030204" pitchFamily="18" charset="0"/>
                        </a:rPr>
                        <m:t>element</m:t>
                      </m:r>
                    </m:oMath>
                  </m:oMathPara>
                </a14:m>
                <a:endParaRPr lang="en-US" altLang="ko-KR" sz="700" dirty="0"/>
              </a:p>
              <a:p>
                <a:pPr lvl="1"/>
                <a:endParaRPr lang="en-US" altLang="ko-KR" sz="700" dirty="0"/>
              </a:p>
              <a:p>
                <a:pPr lvl="1"/>
                <a:r>
                  <a:rPr lang="en-US" altLang="ko-KR" dirty="0"/>
                  <a:t>Therefore, volume integral part become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𝛁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𝔗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𝐉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𝔗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and surface integral part become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)∙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</m:d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𝔗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𝐉</m:t>
                                      </m:r>
                                    </m:e>
                                    <m:sup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</m:d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𝔗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𝐂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𝐉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)</m:t>
                          </m:r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00" b="1">
                          <a:latin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ko-KR" sz="7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700" b="1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</m:d>
                      <m:r>
                        <a:rPr lang="en-US" altLang="ko-KR" sz="700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US" altLang="ko-KR" sz="700">
                          <a:latin typeface="Cambria Math" panose="02040503050406030204" pitchFamily="18" charset="0"/>
                        </a:rPr>
                        <m:t>cofactor</m:t>
                      </m:r>
                      <m:r>
                        <a:rPr lang="en-US" altLang="ko-KR" sz="7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700">
                          <a:latin typeface="Cambria Math" panose="02040503050406030204" pitchFamily="18" charset="0"/>
                        </a:rPr>
                        <m:t>matrix</m:t>
                      </m:r>
                      <m:r>
                        <a:rPr lang="en-US" altLang="ko-KR" sz="7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70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ko-KR" sz="7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700">
                          <a:latin typeface="Cambria Math" panose="02040503050406030204" pitchFamily="18" charset="0"/>
                        </a:rPr>
                        <m:t>jacobian</m:t>
                      </m:r>
                      <m:r>
                        <a:rPr lang="en-US" altLang="ko-KR" sz="7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700">
                          <a:latin typeface="Cambria Math" panose="02040503050406030204" pitchFamily="18" charset="0"/>
                        </a:rPr>
                        <m:t>matrix</m:t>
                      </m:r>
                    </m:oMath>
                  </m:oMathPara>
                </a14:m>
                <a:endParaRPr lang="en-US" altLang="ko-KR" sz="700" dirty="0"/>
              </a:p>
              <a:p>
                <a:pPr lvl="1"/>
                <a:endParaRPr lang="en-US" altLang="ko-KR" sz="700" dirty="0"/>
              </a:p>
              <a:p>
                <a:pPr lvl="1"/>
                <a:r>
                  <a:rPr lang="en-US" altLang="ko-KR" dirty="0"/>
                  <a:t>If there are exist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altLang="ko-KR" dirty="0"/>
                  <a:t> order polynomial that 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 exactly, </a:t>
                </a:r>
                <a14:m>
                  <m:oMath xmlns:m="http://schemas.openxmlformats.org/officeDocument/2006/math">
                    <m:r>
                      <a:rPr lang="en-US" altLang="ko-KR" b="1" dirty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altLang="ko-KR" dirty="0"/>
                  <a:t> 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altLang="ko-KR" dirty="0"/>
                  <a:t> order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polynomial.</a:t>
                </a:r>
              </a:p>
              <a:p>
                <a:pPr lvl="1"/>
                <a:r>
                  <a:rPr lang="en-US" altLang="ko-KR" dirty="0"/>
                  <a:t>When we substitute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into Eq. (1), we can easily find that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should be a polynomial order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dirty="0"/>
                  <a:t> to satisfy PDE.</a:t>
                </a:r>
              </a:p>
              <a:p>
                <a:pPr lvl="1"/>
                <a:r>
                  <a:rPr lang="en-US" altLang="ko-KR" dirty="0"/>
                  <a:t>Thus, </a:t>
                </a:r>
                <a14:m>
                  <m:oMath xmlns:m="http://schemas.openxmlformats.org/officeDocument/2006/math">
                    <m:r>
                      <a:rPr lang="en-US" altLang="ko-KR" b="1" dirty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altLang="ko-KR" dirty="0"/>
                  <a:t> should be greater than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+1 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order polynomial </a:t>
                </a:r>
                <a:r>
                  <a:rPr lang="en-US" altLang="ko-KR" b="1" dirty="0"/>
                  <a:t> </a:t>
                </a:r>
                <a:r>
                  <a:rPr lang="en-US" altLang="ko-KR" dirty="0"/>
                  <a:t>to satisfy formal order of accuracy.</a:t>
                </a:r>
              </a:p>
              <a:p>
                <a:pPr lvl="1"/>
                <a:r>
                  <a:rPr lang="en-US" altLang="ko-KR" dirty="0"/>
                  <a:t>Since there are no polynomial that satisfy above condition in general, </a:t>
                </a:r>
                <a14:m>
                  <m:oMath xmlns:m="http://schemas.openxmlformats.org/officeDocument/2006/math">
                    <m:r>
                      <a:rPr lang="en-US" altLang="ko-KR" b="1" dirty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altLang="ko-KR" dirty="0"/>
                  <a:t> is not a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altLang="ko-KR" dirty="0"/>
                  <a:t> order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polynomial any more.</a:t>
                </a:r>
              </a:p>
              <a:p>
                <a:pPr lvl="1"/>
                <a:r>
                  <a:rPr lang="en-US" altLang="ko-KR" dirty="0"/>
                  <a:t>Even it maybe not a polynomial function. It means intrinsically </a:t>
                </a:r>
                <a:r>
                  <a:rPr lang="en-US" altLang="ko-KR" b="1" dirty="0">
                    <a:solidFill>
                      <a:srgbClr val="0000CC"/>
                    </a:solidFill>
                  </a:rPr>
                  <a:t>quadrature error is occurred</a:t>
                </a:r>
                <a:r>
                  <a:rPr lang="en-US" altLang="ko-KR" dirty="0"/>
                  <a:t> here.</a:t>
                </a: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62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9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Modal Discontinuous Galerkin Method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lvl="1"/>
                <a:r>
                  <a:rPr lang="en-US" altLang="ko-KR" dirty="0"/>
                  <a:t>When we approximate physical flux function as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altLang="ko-KR" dirty="0"/>
                  <a:t> order polynomial.</a:t>
                </a:r>
              </a:p>
              <a:p>
                <a:pPr lvl="1"/>
                <a:endParaRPr lang="en-US" altLang="ko-KR" sz="700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h𝑖𝑔h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)⋅</m:t>
                                  </m:r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h𝑖𝑔h</m:t>
                                      </m:r>
                                    </m:sup>
                                  </m:s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ko-KR" altLang="en-US" dirty="0"/>
              </a:p>
              <a:p>
                <a:pPr lvl="1"/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h𝑖𝑔h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h𝑖𝑔h</m:t>
                                      </m:r>
                                    </m:sup>
                                  </m:sSub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h𝑖𝑔h</m:t>
                                          </m:r>
                                        </m:sup>
                                      </m:sSub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𝛻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 −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h𝑖𝑔h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means the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order polynomial approximation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(∙)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After quadrature we have additional error term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h𝑖𝑔h</m:t>
                                        </m:r>
                                      </m:sup>
                                    </m:sSub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𝛻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−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h𝑖𝑔h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r>
                  <a:rPr lang="en-US" altLang="ko-KR" dirty="0"/>
                  <a:t> compared with original equation.</a:t>
                </a:r>
              </a:p>
              <a:p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619929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34581</TotalTime>
  <Words>188</Words>
  <Application>Microsoft Office PowerPoint</Application>
  <PresentationFormat>화면 슬라이드 쇼(4:3)</PresentationFormat>
  <Paragraphs>268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Myriad Pro</vt:lpstr>
      <vt:lpstr>굴림</vt:lpstr>
      <vt:lpstr>맑은 고딕</vt:lpstr>
      <vt:lpstr>Arial</vt:lpstr>
      <vt:lpstr>Cambria Math</vt:lpstr>
      <vt:lpstr>Segoe UI</vt:lpstr>
      <vt:lpstr>Times New Roman</vt:lpstr>
      <vt:lpstr>Wingdings</vt:lpstr>
      <vt:lpstr>Wingdings 2</vt:lpstr>
      <vt:lpstr>3_Office 테마</vt:lpstr>
      <vt:lpstr>Discontinuous Galerkin Method</vt:lpstr>
      <vt:lpstr>Discontinuous Galerkin Method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Modal Discontinuous Galerkin Method</vt:lpstr>
      <vt:lpstr>Modal Discontinuous Galerkin Method</vt:lpstr>
      <vt:lpstr>Appendix 1 Find Initial Coefficients</vt:lpstr>
      <vt:lpstr>Appendix 1 Find Initial Coefficients</vt:lpstr>
      <vt:lpstr>Appendix 1 Find Initial Coefficients</vt:lpstr>
      <vt:lpstr>Modal Discontinuous Galerkin Method</vt:lpstr>
      <vt:lpstr>Modal Discontinuous Galerkin Method</vt:lpstr>
      <vt:lpstr>Discontinuous Galerkin Method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Biomimetic Aerodynamics</dc:title>
  <dc:creator>KimMinSeok</dc:creator>
  <cp:lastModifiedBy>김 민석</cp:lastModifiedBy>
  <cp:revision>578</cp:revision>
  <cp:lastPrinted>2014-06-13T04:20:56Z</cp:lastPrinted>
  <dcterms:created xsi:type="dcterms:W3CDTF">2013-07-24T10:28:45Z</dcterms:created>
  <dcterms:modified xsi:type="dcterms:W3CDTF">2022-06-08T06:57:40Z</dcterms:modified>
</cp:coreProperties>
</file>