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61" r:id="rId2"/>
    <p:sldId id="263" r:id="rId3"/>
    <p:sldId id="273" r:id="rId4"/>
    <p:sldId id="272" r:id="rId5"/>
    <p:sldId id="264" r:id="rId6"/>
    <p:sldId id="265" r:id="rId7"/>
    <p:sldId id="266" r:id="rId8"/>
    <p:sldId id="274" r:id="rId9"/>
    <p:sldId id="262" r:id="rId10"/>
    <p:sldId id="267" r:id="rId11"/>
    <p:sldId id="275" r:id="rId12"/>
    <p:sldId id="276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7579" autoAdjust="0"/>
  </p:normalViewPr>
  <p:slideViewPr>
    <p:cSldViewPr snapToGrid="0">
      <p:cViewPr>
        <p:scale>
          <a:sx n="100" d="100"/>
          <a:sy n="100" d="100"/>
        </p:scale>
        <p:origin x="1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성과발표회를 통해 공유하고 싶은 성과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역량 확보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- </a:t>
            </a:r>
            <a:r>
              <a:rPr lang="ko-KR" altLang="en-US" dirty="0"/>
              <a:t>어떤 역량이 필요한가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 - </a:t>
            </a:r>
            <a:r>
              <a:rPr lang="ko-KR" altLang="en-US" dirty="0"/>
              <a:t>왜 그 역량이 필요한가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삼각형 </a:t>
            </a:r>
            <a:r>
              <a:rPr lang="en-US" altLang="ko-KR" dirty="0"/>
              <a:t>shell </a:t>
            </a:r>
            <a:r>
              <a:rPr lang="ko-KR" altLang="en-US" dirty="0"/>
              <a:t>요소 개발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왜 개발해야 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어떻게 개발하고 있는가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Solver </a:t>
            </a:r>
            <a:r>
              <a:rPr lang="ko-KR" altLang="en-US" dirty="0"/>
              <a:t>개발자가 되기 위해 어떤 역량을 어떻게 확보했는지</a:t>
            </a:r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OJT </a:t>
            </a:r>
            <a:r>
              <a:rPr lang="ko-KR" altLang="en-US" dirty="0"/>
              <a:t>과제로써 공부하였던 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과제를 수행하면서 왜 가장 먼저 책을 공부하는 </a:t>
            </a:r>
            <a:r>
              <a:rPr lang="en-US" altLang="ko-KR" dirty="0"/>
              <a:t>OJT </a:t>
            </a:r>
            <a:r>
              <a:rPr lang="ko-KR" altLang="en-US" dirty="0"/>
              <a:t>과제가 주어졌는지 고민해보았습니다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baseline="0" dirty="0"/>
              <a:t>에 대한 이해가 필수</a:t>
            </a:r>
            <a:endParaRPr lang="en-US" altLang="ko-KR" baseline="0" dirty="0"/>
          </a:p>
          <a:p>
            <a:r>
              <a:rPr lang="ko-KR" altLang="en-US" baseline="0" dirty="0"/>
              <a:t>제가 공부하면서 이해하게 된 </a:t>
            </a:r>
            <a:r>
              <a:rPr lang="en-US" altLang="ko-KR" baseline="0" dirty="0"/>
              <a:t>Solver</a:t>
            </a:r>
            <a:r>
              <a:rPr lang="ko-KR" altLang="en-US" baseline="0" dirty="0"/>
              <a:t>에 대해서 말씀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 </a:t>
            </a:r>
            <a:r>
              <a:rPr lang="en-US" altLang="ko-KR" dirty="0"/>
              <a:t>solve</a:t>
            </a:r>
            <a:r>
              <a:rPr lang="ko-KR" altLang="en-US" dirty="0"/>
              <a:t>가 하는 일이 </a:t>
            </a:r>
            <a:r>
              <a:rPr lang="ko-KR" altLang="en-US" dirty="0" err="1"/>
              <a:t>이거다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여기까지가</a:t>
            </a:r>
            <a:r>
              <a:rPr lang="ko-KR" altLang="en-US" dirty="0"/>
              <a:t> 제가 이해한 </a:t>
            </a:r>
            <a:r>
              <a:rPr lang="en-US" altLang="ko-KR" dirty="0"/>
              <a:t>solver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지금까지 내용에 대해서 간단하게 질문을 받고 없으면 넘어가도록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통해 </a:t>
            </a:r>
            <a:r>
              <a:rPr lang="en-US" altLang="ko-KR" dirty="0"/>
              <a:t>element</a:t>
            </a:r>
            <a:r>
              <a:rPr lang="ko-KR" altLang="en-US" dirty="0"/>
              <a:t>가 중요하다는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그림은</a:t>
            </a:r>
            <a:r>
              <a:rPr lang="en-US" altLang="ko-KR" dirty="0"/>
              <a:t>, shell element</a:t>
            </a:r>
            <a:r>
              <a:rPr lang="ko-KR" altLang="en-US" dirty="0"/>
              <a:t>는 아니지만</a:t>
            </a:r>
            <a:r>
              <a:rPr lang="en-US" altLang="ko-KR" baseline="0" dirty="0"/>
              <a:t> beam element</a:t>
            </a:r>
            <a:r>
              <a:rPr lang="ko-KR" altLang="en-US" baseline="0" dirty="0"/>
              <a:t>에서 얇기에 따라 </a:t>
            </a:r>
            <a:r>
              <a:rPr lang="en-US" altLang="ko-KR" baseline="0" dirty="0"/>
              <a:t>membrane-shear locking </a:t>
            </a:r>
            <a:r>
              <a:rPr lang="ko-KR" altLang="en-US" baseline="0" dirty="0"/>
              <a:t>현상이 어떻게 나타나는지 보여주는 그래프입니다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성과발표회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AABC9C-F802-4225-A48E-C4721A78C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DEFB6-1410-4CCA-8494-3F0B883409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books + 8 notes + 6 papers </a:t>
            </a:r>
            <a:r>
              <a:rPr lang="en-US" altLang="ko-KR" dirty="0">
                <a:sym typeface="Wingdings" panose="05000000000000000000" pitchFamily="2" charset="2"/>
              </a:rPr>
              <a:t> 3 documents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노력에도 불구하고 이해 </a:t>
            </a:r>
            <a:r>
              <a:rPr lang="en-US" altLang="ko-KR" dirty="0">
                <a:sym typeface="Wingdings" panose="05000000000000000000" pitchFamily="2" charset="2"/>
              </a:rPr>
              <a:t>X  </a:t>
            </a:r>
            <a:r>
              <a:rPr lang="ko-KR" altLang="en-US" dirty="0">
                <a:sym typeface="Wingdings" panose="05000000000000000000" pitchFamily="2" charset="2"/>
              </a:rPr>
              <a:t>문제발생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Differential Geometry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calculus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Linear Algebra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CDB8F-541C-4D2E-BBB8-9B190E78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2067969"/>
            <a:ext cx="4513561" cy="239482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A246A6F-34CF-4633-8C59-B4CA6F400403}"/>
              </a:ext>
            </a:extLst>
          </p:cNvPr>
          <p:cNvGrpSpPr/>
          <p:nvPr/>
        </p:nvGrpSpPr>
        <p:grpSpPr>
          <a:xfrm>
            <a:off x="4958335" y="1278734"/>
            <a:ext cx="7152185" cy="5543482"/>
            <a:chOff x="4958335" y="1278734"/>
            <a:chExt cx="7152185" cy="55434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75E1EF-21A0-4280-9D8D-23AB10C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728" y="2764887"/>
              <a:ext cx="2513840" cy="18050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0E228E-B672-4CD0-90C2-1FB5614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4519" y="1926919"/>
              <a:ext cx="1594914" cy="8982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5821B18-7437-4C13-8394-5968B9C9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88" y="1867447"/>
              <a:ext cx="1675054" cy="8982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84A4E08-922E-4674-8DA4-537CA6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1587" y="1607818"/>
              <a:ext cx="1011659" cy="3048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BF52686-F218-483A-9758-FAB189D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8785" y="1278734"/>
              <a:ext cx="2299764" cy="3428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BA9E6DC-E42B-4356-99B4-98FBFDEC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0728" y="1319130"/>
              <a:ext cx="4056979" cy="3386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3C09E5-5575-48A0-9800-7BF361C3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93170" y="3280169"/>
              <a:ext cx="2105319" cy="6382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D0F1A6-BA28-4235-B13E-BD39783C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8335" y="2965944"/>
              <a:ext cx="2610214" cy="28579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CE5E02-8973-49F9-B237-BF1968B69172}"/>
                </a:ext>
              </a:extLst>
            </p:cNvPr>
            <p:cNvGrpSpPr/>
            <p:nvPr/>
          </p:nvGrpSpPr>
          <p:grpSpPr>
            <a:xfrm>
              <a:off x="10497352" y="3964480"/>
              <a:ext cx="1591641" cy="314370"/>
              <a:chOff x="5772105" y="4090861"/>
              <a:chExt cx="2020567" cy="38105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B83B943C-7A84-4E48-B5DC-394690E07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2105" y="4143579"/>
                <a:ext cx="647790" cy="24768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D69B6AD-CE91-489E-97F8-9C16204A6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723" y="4090861"/>
                <a:ext cx="1428949" cy="381053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55C7F72-726B-4483-8685-A27ADBB3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8785" y="4623063"/>
              <a:ext cx="3696216" cy="58110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0849D7-B1FC-47DA-B1D5-0366933F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37440" y="4184419"/>
              <a:ext cx="1362265" cy="31436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EFD2624-DB5A-4763-84F8-5ECB64C8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24397" y="1635690"/>
              <a:ext cx="1808344" cy="8239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F78E221-BBA3-4343-A77E-877A1E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7767" y="1687649"/>
              <a:ext cx="1594914" cy="67400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56896B7-913F-4B92-A2EE-F17D9EE2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05913" y="2388250"/>
              <a:ext cx="2210108" cy="3524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4A50BC-164B-4079-A65E-2F537B66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6807" y="3179172"/>
              <a:ext cx="1362265" cy="3674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510F914-36F6-40E1-8E83-030B5B7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91320" y="4717298"/>
              <a:ext cx="2819200" cy="210491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0887C42-524A-4EE3-B6AD-4C6FB2A3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5750" y="5647328"/>
              <a:ext cx="2705478" cy="106694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DB8A7B6-394E-4214-820B-E6B6D703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1728" y="5172326"/>
              <a:ext cx="3210373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A9523A-FE8A-40ED-A3FE-FFC4FE86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3B49B-EA0B-4EBF-AA25-578857DB8E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ko-KR" altLang="en-US" dirty="0"/>
              <a:t>문제극복</a:t>
            </a:r>
            <a:endParaRPr lang="en-US" altLang="ko-KR" dirty="0"/>
          </a:p>
          <a:p>
            <a:pPr lvl="2"/>
            <a:r>
              <a:rPr lang="ko-KR" altLang="en-US" dirty="0"/>
              <a:t>수학공부</a:t>
            </a:r>
            <a:endParaRPr lang="en-US" altLang="ko-KR" dirty="0"/>
          </a:p>
          <a:p>
            <a:pPr lvl="3"/>
            <a:r>
              <a:rPr lang="ko-KR" altLang="en-US" dirty="0"/>
              <a:t>출퇴근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업무 자투리 시간 활용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documents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Python</a:t>
            </a:r>
          </a:p>
          <a:p>
            <a:pPr lvl="3"/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Symbolic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3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행렬 연산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알고리즘 추출</a:t>
            </a:r>
            <a:endParaRPr lang="en-US" altLang="ko-KR" dirty="0"/>
          </a:p>
          <a:p>
            <a:pPr lvl="3"/>
            <a:r>
              <a:rPr lang="ko-KR" altLang="en-US" dirty="0"/>
              <a:t>이론적인 배경이 이해되지 않더라도 요소 개발에 필요한 알고리즘은 파악 가능</a:t>
            </a:r>
            <a:endParaRPr lang="en-US" altLang="ko-KR" dirty="0"/>
          </a:p>
          <a:p>
            <a:pPr lvl="3"/>
            <a:r>
              <a:rPr lang="ko-KR" altLang="en-US" dirty="0"/>
              <a:t>논문에서 알고리즘만 추출하는 역량 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FD09E5-5C5F-4FB1-9AB2-7CB2F094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89" y="1711941"/>
            <a:ext cx="3962399" cy="15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MITC element</a:t>
                </a:r>
              </a:p>
              <a:p>
                <a:pPr lvl="1"/>
                <a:r>
                  <a:rPr lang="en-US" altLang="ko-KR" dirty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>membrane – shear locking </a:t>
                </a:r>
                <a:r>
                  <a:rPr lang="ko-KR" altLang="en-US" dirty="0"/>
                  <a:t>현상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부정확한 해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+ Transverse shear strain interpolation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Tying displacement-based strain with interpolated(assumed) strain</a:t>
                </a: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Algorithm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922747" y="673865"/>
            <a:ext cx="3471206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work)</a:t>
            </a:r>
          </a:p>
          <a:p>
            <a:pPr lvl="1"/>
            <a:r>
              <a:rPr lang="ko-KR" altLang="en-US" dirty="0"/>
              <a:t>삼각형 </a:t>
            </a:r>
            <a:r>
              <a:rPr lang="en-US" altLang="ko-KR" dirty="0"/>
              <a:t>shell element</a:t>
            </a:r>
            <a:r>
              <a:rPr lang="ko-KR" altLang="en-US" dirty="0"/>
              <a:t>의 필요성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Shell element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Shell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두께가 다른 길이에 비해 매우 작은 물체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Shell element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Kirchhoff-Love, </a:t>
            </a:r>
            <a:r>
              <a:rPr lang="en-US" altLang="ko-KR" dirty="0" err="1"/>
              <a:t>Mindlin-Reissner</a:t>
            </a:r>
            <a:r>
              <a:rPr lang="en-US" altLang="ko-KR" dirty="0"/>
              <a:t> plate theory</a:t>
            </a:r>
            <a:r>
              <a:rPr lang="ko-KR" altLang="en-US" dirty="0"/>
              <a:t>등을 기반으로 </a:t>
            </a:r>
            <a:r>
              <a:rPr lang="en-US" altLang="ko-KR" dirty="0"/>
              <a:t>3D solid element</a:t>
            </a:r>
            <a:r>
              <a:rPr lang="ko-KR" altLang="en-US" dirty="0"/>
              <a:t>를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7" y="2692351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7" y="2744276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576" y="2692351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 개발자가 되기 위한 역량 확보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Solver</a:t>
                </a:r>
                <a:r>
                  <a:rPr lang="ko-KR" altLang="en-US" dirty="0"/>
                  <a:t>에 대한 이해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Shell element</a:t>
                </a:r>
              </a:p>
              <a:p>
                <a:pPr lvl="1"/>
                <a:r>
                  <a:rPr lang="en-US" altLang="ko-KR" dirty="0"/>
                  <a:t>MITC element</a:t>
                </a:r>
              </a:p>
              <a:p>
                <a:pPr lvl="1"/>
                <a:r>
                  <a:rPr lang="en-US" altLang="ko-KR" dirty="0"/>
                  <a:t>MITC3+ element (future work)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  <a:blipFill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BE9B23-5FC7-4F72-BD26-BCC8F53D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3F9598-470F-453F-B1B1-E526E28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537E1B-458C-4F0C-88F5-EE20282D2B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17723" y="1243013"/>
            <a:ext cx="369464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290CF0-8B1E-4B34-AA06-F155C06C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B01EA6-63D5-4B37-8F7B-596B151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10D09-BB6D-4AC7-A0BD-B652004B23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Solver </a:t>
            </a:r>
            <a:r>
              <a:rPr lang="ko-KR" altLang="en-US" dirty="0"/>
              <a:t>개발자가 되기 위해서는 </a:t>
            </a:r>
            <a:r>
              <a:rPr lang="en-US" altLang="ko-KR" dirty="0"/>
              <a:t>solver</a:t>
            </a:r>
            <a:r>
              <a:rPr lang="ko-KR" altLang="en-US" dirty="0"/>
              <a:t>에 대한 이해가 가장 중요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에 대한 높은 이해력 </a:t>
            </a:r>
            <a:r>
              <a:rPr lang="en-US" altLang="ko-KR" dirty="0">
                <a:sym typeface="Wingdings" panose="05000000000000000000" pitchFamily="2" charset="2"/>
              </a:rPr>
              <a:t>= solver </a:t>
            </a:r>
            <a:r>
              <a:rPr lang="ko-KR" altLang="en-US" dirty="0">
                <a:sym typeface="Wingdings" panose="05000000000000000000" pitchFamily="2" charset="2"/>
              </a:rPr>
              <a:t>개발자가 되기 위한 필수 역량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r>
              <a:rPr lang="ko-KR" altLang="en-US" dirty="0"/>
              <a:t> </a:t>
            </a:r>
            <a:r>
              <a:rPr lang="en-US" altLang="ko-KR" dirty="0"/>
              <a:t>+ 15</a:t>
            </a:r>
            <a:r>
              <a:rPr lang="ko-KR" altLang="en-US" dirty="0"/>
              <a:t> </a:t>
            </a:r>
            <a:r>
              <a:rPr lang="en-US" altLang="ko-KR" dirty="0"/>
              <a:t>note </a:t>
            </a:r>
            <a:r>
              <a:rPr lang="en-US" altLang="ko-KR" dirty="0">
                <a:sym typeface="Wingdings" panose="05000000000000000000" pitchFamily="2" charset="2"/>
              </a:rPr>
              <a:t> 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64A8C-7FC7-463A-9B61-AFE56839B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37" y="3429000"/>
            <a:ext cx="3812391" cy="3356340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80FFFF23-085A-48AB-9BB9-9EBC4F3C9A7A}"/>
              </a:ext>
            </a:extLst>
          </p:cNvPr>
          <p:cNvSpPr txBox="1">
            <a:spLocks/>
          </p:cNvSpPr>
          <p:nvPr/>
        </p:nvSpPr>
        <p:spPr>
          <a:xfrm>
            <a:off x="5007913" y="4374793"/>
            <a:ext cx="353622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가 무엇인지 깊이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지배방정식을 푸는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물체의 운동을 수학적으로 표현한 방정식</a:t>
            </a:r>
            <a:endParaRPr lang="en-US" altLang="ko-KR" dirty="0"/>
          </a:p>
          <a:p>
            <a:pPr lvl="2"/>
            <a:r>
              <a:rPr lang="ko-KR" altLang="en-US" dirty="0"/>
              <a:t>지배방정식을 품으로써 물체의 다음 상태를 예측할 수 있음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Simulation</a:t>
            </a:r>
            <a:endParaRPr lang="en-US" altLang="ko-KR" b="1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en-US" altLang="ko-KR" dirty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Continuum mechanics (Euler’s equation of motion with Cauchy stress principle)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70810"/>
              </p:ext>
            </p:extLst>
          </p:nvPr>
        </p:nvGraphicFramePr>
        <p:xfrm>
          <a:off x="5213530" y="4119562"/>
          <a:ext cx="1764941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3530" y="4119562"/>
                        <a:ext cx="1764941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87494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정적 평형 상태의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정적 평형 상태의 </a:t>
            </a:r>
            <a:r>
              <a:rPr lang="ko-KR" altLang="en-US" dirty="0" err="1"/>
              <a:t>미분형</a:t>
            </a:r>
            <a:r>
              <a:rPr lang="ko-KR" altLang="en-US" dirty="0"/>
              <a:t>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endParaRPr lang="en-US" altLang="ko-KR" dirty="0"/>
          </a:p>
          <a:p>
            <a:pPr lvl="2"/>
            <a:r>
              <a:rPr lang="ko-KR" altLang="en-US" dirty="0"/>
              <a:t>선형 탄성재료의 구성 방정식</a:t>
            </a:r>
            <a:r>
              <a:rPr lang="en-US" altLang="ko-KR" dirty="0"/>
              <a:t>(constitutive equation)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미소 변위 이론의 </a:t>
            </a:r>
            <a:r>
              <a:rPr lang="en-US" altLang="ko-KR" dirty="0"/>
              <a:t>strain-displacement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3" imgW="1473120" imgH="291960" progId="Equation.DSMT4">
                  <p:embed/>
                </p:oleObj>
              </mc:Choice>
              <mc:Fallback>
                <p:oleObj name="Equation" r:id="rId3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80564"/>
              </p:ext>
            </p:extLst>
          </p:nvPr>
        </p:nvGraphicFramePr>
        <p:xfrm>
          <a:off x="5062211" y="354323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211" y="354323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04619"/>
              </p:ext>
            </p:extLst>
          </p:nvPr>
        </p:nvGraphicFramePr>
        <p:xfrm>
          <a:off x="5303838" y="4662488"/>
          <a:ext cx="158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3838" y="4662488"/>
                        <a:ext cx="15843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74804"/>
              </p:ext>
            </p:extLst>
          </p:nvPr>
        </p:nvGraphicFramePr>
        <p:xfrm>
          <a:off x="5056769" y="570369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9" imgW="1180800" imgH="507960" progId="Equation.DSMT4">
                  <p:embed/>
                </p:oleObj>
              </mc:Choice>
              <mc:Fallback>
                <p:oleObj name="Equation" r:id="rId9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6769" y="570369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지배방정식의 풀이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Weak 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Ritz method (Principle of virtual work)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4" imgW="4470120" imgH="291960" progId="Equation.DSMT4">
                  <p:embed/>
                </p:oleObj>
              </mc:Choice>
              <mc:Fallback>
                <p:oleObj name="Equation" r:id="rId4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6" imgW="4203360" imgH="241200" progId="Equation.DSMT4">
                  <p:embed/>
                </p:oleObj>
              </mc:Choice>
              <mc:Fallback>
                <p:oleObj name="Equation" r:id="rId6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8" imgW="2628720" imgH="241200" progId="Equation.DSMT4">
                  <p:embed/>
                </p:oleObj>
              </mc:Choice>
              <mc:Fallback>
                <p:oleObj name="Equation" r:id="rId8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10" imgW="3174840" imgH="291960" progId="Equation.DSMT4">
                  <p:embed/>
                </p:oleObj>
              </mc:Choice>
              <mc:Fallback>
                <p:oleObj name="Equation" r:id="rId10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E4BB55-9867-42D5-AABF-EF37B4C7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218384" y="1289669"/>
            <a:ext cx="4063469" cy="554196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853" y="1289669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Solver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</a:t>
                </a:r>
              </a:p>
              <a:p>
                <a:pPr lvl="3"/>
                <a:r>
                  <a:rPr lang="ko-KR" altLang="en-US" dirty="0"/>
                  <a:t>정적 평형 상태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선형 탄성 재료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미소 변위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Element</a:t>
                </a:r>
                <a:r>
                  <a:rPr lang="ko-KR" altLang="en-US" dirty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가 달라짐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의 성능</a:t>
                </a:r>
                <a:r>
                  <a:rPr lang="en-US" altLang="ko-KR" dirty="0"/>
                  <a:t>(accuracy, computational cost)</a:t>
                </a:r>
                <a:r>
                  <a:rPr lang="ko-KR" altLang="en-US" dirty="0"/>
                  <a:t>이 바뀜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97859"/>
              </p:ext>
            </p:extLst>
          </p:nvPr>
        </p:nvGraphicFramePr>
        <p:xfrm>
          <a:off x="2807494" y="317940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494" y="317940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51907"/>
              </p:ext>
            </p:extLst>
          </p:nvPr>
        </p:nvGraphicFramePr>
        <p:xfrm>
          <a:off x="4146550" y="251305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251305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658</Words>
  <Application>Microsoft Office PowerPoint</Application>
  <PresentationFormat>와이드스크린</PresentationFormat>
  <Paragraphs>201</Paragraphs>
  <Slides>15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Equation</vt:lpstr>
      <vt:lpstr>성과발표회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Solver 개발자가 되기 위한 역량 확보</vt:lpstr>
      <vt:lpstr>Solver 개발자가 되기 위한 역량 확보</vt:lpstr>
      <vt:lpstr>Solver 성능 향상을 위해 Element를 연구 ⋅ 개발</vt:lpstr>
      <vt:lpstr>Solver 성능 향상을 위해 Element를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 Minseok</cp:lastModifiedBy>
  <cp:revision>47</cp:revision>
  <dcterms:created xsi:type="dcterms:W3CDTF">2022-07-15T07:20:21Z</dcterms:created>
  <dcterms:modified xsi:type="dcterms:W3CDTF">2022-07-18T14:06:18Z</dcterms:modified>
</cp:coreProperties>
</file>