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13" r:id="rId3"/>
  </p:sldMasterIdLst>
  <p:notesMasterIdLst>
    <p:notesMasterId r:id="rId14"/>
  </p:notesMasterIdLst>
  <p:sldIdLst>
    <p:sldId id="257" r:id="rId4"/>
    <p:sldId id="259" r:id="rId5"/>
    <p:sldId id="331" r:id="rId6"/>
    <p:sldId id="332" r:id="rId7"/>
    <p:sldId id="330" r:id="rId8"/>
    <p:sldId id="361" r:id="rId9"/>
    <p:sldId id="371" r:id="rId10"/>
    <p:sldId id="372" r:id="rId11"/>
    <p:sldId id="373" r:id="rId12"/>
    <p:sldId id="35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13whdk@naver.com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48098-F08F-4BFC-B927-7FD6589D21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8C37-7E96-4292-93DA-AB7E5487F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0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F0747-E090-444A-83D2-91846C32E21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65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F0747-E090-444A-83D2-91846C32E21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7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F0747-E090-444A-83D2-91846C32E21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1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F0747-E090-444A-83D2-91846C32E21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34AA-2754-4839-A140-FF348FC2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89627-250F-4EE4-B82C-BD462AF9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C839C-3D8E-4EB0-ADBB-DD200295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56B7-42F6-4DC0-9F94-3CBCB8D2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70C0F-9653-48FA-8496-EA73F966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1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8F129-219F-4480-B301-784CFB1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A4591-E271-41E0-94FA-2819E591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443A2-3EA9-4243-83BD-A73DE2DC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CD12-9328-4D47-BFBE-91E1C575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74E82-6F48-4F00-909F-B1A97F9A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9054A-26B7-4594-BE5C-2C10D789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BAA4E-1FC9-4CAB-B789-B5A01C13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556AC-639A-4E25-B94E-D112046B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A41F8-1AB6-4518-A349-606709F0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E42C2-F947-4629-9698-4B257AE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2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2" y="4050837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2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700871"/>
            <a:ext cx="8463620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8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9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2" y="2160589"/>
            <a:ext cx="4117479" cy="38807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1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9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9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3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46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98604"/>
            <a:ext cx="3720243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8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314E-094F-4A2A-A1A2-DBD1449F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FBF8A-F2CA-4381-9F1D-21DF4363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B5158-BE34-4BEF-AA3B-42FF6895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AE94A-D30C-491F-9F83-F4D1ADB6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A5F87-2698-467A-A169-46CCF085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84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0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100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7" y="790378"/>
            <a:ext cx="60975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4" y="2886556"/>
            <a:ext cx="60975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409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61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7" y="790378"/>
            <a:ext cx="60975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4" y="2886556"/>
            <a:ext cx="60975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497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3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5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3"/>
            <a:ext cx="130508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3"/>
            <a:ext cx="6926701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6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70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87C0-7D92-4A39-A3D7-001C8F4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94269-A4E5-429D-86D9-4A324CE3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2297-3720-498A-95BD-01AE7338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46A5-44E2-489E-8CC0-3287EED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125A1-D8E0-489D-9B24-270A2D71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22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98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13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46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28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75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51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20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7B47-2C75-4D8E-ACAF-BE67086C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77171-7C35-42F9-B8D1-31203688D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33D3B-4BC1-4D4A-9AD5-565BD38C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76FFF-A138-45F8-A394-3ACF1D1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C01E4-C142-4777-80AE-475B327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A3220-2ACE-4F56-9313-66B56B16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1CF8B-A183-4288-B7A8-3989818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0AA71-77B7-477C-8B5A-DE4E9ECC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D7062-ECD9-4048-9811-B9BA8F97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C0E4B-9B40-46CB-ACDC-102F6A95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8B76D-8CB1-441B-BC68-D6A64274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F7EB26-A52C-49CF-8A61-8BB4C5B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B2A6FC-520A-4818-930B-83D2192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420665-C86E-4B99-A96E-10E9135E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1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8A7D-0662-4729-8415-1863E291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499E8-706D-4AD8-AF77-EC7F4CA0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0C5B7-27E8-4B90-B8A6-2036835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5A653-FB32-491D-84AF-84490CCF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B4855-EC60-4286-A13E-BA6180F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189F6-BB11-491E-986B-9DD52A43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2550D-EB93-45A8-A21A-F5EB828F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6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53685-486B-48AD-9B1F-5EA58440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DEA7D-AAB6-4783-BD87-FAE1F1E4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49ADA-7C08-4371-A6ED-93EC980F3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F8F98-C7C3-402E-AA92-E6A7A15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914E4-D4AB-426F-84D8-2AD87D33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81E1C-14C3-4080-B536-1C69DC4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1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D54D-6E25-4C71-9600-D19C5BE4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B8664-8211-4758-ACE1-AD3DCEB7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A3874-6F95-448E-9C2D-96B5A917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18577-05AD-4606-A0D4-F6EFF566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AE1FF-741C-4A3A-9EEF-544B892C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3F200-7EBE-4545-90F8-F0A987F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7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E9653-8CE1-42AE-B5AA-10A813B9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30435-B997-4B7B-A248-6CB185BB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67F37-57FC-448E-B3D6-595B6E80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5383-B0B3-4FA7-AE97-E944898EC93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A4027-3CDB-4E2C-94C6-B823B3EF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7976-F97A-4D34-8F4C-0EB439AF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DAE9-5627-4B0A-A2B3-0FB816376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8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6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5B4-8674-443E-B7CC-3E51A0DC05B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6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3" y="6041366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6EAF00AA-C4E1-4CA4-A100-9DEB1297A18E}" type="slidenum">
              <a:rPr lang="ko-KR" altLang="en-US" smtClean="0">
                <a:solidFill>
                  <a:srgbClr val="90C226"/>
                </a:solidFill>
              </a:rPr>
              <a:pPr/>
              <a:t>‹#›</a:t>
            </a:fld>
            <a:endParaRPr lang="ko-KR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mind.com/app/docs/feb92l2v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6CE2184-13E9-D5DC-3B5F-50C23D0D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3" y="2412275"/>
            <a:ext cx="8073774" cy="4282440"/>
          </a:xfrm>
          <a:prstGeom prst="rect">
            <a:avLst/>
          </a:prstGeom>
        </p:spPr>
      </p:pic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2C016-F173-4388-9C52-D60107B92529}"/>
              </a:ext>
            </a:extLst>
          </p:cNvPr>
          <p:cNvSpPr txBox="1"/>
          <p:nvPr/>
        </p:nvSpPr>
        <p:spPr>
          <a:xfrm>
            <a:off x="3016070" y="1826122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1600" dirty="0" err="1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차산업</a:t>
            </a:r>
            <a:r>
              <a:rPr lang="ko-KR" altLang="en-US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사물인터넷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1F4E79">
                    <a:alpha val="30000"/>
                  </a:srgbClr>
                </a:solidFill>
              </a:ln>
              <a:solidFill>
                <a:srgbClr val="1F4E79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79A2F-6C06-4D03-B227-CE9F26AE7E02}"/>
              </a:ext>
            </a:extLst>
          </p:cNvPr>
          <p:cNvSpPr txBox="1"/>
          <p:nvPr/>
        </p:nvSpPr>
        <p:spPr>
          <a:xfrm>
            <a:off x="4893590" y="2599863"/>
            <a:ext cx="240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스마트팜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-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조 이름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전원일기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-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8414" y="4328652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1F4E79">
                    <a:alpha val="30000"/>
                  </a:srgbClr>
                </a:solidFill>
              </a:ln>
              <a:solidFill>
                <a:srgbClr val="1F4E79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이태현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1F4E79">
                    <a:alpha val="30000"/>
                  </a:srgbClr>
                </a:solidFill>
              </a:ln>
              <a:solidFill>
                <a:srgbClr val="1F4E79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김명석</a:t>
            </a:r>
            <a:endParaRPr lang="en-US" altLang="ko-KR" sz="1600" dirty="0">
              <a:ln>
                <a:solidFill>
                  <a:srgbClr val="1F4E79">
                    <a:alpha val="30000"/>
                  </a:srgbClr>
                </a:solidFill>
              </a:ln>
              <a:solidFill>
                <a:srgbClr val="1F4E79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준호</a:t>
            </a:r>
          </a:p>
        </p:txBody>
      </p:sp>
    </p:spTree>
    <p:extLst>
      <p:ext uri="{BB962C8B-B14F-4D97-AF65-F5344CB8AC3E}">
        <p14:creationId xmlns:p14="http://schemas.microsoft.com/office/powerpoint/2010/main" val="300620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79A2F-6C06-4D03-B227-CE9F26AE7E02}"/>
              </a:ext>
            </a:extLst>
          </p:cNvPr>
          <p:cNvSpPr txBox="1"/>
          <p:nvPr/>
        </p:nvSpPr>
        <p:spPr>
          <a:xfrm>
            <a:off x="4541727" y="2599863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감사합니다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rPr>
              <a:t>..!&gt;&lt;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8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965080-FD61-4801-B475-82BE982E0A41}"/>
              </a:ext>
            </a:extLst>
          </p:cNvPr>
          <p:cNvGrpSpPr/>
          <p:nvPr/>
        </p:nvGrpSpPr>
        <p:grpSpPr>
          <a:xfrm>
            <a:off x="85084" y="478877"/>
            <a:ext cx="11660499" cy="6056993"/>
            <a:chOff x="154128" y="590550"/>
            <a:chExt cx="11660499" cy="60569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0176B4-01AC-49A3-815E-578A7D79E6B5}"/>
                </a:ext>
              </a:extLst>
            </p:cNvPr>
            <p:cNvSpPr/>
            <p:nvPr/>
          </p:nvSpPr>
          <p:spPr>
            <a:xfrm>
              <a:off x="5916298" y="5500916"/>
              <a:ext cx="5898329" cy="943428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4AA36F-2AE4-4802-8FA6-DEA46CAD2E27}"/>
                </a:ext>
              </a:extLst>
            </p:cNvPr>
            <p:cNvSpPr/>
            <p:nvPr/>
          </p:nvSpPr>
          <p:spPr>
            <a:xfrm>
              <a:off x="154128" y="5500914"/>
              <a:ext cx="6261186" cy="1146629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87D0C2-7492-4EE5-817B-4C978C61BB7E}"/>
                </a:ext>
              </a:extLst>
            </p:cNvPr>
            <p:cNvSpPr/>
            <p:nvPr/>
          </p:nvSpPr>
          <p:spPr>
            <a:xfrm>
              <a:off x="319314" y="609601"/>
              <a:ext cx="11074400" cy="58347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268799-4DEE-41B7-8A19-6CD1AF992B21}"/>
                </a:ext>
              </a:extLst>
            </p:cNvPr>
            <p:cNvSpPr/>
            <p:nvPr/>
          </p:nvSpPr>
          <p:spPr>
            <a:xfrm>
              <a:off x="734699" y="590550"/>
              <a:ext cx="5361302" cy="54528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447903-2779-4C67-BED9-79F3653919CC}"/>
                </a:ext>
              </a:extLst>
            </p:cNvPr>
            <p:cNvSpPr/>
            <p:nvPr/>
          </p:nvSpPr>
          <p:spPr>
            <a:xfrm>
              <a:off x="6096001" y="590550"/>
              <a:ext cx="5361302" cy="545283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1FA59A5-BE90-4BB9-863A-33861706A192}"/>
                </a:ext>
              </a:extLst>
            </p:cNvPr>
            <p:cNvCxnSpPr/>
            <p:nvPr/>
          </p:nvCxnSpPr>
          <p:spPr>
            <a:xfrm>
              <a:off x="6096001" y="590550"/>
              <a:ext cx="0" cy="5452836"/>
            </a:xfrm>
            <a:prstGeom prst="line">
              <a:avLst/>
            </a:prstGeom>
            <a:ln w="635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ACD34AE-FA1B-44D9-8D5B-70171E1263D7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6BAB60F0-69D2-4620-BF52-A72420095D81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85B15C3D-9130-4C61-A802-D328599B4E4B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1023453" y="1130887"/>
            <a:ext cx="17362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59006" y="628903"/>
            <a:ext cx="116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HY견고딕" panose="02030600000101010101" pitchFamily="18" charset="-127"/>
              </a:rPr>
              <a:t>목</a:t>
            </a:r>
            <a:r>
              <a:rPr lang="ko-KR" altLang="en-US" sz="3200" dirty="0">
                <a:latin typeface="Impact" panose="020B0806030902050204" pitchFamily="34" charset="0"/>
                <a:ea typeface="HY견고딕" panose="02030600000101010101" pitchFamily="18" charset="-127"/>
              </a:rPr>
              <a:t>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BD39A8-21ED-4565-84D6-7FE04695AA60}"/>
              </a:ext>
            </a:extLst>
          </p:cNvPr>
          <p:cNvGrpSpPr/>
          <p:nvPr/>
        </p:nvGrpSpPr>
        <p:grpSpPr>
          <a:xfrm>
            <a:off x="1182331" y="1263918"/>
            <a:ext cx="9960949" cy="3139991"/>
            <a:chOff x="2603170" y="1145922"/>
            <a:chExt cx="9148872" cy="31399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A631E3B-EB71-4A6A-8F79-18A86808F9D9}"/>
                </a:ext>
              </a:extLst>
            </p:cNvPr>
            <p:cNvGrpSpPr/>
            <p:nvPr/>
          </p:nvGrpSpPr>
          <p:grpSpPr>
            <a:xfrm>
              <a:off x="3445179" y="1931320"/>
              <a:ext cx="6814414" cy="1950029"/>
              <a:chOff x="3178632" y="2053335"/>
              <a:chExt cx="6483499" cy="1855334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6699382-F1EF-4CA9-9DC0-467CF3385A59}"/>
                  </a:ext>
                </a:extLst>
              </p:cNvPr>
              <p:cNvCxnSpPr>
                <a:cxnSpLocks/>
                <a:endCxn id="31" idx="5"/>
              </p:cNvCxnSpPr>
              <p:nvPr/>
            </p:nvCxnSpPr>
            <p:spPr>
              <a:xfrm>
                <a:off x="3258047" y="2366890"/>
                <a:ext cx="2053073" cy="113465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8A3BE1-2FC3-42C0-A1BE-66C469880D3E}"/>
                  </a:ext>
                </a:extLst>
              </p:cNvPr>
              <p:cNvCxnSpPr>
                <a:cxnSpLocks/>
                <a:stCxn id="31" idx="6"/>
                <a:endCxn id="32" idx="3"/>
              </p:cNvCxnSpPr>
              <p:nvPr/>
            </p:nvCxnSpPr>
            <p:spPr>
              <a:xfrm flipV="1">
                <a:off x="5327618" y="2149494"/>
                <a:ext cx="2229721" cy="13122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8E57C4F-1B6A-4CAC-8E33-6C998571173D}"/>
                  </a:ext>
                </a:extLst>
              </p:cNvPr>
              <p:cNvCxnSpPr>
                <a:cxnSpLocks/>
                <a:stCxn id="32" idx="5"/>
                <a:endCxn id="34" idx="5"/>
              </p:cNvCxnSpPr>
              <p:nvPr/>
            </p:nvCxnSpPr>
            <p:spPr>
              <a:xfrm>
                <a:off x="7637000" y="2149494"/>
                <a:ext cx="2008633" cy="174267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05CBD74-6B2F-44DF-871C-F392CA6D0556}"/>
                  </a:ext>
                </a:extLst>
              </p:cNvPr>
              <p:cNvSpPr/>
              <p:nvPr/>
            </p:nvSpPr>
            <p:spPr>
              <a:xfrm>
                <a:off x="3178632" y="2311985"/>
                <a:ext cx="112657" cy="11265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DE95C68-8EE2-4D76-A2DE-0E94E921C07D}"/>
                  </a:ext>
                </a:extLst>
              </p:cNvPr>
              <p:cNvSpPr/>
              <p:nvPr/>
            </p:nvSpPr>
            <p:spPr>
              <a:xfrm>
                <a:off x="5214961" y="3405385"/>
                <a:ext cx="112657" cy="11265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EFC78EA-3039-46B7-835C-E6BE4C909DCD}"/>
                  </a:ext>
                </a:extLst>
              </p:cNvPr>
              <p:cNvSpPr/>
              <p:nvPr/>
            </p:nvSpPr>
            <p:spPr>
              <a:xfrm>
                <a:off x="7540841" y="2053335"/>
                <a:ext cx="112657" cy="11265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39B1593-9985-40A2-A012-FC945723C396}"/>
                  </a:ext>
                </a:extLst>
              </p:cNvPr>
              <p:cNvSpPr/>
              <p:nvPr/>
            </p:nvSpPr>
            <p:spPr>
              <a:xfrm>
                <a:off x="9549474" y="3796012"/>
                <a:ext cx="112657" cy="11265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FE116A-2AAA-47AC-8D29-21E81BA25426}"/>
                </a:ext>
              </a:extLst>
            </p:cNvPr>
            <p:cNvSpPr txBox="1"/>
            <p:nvPr/>
          </p:nvSpPr>
          <p:spPr>
            <a:xfrm>
              <a:off x="3060019" y="1694048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POINT 1.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3EE86E-7748-4825-923B-87CEF454F9F2}"/>
                </a:ext>
              </a:extLst>
            </p:cNvPr>
            <p:cNvSpPr txBox="1"/>
            <p:nvPr/>
          </p:nvSpPr>
          <p:spPr>
            <a:xfrm>
              <a:off x="5201146" y="3534826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POINT 2.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86F1E-F733-4395-A148-BA805B550927}"/>
                </a:ext>
              </a:extLst>
            </p:cNvPr>
            <p:cNvSpPr txBox="1"/>
            <p:nvPr/>
          </p:nvSpPr>
          <p:spPr>
            <a:xfrm>
              <a:off x="7601015" y="1466327"/>
              <a:ext cx="10134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POINT 3.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9CF06-E677-43E7-9539-874E32D5D2F5}"/>
                </a:ext>
              </a:extLst>
            </p:cNvPr>
            <p:cNvSpPr txBox="1"/>
            <p:nvPr/>
          </p:nvSpPr>
          <p:spPr>
            <a:xfrm>
              <a:off x="10352938" y="3453445"/>
              <a:ext cx="1005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POINT 4.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03170" y="1389185"/>
              <a:ext cx="2022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국민체 Bold" panose="02020800000000000000" pitchFamily="18" charset="-127"/>
                  <a:ea typeface="국민체 Bold" panose="02020800000000000000" pitchFamily="18" charset="-127"/>
                </a:rPr>
                <a:t>활용기술과 목표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51525" y="3885803"/>
              <a:ext cx="2073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국민체 Bold" panose="02020800000000000000" pitchFamily="18" charset="-127"/>
                  <a:ea typeface="국민체 Bold" panose="02020800000000000000" pitchFamily="18" charset="-127"/>
                </a:rPr>
                <a:t>순서도와 내용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4937" y="1145922"/>
              <a:ext cx="2125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국민체 Bold" panose="02020800000000000000" pitchFamily="18" charset="-127"/>
                  <a:ea typeface="국민체 Bold" panose="02020800000000000000" pitchFamily="18" charset="-127"/>
                </a:rPr>
                <a:t>역할과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49619" y="3821315"/>
              <a:ext cx="180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국민체 Bold" panose="02020800000000000000" pitchFamily="18" charset="-127"/>
                  <a:ea typeface="국민체 Bold" panose="02020800000000000000" pitchFamily="18" charset="-127"/>
                </a:rPr>
                <a:t>부품목록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401ECB-E3D2-4D05-B54D-23AC09101012}"/>
              </a:ext>
            </a:extLst>
          </p:cNvPr>
          <p:cNvSpPr txBox="1"/>
          <p:nvPr/>
        </p:nvSpPr>
        <p:spPr>
          <a:xfrm>
            <a:off x="735515" y="5604771"/>
            <a:ext cx="383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스마트팜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2759372-D87D-47E7-8AF4-AAFF7193267F}"/>
              </a:ext>
            </a:extLst>
          </p:cNvPr>
          <p:cNvGrpSpPr/>
          <p:nvPr/>
        </p:nvGrpSpPr>
        <p:grpSpPr>
          <a:xfrm rot="10800000">
            <a:off x="-1" y="29750"/>
            <a:ext cx="12134249" cy="1694507"/>
            <a:chOff x="162447" y="2577829"/>
            <a:chExt cx="11867103" cy="1727920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E1C6A84A-AAEB-4912-B7FC-8D689F4008B1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F5A89A-B38C-4E4E-8BE0-978571271C78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AE557DED-1C15-457F-A3E1-F2E0BACB83B4}"/>
              </a:ext>
            </a:extLst>
          </p:cNvPr>
          <p:cNvSpPr/>
          <p:nvPr/>
        </p:nvSpPr>
        <p:spPr>
          <a:xfrm flipH="1">
            <a:off x="0" y="5635826"/>
            <a:ext cx="12134248" cy="1245888"/>
          </a:xfrm>
          <a:prstGeom prst="rtTriangle">
            <a:avLst/>
          </a:prstGeom>
          <a:solidFill>
            <a:schemeClr val="accent1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1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F07D3F-0946-492D-B503-4E58BCB8C7C7}"/>
              </a:ext>
            </a:extLst>
          </p:cNvPr>
          <p:cNvSpPr/>
          <p:nvPr/>
        </p:nvSpPr>
        <p:spPr>
          <a:xfrm>
            <a:off x="3714161" y="1200565"/>
            <a:ext cx="7720552" cy="43046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활용언어</a:t>
            </a:r>
            <a:r>
              <a:rPr lang="en-US" altLang="ko-KR" dirty="0"/>
              <a:t>: Python, C, html/</a:t>
            </a:r>
            <a:r>
              <a:rPr lang="en-US" altLang="ko-KR" dirty="0" err="1"/>
              <a:t>css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활용 서비스</a:t>
            </a:r>
            <a:r>
              <a:rPr lang="en-US" altLang="ko-KR" dirty="0"/>
              <a:t>:GIT, MJPG Streamer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기타</a:t>
            </a:r>
            <a:r>
              <a:rPr lang="en-US" altLang="ko-KR" dirty="0"/>
              <a:t>: Django, Yolov7, MySQL</a:t>
            </a:r>
            <a:endParaRPr lang="ko-KR" altLang="en-US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2413262" y="2902076"/>
            <a:ext cx="999241" cy="7083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크기변환_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7" y="2902076"/>
            <a:ext cx="1468405" cy="20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EFAB94-991B-EB95-7B6F-5ED013F5DBB0}"/>
              </a:ext>
            </a:extLst>
          </p:cNvPr>
          <p:cNvGrpSpPr/>
          <p:nvPr/>
        </p:nvGrpSpPr>
        <p:grpSpPr>
          <a:xfrm>
            <a:off x="24869" y="435782"/>
            <a:ext cx="3035072" cy="449543"/>
            <a:chOff x="734699" y="624318"/>
            <a:chExt cx="2245741" cy="44954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DAA3A9F-0598-04AE-82A7-6FE2C23D2567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73861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C0DA55-6965-F837-6368-665C6CE9B351}"/>
                </a:ext>
              </a:extLst>
            </p:cNvPr>
            <p:cNvSpPr txBox="1"/>
            <p:nvPr/>
          </p:nvSpPr>
          <p:spPr>
            <a:xfrm>
              <a:off x="837030" y="624318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1.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EBA3DE-475E-3180-5E12-EB03701BB18A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C00000"/>
                  </a:solidFill>
                  <a:latin typeface="국민체 Regular" panose="02020600000000000000" pitchFamily="18" charset="-127"/>
                  <a:ea typeface="국민체 Regular" panose="02020600000000000000" pitchFamily="18" charset="-127"/>
                </a:rPr>
                <a:t>활용기술과 목표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국민체 Regular" panose="02020600000000000000" pitchFamily="18" charset="-127"/>
                <a:ea typeface="국민체 Regular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3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F47157-B799-4A53-B843-46D6D10B620D}"/>
              </a:ext>
            </a:extLst>
          </p:cNvPr>
          <p:cNvSpPr/>
          <p:nvPr/>
        </p:nvSpPr>
        <p:spPr>
          <a:xfrm>
            <a:off x="1522825" y="3572771"/>
            <a:ext cx="9144000" cy="270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 dirty="0">
                <a:solidFill>
                  <a:srgbClr val="000000"/>
                </a:solidFill>
              </a:rPr>
              <a:t>내용</a:t>
            </a:r>
            <a:r>
              <a:rPr lang="en-US" altLang="ko-KR" b="1" dirty="0">
                <a:solidFill>
                  <a:srgbClr val="000000"/>
                </a:solidFill>
              </a:rPr>
              <a:t>:</a:t>
            </a:r>
          </a:p>
          <a:p>
            <a:pPr lvl="0"/>
            <a:endParaRPr lang="en-US" altLang="ko-KR" b="1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r>
              <a:rPr lang="ko-KR" altLang="en-US" b="1" dirty="0">
                <a:solidFill>
                  <a:srgbClr val="000000"/>
                </a:solidFill>
              </a:rPr>
              <a:t>영상을 통한 실시간 감시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endParaRPr lang="en-US" altLang="ko-KR" b="1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r>
              <a:rPr lang="ko-KR" altLang="en-US" b="1" dirty="0">
                <a:solidFill>
                  <a:srgbClr val="000000"/>
                </a:solidFill>
              </a:rPr>
              <a:t>데이터를 통한 재배의 자동화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endParaRPr lang="en-US" altLang="ko-KR" b="1" dirty="0">
              <a:solidFill>
                <a:srgbClr val="000000"/>
              </a:solidFill>
            </a:endParaRPr>
          </a:p>
          <a:p>
            <a:pPr lvl="0"/>
            <a:r>
              <a:rPr lang="en-US" altLang="ko-KR" b="1" dirty="0">
                <a:solidFill>
                  <a:srgbClr val="000000"/>
                </a:solidFill>
              </a:rPr>
              <a:t>3.  LCD</a:t>
            </a:r>
            <a:r>
              <a:rPr lang="ko-KR" altLang="en-US" b="1" dirty="0">
                <a:solidFill>
                  <a:srgbClr val="000000"/>
                </a:solidFill>
              </a:rPr>
              <a:t>와 리모컨을 통한 조작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7C958A-FBC4-47D1-856F-A50D9066557A}"/>
              </a:ext>
            </a:extLst>
          </p:cNvPr>
          <p:cNvSpPr/>
          <p:nvPr/>
        </p:nvSpPr>
        <p:spPr>
          <a:xfrm>
            <a:off x="1524000" y="1303867"/>
            <a:ext cx="9144000" cy="226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목표</a:t>
            </a:r>
            <a:r>
              <a:rPr lang="en-US" altLang="ko-KR" b="1" dirty="0">
                <a:solidFill>
                  <a:schemeClr val="tx1"/>
                </a:solidFill>
              </a:rPr>
              <a:t>: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식물을 건강하게 키우는 것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바쁜 현대인들에게 부족한 시간의 장벽을 넘어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식물재배를 더 쉽게 도와주는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5338A9-37FB-944F-A0B6-F917700DC210}"/>
              </a:ext>
            </a:extLst>
          </p:cNvPr>
          <p:cNvGrpSpPr/>
          <p:nvPr/>
        </p:nvGrpSpPr>
        <p:grpSpPr>
          <a:xfrm>
            <a:off x="24869" y="435782"/>
            <a:ext cx="3035072" cy="449543"/>
            <a:chOff x="734699" y="624318"/>
            <a:chExt cx="2245741" cy="449543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512B7F-E0AE-D41D-5743-8A32027B8376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73861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B5E9C-E5A7-C58D-3A7D-65638774C2AE}"/>
                </a:ext>
              </a:extLst>
            </p:cNvPr>
            <p:cNvSpPr txBox="1"/>
            <p:nvPr/>
          </p:nvSpPr>
          <p:spPr>
            <a:xfrm>
              <a:off x="837030" y="624318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1.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4317B4-D5D8-505E-E228-97BCA4389748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C00000"/>
                  </a:solidFill>
                  <a:latin typeface="국민체 Regular" panose="02020600000000000000" pitchFamily="18" charset="-127"/>
                  <a:ea typeface="국민체 Regular" panose="02020600000000000000" pitchFamily="18" charset="-127"/>
                </a:rPr>
                <a:t>활용기술과 목표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국민체 Regular" panose="02020600000000000000" pitchFamily="18" charset="-127"/>
                <a:ea typeface="국민체 Regular" panose="02020600000000000000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9070E4-D636-14C2-D329-1CB92586B560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</p:spTree>
    <p:extLst>
      <p:ext uri="{BB962C8B-B14F-4D97-AF65-F5344CB8AC3E}">
        <p14:creationId xmlns:p14="http://schemas.microsoft.com/office/powerpoint/2010/main" val="353744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265485C-698B-9269-6F2F-1D3C1B80C750}"/>
              </a:ext>
            </a:extLst>
          </p:cNvPr>
          <p:cNvGrpSpPr/>
          <p:nvPr/>
        </p:nvGrpSpPr>
        <p:grpSpPr>
          <a:xfrm>
            <a:off x="24869" y="435782"/>
            <a:ext cx="3035072" cy="449543"/>
            <a:chOff x="734699" y="624318"/>
            <a:chExt cx="2245741" cy="449543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D317F6-C8E9-2FCC-D5B3-BA383A4F2896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73861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F5A7A-98C9-B4FB-7310-D5CC04B6D27D}"/>
                </a:ext>
              </a:extLst>
            </p:cNvPr>
            <p:cNvSpPr txBox="1"/>
            <p:nvPr/>
          </p:nvSpPr>
          <p:spPr>
            <a:xfrm>
              <a:off x="837030" y="624318"/>
              <a:ext cx="743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2.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68C63A-7A86-5E82-2905-2599B5939C3C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C00000"/>
                  </a:solidFill>
                  <a:latin typeface="국민체 Regular" panose="02020600000000000000" pitchFamily="18" charset="-127"/>
                  <a:ea typeface="국민체 Regular" panose="02020600000000000000" pitchFamily="18" charset="-127"/>
                </a:rPr>
                <a:t>순서도와 내용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국민체 Regular" panose="02020600000000000000" pitchFamily="18" charset="-127"/>
                <a:ea typeface="국민체 Regular" panose="02020600000000000000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93FE86-6D99-3F85-B453-053D71732C12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lang="ko-KR" altLang="en-US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34194063-A80F-7B3D-2178-7E03FEE48C4C}"/>
              </a:ext>
            </a:extLst>
          </p:cNvPr>
          <p:cNvSpPr/>
          <p:nvPr/>
        </p:nvSpPr>
        <p:spPr>
          <a:xfrm>
            <a:off x="829181" y="158484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AA8B3A-62CE-AC50-6B54-1D0C428AA84F}"/>
              </a:ext>
            </a:extLst>
          </p:cNvPr>
          <p:cNvCxnSpPr>
            <a:cxnSpLocks/>
          </p:cNvCxnSpPr>
          <p:nvPr/>
        </p:nvCxnSpPr>
        <p:spPr>
          <a:xfrm>
            <a:off x="1499324" y="2012317"/>
            <a:ext cx="0" cy="3594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E4200B2D-8BBD-D509-3DEB-42D1A2B2D91A}"/>
              </a:ext>
            </a:extLst>
          </p:cNvPr>
          <p:cNvSpPr/>
          <p:nvPr/>
        </p:nvSpPr>
        <p:spPr>
          <a:xfrm>
            <a:off x="768349" y="2415791"/>
            <a:ext cx="144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수평센서 작동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409F278-231E-BE70-8F11-42FEE7B37EEA}"/>
              </a:ext>
            </a:extLst>
          </p:cNvPr>
          <p:cNvSpPr/>
          <p:nvPr/>
        </p:nvSpPr>
        <p:spPr>
          <a:xfrm>
            <a:off x="3873339" y="2454928"/>
            <a:ext cx="144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LCD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에러메세지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996CE5-FC60-8AA7-4A9C-29CD0D023CEC}"/>
              </a:ext>
            </a:extLst>
          </p:cNvPr>
          <p:cNvCxnSpPr>
            <a:cxnSpLocks/>
          </p:cNvCxnSpPr>
          <p:nvPr/>
        </p:nvCxnSpPr>
        <p:spPr>
          <a:xfrm>
            <a:off x="1488349" y="2796359"/>
            <a:ext cx="0" cy="3594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85A778E-1E77-8CA4-1FE9-9FDC9CEFA337}"/>
              </a:ext>
            </a:extLst>
          </p:cNvPr>
          <p:cNvSpPr/>
          <p:nvPr/>
        </p:nvSpPr>
        <p:spPr>
          <a:xfrm>
            <a:off x="768349" y="3249000"/>
            <a:ext cx="144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Led &amp;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작동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6B452-7D6F-10C9-A86B-5F885707A0CA}"/>
              </a:ext>
            </a:extLst>
          </p:cNvPr>
          <p:cNvCxnSpPr>
            <a:cxnSpLocks/>
          </p:cNvCxnSpPr>
          <p:nvPr/>
        </p:nvCxnSpPr>
        <p:spPr>
          <a:xfrm>
            <a:off x="1482333" y="3704268"/>
            <a:ext cx="0" cy="3594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5BA168E-879D-C880-44D3-68512CF783BE}"/>
              </a:ext>
            </a:extLst>
          </p:cNvPr>
          <p:cNvSpPr/>
          <p:nvPr/>
        </p:nvSpPr>
        <p:spPr>
          <a:xfrm>
            <a:off x="762333" y="4158939"/>
            <a:ext cx="1440000" cy="990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센서 작동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환기팬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작동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B9C52F-2C68-FB09-B056-50E59475591B}"/>
              </a:ext>
            </a:extLst>
          </p:cNvPr>
          <p:cNvCxnSpPr>
            <a:cxnSpLocks/>
          </p:cNvCxnSpPr>
          <p:nvPr/>
        </p:nvCxnSpPr>
        <p:spPr>
          <a:xfrm>
            <a:off x="1461201" y="5254881"/>
            <a:ext cx="0" cy="86774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BE3A98-19EC-34BC-ECEF-9B1A19BC5F8E}"/>
              </a:ext>
            </a:extLst>
          </p:cNvPr>
          <p:cNvCxnSpPr>
            <a:cxnSpLocks/>
          </p:cNvCxnSpPr>
          <p:nvPr/>
        </p:nvCxnSpPr>
        <p:spPr>
          <a:xfrm>
            <a:off x="2338875" y="4306598"/>
            <a:ext cx="81176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26026A-0EAA-4A9E-6B65-7554AB2B758E}"/>
              </a:ext>
            </a:extLst>
          </p:cNvPr>
          <p:cNvCxnSpPr>
            <a:cxnSpLocks/>
          </p:cNvCxnSpPr>
          <p:nvPr/>
        </p:nvCxnSpPr>
        <p:spPr>
          <a:xfrm>
            <a:off x="2395279" y="2607158"/>
            <a:ext cx="139917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395B94F-202D-9BE8-9D44-FC8048EB7FC6}"/>
              </a:ext>
            </a:extLst>
          </p:cNvPr>
          <p:cNvSpPr/>
          <p:nvPr/>
        </p:nvSpPr>
        <p:spPr>
          <a:xfrm>
            <a:off x="2853334" y="3249000"/>
            <a:ext cx="1338099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라이브 스트리밍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서버로 연동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653BCAE-7FCB-37D3-1F60-E2DCB526D045}"/>
              </a:ext>
            </a:extLst>
          </p:cNvPr>
          <p:cNvSpPr/>
          <p:nvPr/>
        </p:nvSpPr>
        <p:spPr>
          <a:xfrm>
            <a:off x="850045" y="5542411"/>
            <a:ext cx="1222311" cy="3441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센서들의 값이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범위 밖이면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1715F6B6-C667-CC13-B937-C67938D2C255}"/>
              </a:ext>
            </a:extLst>
          </p:cNvPr>
          <p:cNvSpPr/>
          <p:nvPr/>
        </p:nvSpPr>
        <p:spPr>
          <a:xfrm>
            <a:off x="705200" y="6167709"/>
            <a:ext cx="1512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LCD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에러메세지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5BCB7689-915E-70BE-82C1-4DF4146863B0}"/>
              </a:ext>
            </a:extLst>
          </p:cNvPr>
          <p:cNvSpPr/>
          <p:nvPr/>
        </p:nvSpPr>
        <p:spPr>
          <a:xfrm>
            <a:off x="4836418" y="3069000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마다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 업로드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ED0806-E257-82F8-2A89-F97AE2E83B68}"/>
              </a:ext>
            </a:extLst>
          </p:cNvPr>
          <p:cNvCxnSpPr>
            <a:cxnSpLocks/>
          </p:cNvCxnSpPr>
          <p:nvPr/>
        </p:nvCxnSpPr>
        <p:spPr>
          <a:xfrm>
            <a:off x="4321959" y="3429000"/>
            <a:ext cx="46281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B0E7067-0058-1347-97CE-07D0BFE5AFD9}"/>
              </a:ext>
            </a:extLst>
          </p:cNvPr>
          <p:cNvSpPr/>
          <p:nvPr/>
        </p:nvSpPr>
        <p:spPr>
          <a:xfrm>
            <a:off x="3287180" y="3999002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마다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센서 값들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웹페이지에 출력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BF7C35F-288A-69F1-42C3-ADF06A40175D}"/>
              </a:ext>
            </a:extLst>
          </p:cNvPr>
          <p:cNvSpPr/>
          <p:nvPr/>
        </p:nvSpPr>
        <p:spPr>
          <a:xfrm>
            <a:off x="2474168" y="2453203"/>
            <a:ext cx="1096347" cy="30791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수평이 아니면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F25517-5AC2-4579-BF09-5C818EF11EE5}"/>
              </a:ext>
            </a:extLst>
          </p:cNvPr>
          <p:cNvCxnSpPr>
            <a:cxnSpLocks/>
          </p:cNvCxnSpPr>
          <p:nvPr/>
        </p:nvCxnSpPr>
        <p:spPr>
          <a:xfrm>
            <a:off x="2338875" y="3429000"/>
            <a:ext cx="40588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A151D0-126D-C41A-E31C-C6021B54A0A0}"/>
              </a:ext>
            </a:extLst>
          </p:cNvPr>
          <p:cNvCxnSpPr>
            <a:cxnSpLocks/>
          </p:cNvCxnSpPr>
          <p:nvPr/>
        </p:nvCxnSpPr>
        <p:spPr>
          <a:xfrm flipV="1">
            <a:off x="2367077" y="2135225"/>
            <a:ext cx="5532842" cy="2947549"/>
          </a:xfrm>
          <a:prstGeom prst="bentConnector3">
            <a:avLst>
              <a:gd name="adj1" fmla="val 790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E1CAFA9-93E1-5532-B1D6-A9272FE2194A}"/>
              </a:ext>
            </a:extLst>
          </p:cNvPr>
          <p:cNvSpPr/>
          <p:nvPr/>
        </p:nvSpPr>
        <p:spPr>
          <a:xfrm>
            <a:off x="8047671" y="1832019"/>
            <a:ext cx="16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조도 값에 따른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작동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A3DAAE1-DF2E-FE9E-DA5A-67369087E218}"/>
              </a:ext>
            </a:extLst>
          </p:cNvPr>
          <p:cNvSpPr/>
          <p:nvPr/>
        </p:nvSpPr>
        <p:spPr>
          <a:xfrm>
            <a:off x="8047671" y="3097262"/>
            <a:ext cx="16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토양습도 값에 따른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모터펌프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작동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4B14EC-49DE-513A-573F-3BF770B949A4}"/>
              </a:ext>
            </a:extLst>
          </p:cNvPr>
          <p:cNvCxnSpPr>
            <a:cxnSpLocks/>
          </p:cNvCxnSpPr>
          <p:nvPr/>
        </p:nvCxnSpPr>
        <p:spPr>
          <a:xfrm>
            <a:off x="8857671" y="2634928"/>
            <a:ext cx="0" cy="3594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C6D5E5B-74D2-E797-2632-0AEF0919FAA7}"/>
              </a:ext>
            </a:extLst>
          </p:cNvPr>
          <p:cNvCxnSpPr>
            <a:cxnSpLocks/>
          </p:cNvCxnSpPr>
          <p:nvPr/>
        </p:nvCxnSpPr>
        <p:spPr>
          <a:xfrm>
            <a:off x="8857671" y="3892094"/>
            <a:ext cx="0" cy="3594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957B79A3-56E0-EE88-5976-92A577971150}"/>
              </a:ext>
            </a:extLst>
          </p:cNvPr>
          <p:cNvSpPr/>
          <p:nvPr/>
        </p:nvSpPr>
        <p:spPr>
          <a:xfrm>
            <a:off x="8047671" y="4358076"/>
            <a:ext cx="162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수위센서 값에 따른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배수펌프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608B06-BCF5-2002-6C5B-6ACB86FD811B}"/>
              </a:ext>
            </a:extLst>
          </p:cNvPr>
          <p:cNvSpPr txBox="1"/>
          <p:nvPr/>
        </p:nvSpPr>
        <p:spPr>
          <a:xfrm>
            <a:off x="3100372" y="5705138"/>
            <a:ext cx="517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정확한 </a:t>
            </a:r>
            <a:r>
              <a:rPr lang="ko-KR" altLang="en-US" dirty="0" err="1"/>
              <a:t>플로우차트는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https://gitmind.com/app/docs/feb92l2v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364AA36F-2AE4-4802-8FA6-DEA46CAD2E27}"/>
              </a:ext>
            </a:extLst>
          </p:cNvPr>
          <p:cNvSpPr/>
          <p:nvPr/>
        </p:nvSpPr>
        <p:spPr>
          <a:xfrm>
            <a:off x="154128" y="5500914"/>
            <a:ext cx="6261186" cy="1146629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7D0C2-7492-4EE5-817B-4C978C61BB7E}"/>
              </a:ext>
            </a:extLst>
          </p:cNvPr>
          <p:cNvSpPr/>
          <p:nvPr/>
        </p:nvSpPr>
        <p:spPr>
          <a:xfrm>
            <a:off x="319314" y="609601"/>
            <a:ext cx="11074400" cy="5834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68799-4DEE-41B7-8A19-6CD1AF992B21}"/>
              </a:ext>
            </a:extLst>
          </p:cNvPr>
          <p:cNvSpPr/>
          <p:nvPr/>
        </p:nvSpPr>
        <p:spPr>
          <a:xfrm>
            <a:off x="734699" y="590550"/>
            <a:ext cx="5361302" cy="54528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0176B4-01AC-49A3-815E-578A7D79E6B5}"/>
              </a:ext>
            </a:extLst>
          </p:cNvPr>
          <p:cNvSpPr/>
          <p:nvPr/>
        </p:nvSpPr>
        <p:spPr>
          <a:xfrm>
            <a:off x="5916298" y="5500916"/>
            <a:ext cx="5898329" cy="943428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FA59A5-BE90-4BB9-863A-33861706A192}"/>
              </a:ext>
            </a:extLst>
          </p:cNvPr>
          <p:cNvCxnSpPr/>
          <p:nvPr/>
        </p:nvCxnSpPr>
        <p:spPr>
          <a:xfrm>
            <a:off x="6096001" y="590550"/>
            <a:ext cx="0" cy="5452836"/>
          </a:xfrm>
          <a:prstGeom prst="line">
            <a:avLst/>
          </a:prstGeom>
          <a:ln w="635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447903-2779-4C67-BED9-79F3653919CC}"/>
              </a:ext>
            </a:extLst>
          </p:cNvPr>
          <p:cNvSpPr/>
          <p:nvPr/>
        </p:nvSpPr>
        <p:spPr>
          <a:xfrm>
            <a:off x="6096001" y="590550"/>
            <a:ext cx="5361302" cy="545283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F2543BA-E222-4FA6-A21C-867E0E117DBA}"/>
              </a:ext>
            </a:extLst>
          </p:cNvPr>
          <p:cNvSpPr/>
          <p:nvPr/>
        </p:nvSpPr>
        <p:spPr>
          <a:xfrm>
            <a:off x="2607337" y="3397912"/>
            <a:ext cx="497813" cy="497813"/>
          </a:xfrm>
          <a:prstGeom prst="ellipse">
            <a:avLst/>
          </a:prstGeom>
          <a:solidFill>
            <a:schemeClr val="tx1">
              <a:lumMod val="50000"/>
              <a:lumOff val="5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4409" y="1984825"/>
            <a:ext cx="9060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/>
              <a:t>먼저 이 </a:t>
            </a:r>
            <a:r>
              <a:rPr lang="ko-KR" altLang="en-US" sz="2000" b="1" dirty="0" err="1"/>
              <a:t>스마트팜의</a:t>
            </a:r>
            <a:r>
              <a:rPr lang="ko-KR" altLang="en-US" sz="2000" b="1" dirty="0"/>
              <a:t> 실행 방식은 작동과 동시에 카메라와 센서가 켜지며</a:t>
            </a:r>
            <a:endParaRPr lang="en-US" altLang="ko-KR" sz="2000" b="1" dirty="0"/>
          </a:p>
          <a:p>
            <a:pPr fontAlgn="base"/>
            <a:r>
              <a:rPr lang="ko-KR" altLang="en-US" sz="2000" b="1" dirty="0"/>
              <a:t>센서의 문제가 생겼을 경우 </a:t>
            </a:r>
            <a:r>
              <a:rPr lang="en-US" altLang="ko-KR" sz="2000" b="1" dirty="0"/>
              <a:t>LCD</a:t>
            </a:r>
            <a:r>
              <a:rPr lang="ko-KR" altLang="en-US" sz="2000" b="1" dirty="0"/>
              <a:t>에 오류화면을 띄운다</a:t>
            </a:r>
            <a:r>
              <a:rPr lang="en-US" altLang="ko-KR" sz="2000" b="1" dirty="0"/>
              <a:t>.</a:t>
            </a:r>
          </a:p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/>
              <a:t>또한 정상작동의 경우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시간마다 사진과 데이터를 서버에 업로드하여 </a:t>
            </a:r>
            <a:endParaRPr lang="en-US" altLang="ko-KR" sz="2000" b="1" dirty="0"/>
          </a:p>
          <a:p>
            <a:pPr fontAlgn="base"/>
            <a:r>
              <a:rPr lang="ko-KR" altLang="en-US" sz="2000" b="1" dirty="0"/>
              <a:t>사용자로 하여금 현재 자신의  작물 상태를 용의하게 확인하게 한다</a:t>
            </a:r>
            <a:r>
              <a:rPr lang="en-US" altLang="ko-KR" sz="2000" b="1" dirty="0"/>
              <a:t>.</a:t>
            </a:r>
          </a:p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/>
              <a:t>또한 보안을 위해 </a:t>
            </a:r>
            <a:r>
              <a:rPr lang="en-US" altLang="ko-KR" sz="2000" b="1" dirty="0"/>
              <a:t>Yolo</a:t>
            </a:r>
            <a:r>
              <a:rPr lang="ko-KR" altLang="en-US" sz="2000" b="1" dirty="0"/>
              <a:t>를 통한 얼굴인식을 하여 </a:t>
            </a:r>
            <a:r>
              <a:rPr lang="ko-KR" altLang="en-US" sz="2000" b="1" dirty="0" err="1"/>
              <a:t>스마트팜을</a:t>
            </a:r>
            <a:r>
              <a:rPr lang="ko-KR" altLang="en-US" sz="2000" b="1" dirty="0"/>
              <a:t> 작동하게 한다</a:t>
            </a:r>
            <a:r>
              <a:rPr lang="en-US" altLang="ko-KR" sz="2000" b="1" dirty="0"/>
              <a:t>.</a:t>
            </a:r>
          </a:p>
          <a:p>
            <a:pPr fontAlgn="base"/>
            <a:endParaRPr lang="en-US" altLang="ko-KR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734699" y="610499"/>
            <a:ext cx="6925187" cy="666249"/>
            <a:chOff x="3534531" y="714935"/>
            <a:chExt cx="14925314" cy="666249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534531" y="714935"/>
              <a:ext cx="14925314" cy="66624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4355" y="763013"/>
              <a:ext cx="14207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목각파임B" panose="02030600000101010101" pitchFamily="18" charset="-127"/>
                  <a:ea typeface="HY목각파임B" panose="02030600000101010101" pitchFamily="18" charset="-127"/>
                  <a:cs typeface="+mn-cs"/>
                </a:rPr>
                <a:t>시스템 순서의 내용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1B0953-32C0-14D7-ED11-881E3F6FEE3D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lang="ko-KR" altLang="en-US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</p:spTree>
    <p:extLst>
      <p:ext uri="{BB962C8B-B14F-4D97-AF65-F5344CB8AC3E}">
        <p14:creationId xmlns:p14="http://schemas.microsoft.com/office/powerpoint/2010/main" val="13019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F47157-B799-4A53-B843-46D6D10B620D}"/>
              </a:ext>
            </a:extLst>
          </p:cNvPr>
          <p:cNvSpPr/>
          <p:nvPr/>
        </p:nvSpPr>
        <p:spPr>
          <a:xfrm>
            <a:off x="1522825" y="4345863"/>
            <a:ext cx="9144000" cy="1348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500" b="1" dirty="0">
                <a:latin typeface="+mj-ea"/>
                <a:ea typeface="+mj-ea"/>
              </a:rPr>
              <a:t>조원</a:t>
            </a:r>
            <a:r>
              <a:rPr lang="en-US" altLang="ko-KR" sz="1500" b="1" dirty="0">
                <a:latin typeface="+mj-ea"/>
                <a:ea typeface="+mj-ea"/>
              </a:rPr>
              <a:t>: </a:t>
            </a:r>
            <a:r>
              <a:rPr lang="ko-KR" altLang="en-US" sz="1500" b="1" dirty="0">
                <a:latin typeface="+mj-ea"/>
                <a:ea typeface="+mj-ea"/>
              </a:rPr>
              <a:t>정준호 </a:t>
            </a:r>
            <a:r>
              <a:rPr lang="en-US" altLang="ko-KR" sz="1500" b="1" dirty="0">
                <a:latin typeface="+mj-ea"/>
                <a:ea typeface="+mj-ea"/>
              </a:rPr>
              <a:t>*</a:t>
            </a:r>
            <a:r>
              <a:rPr lang="ko-KR" altLang="en-US" sz="1500" b="1" dirty="0">
                <a:latin typeface="+mj-ea"/>
                <a:ea typeface="+mj-ea"/>
              </a:rPr>
              <a:t>하드웨어</a:t>
            </a:r>
            <a:endParaRPr lang="en-US" altLang="ko-KR" sz="1500" b="1" dirty="0">
              <a:latin typeface="+mj-ea"/>
              <a:ea typeface="+mj-ea"/>
            </a:endParaRPr>
          </a:p>
          <a:p>
            <a:pPr algn="ctr" fontAlgn="base"/>
            <a:r>
              <a:rPr lang="ko-KR" altLang="en-US" sz="1500" b="1" dirty="0">
                <a:latin typeface="+mj-ea"/>
                <a:ea typeface="+mj-ea"/>
              </a:rPr>
              <a:t>회로설계</a:t>
            </a:r>
            <a:endParaRPr lang="en-US" altLang="ko-KR" sz="1500" b="1" dirty="0">
              <a:latin typeface="+mj-ea"/>
              <a:ea typeface="+mj-ea"/>
            </a:endParaRPr>
          </a:p>
          <a:p>
            <a:pPr algn="ctr" fontAlgn="base"/>
            <a:r>
              <a:rPr lang="ko-KR" altLang="en-US" sz="1500" b="1" dirty="0">
                <a:latin typeface="+mj-ea"/>
                <a:ea typeface="+mj-ea"/>
              </a:rPr>
              <a:t>기구설계</a:t>
            </a:r>
          </a:p>
          <a:p>
            <a:pPr algn="ctr" fontAlgn="base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7C958A-FBC4-47D1-856F-A50D9066557A}"/>
              </a:ext>
            </a:extLst>
          </p:cNvPr>
          <p:cNvSpPr/>
          <p:nvPr/>
        </p:nvSpPr>
        <p:spPr>
          <a:xfrm>
            <a:off x="1524000" y="2996953"/>
            <a:ext cx="9144000" cy="1348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조원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김명석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펌웨어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(+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하드웨어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ctr" defTabSz="685800"/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하드웨어 및 제어 프로그래밍</a:t>
            </a: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 defTabSz="685800"/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하드웨어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88008-C54E-44E8-ACC3-90A1076A8F3C}"/>
              </a:ext>
            </a:extLst>
          </p:cNvPr>
          <p:cNvSpPr/>
          <p:nvPr/>
        </p:nvSpPr>
        <p:spPr>
          <a:xfrm>
            <a:off x="1522825" y="1678496"/>
            <a:ext cx="9144000" cy="1348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팀장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이태현 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 *</a:t>
            </a:r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소프트웨어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(+</a:t>
            </a:r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펌웨어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)</a:t>
            </a:r>
          </a:p>
          <a:p>
            <a:pPr algn="ctr" defTabSz="685800"/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Yolo v7</a:t>
            </a:r>
          </a:p>
          <a:p>
            <a:pPr algn="ctr" defTabSz="685800"/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웹 서버 구축 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(DB</a:t>
            </a:r>
            <a:r>
              <a:rPr lang="ko-KR" altLang="en-US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연동</a:t>
            </a:r>
            <a:r>
              <a:rPr lang="en-US" altLang="ko-KR" sz="1500" b="1" spc="-150" dirty="0">
                <a:ln>
                  <a:solidFill>
                    <a:srgbClr val="90C226">
                      <a:alpha val="0"/>
                    </a:srgbClr>
                  </a:solidFill>
                </a:ln>
                <a:solidFill>
                  <a:prstClr val="black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F1F684-2148-4FFF-9B90-0C382691E131}"/>
              </a:ext>
            </a:extLst>
          </p:cNvPr>
          <p:cNvCxnSpPr>
            <a:cxnSpLocks/>
          </p:cNvCxnSpPr>
          <p:nvPr/>
        </p:nvCxnSpPr>
        <p:spPr>
          <a:xfrm rot="10800000">
            <a:off x="4207369" y="3927942"/>
            <a:ext cx="0" cy="609600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4D5334-D34E-669B-C544-857B7DF70A10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lang="ko-KR" altLang="en-US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9A7338-94D1-B602-AC02-C6F60FDD623E}"/>
              </a:ext>
            </a:extLst>
          </p:cNvPr>
          <p:cNvGrpSpPr/>
          <p:nvPr/>
        </p:nvGrpSpPr>
        <p:grpSpPr>
          <a:xfrm>
            <a:off x="25627" y="454917"/>
            <a:ext cx="3035072" cy="440834"/>
            <a:chOff x="734699" y="624318"/>
            <a:chExt cx="2245741" cy="4408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B2EE5CC-3AA8-41C7-06D1-18ECA17A99B3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65152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800C0-4794-9AE9-D49C-25242E7B9972}"/>
                </a:ext>
              </a:extLst>
            </p:cNvPr>
            <p:cNvSpPr txBox="1"/>
            <p:nvPr/>
          </p:nvSpPr>
          <p:spPr>
            <a:xfrm>
              <a:off x="837030" y="624318"/>
              <a:ext cx="749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</a:t>
              </a:r>
              <a:r>
                <a:rPr lang="en-US" altLang="ko-KR" sz="200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3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52862-1507-7B8F-02CD-B6D64502404F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C00000"/>
                  </a:solidFill>
                  <a:latin typeface="국민체 Regular" panose="02020600000000000000" pitchFamily="18" charset="-127"/>
                  <a:ea typeface="국민체 Regular" panose="02020600000000000000" pitchFamily="18" charset="-127"/>
                </a:rPr>
                <a:t>역할과 일정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국민체 Regular" panose="02020600000000000000" pitchFamily="18" charset="-127"/>
                <a:ea typeface="국민체 Regular" panose="02020600000000000000" pitchFamily="18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EBAEB1-B705-8DB9-DFA3-15CB8FB0AC93}"/>
              </a:ext>
            </a:extLst>
          </p:cNvPr>
          <p:cNvCxnSpPr>
            <a:cxnSpLocks/>
          </p:cNvCxnSpPr>
          <p:nvPr/>
        </p:nvCxnSpPr>
        <p:spPr>
          <a:xfrm rot="10800000">
            <a:off x="7662164" y="2722606"/>
            <a:ext cx="0" cy="609600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1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4D5334-D34E-669B-C544-857B7DF70A10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9A7338-94D1-B602-AC02-C6F60FDD623E}"/>
              </a:ext>
            </a:extLst>
          </p:cNvPr>
          <p:cNvGrpSpPr/>
          <p:nvPr/>
        </p:nvGrpSpPr>
        <p:grpSpPr>
          <a:xfrm>
            <a:off x="25627" y="454917"/>
            <a:ext cx="3035072" cy="440834"/>
            <a:chOff x="734699" y="624318"/>
            <a:chExt cx="2245741" cy="4408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B2EE5CC-3AA8-41C7-06D1-18ECA17A99B3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65152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800C0-4794-9AE9-D49C-25242E7B9972}"/>
                </a:ext>
              </a:extLst>
            </p:cNvPr>
            <p:cNvSpPr txBox="1"/>
            <p:nvPr/>
          </p:nvSpPr>
          <p:spPr>
            <a:xfrm>
              <a:off x="837030" y="624318"/>
              <a:ext cx="749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3.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52862-1507-7B8F-02CD-B6D64502404F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국민체 Regular" panose="02020600000000000000" pitchFamily="18" charset="-127"/>
                  <a:ea typeface="국민체 Regular" panose="02020600000000000000" pitchFamily="18" charset="-127"/>
                  <a:cs typeface="+mn-cs"/>
                </a:rPr>
                <a:t>역할과 일정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44870-91D1-E27A-0DD6-3F9B3B7E29CC}"/>
              </a:ext>
            </a:extLst>
          </p:cNvPr>
          <p:cNvSpPr/>
          <p:nvPr/>
        </p:nvSpPr>
        <p:spPr>
          <a:xfrm>
            <a:off x="6655323" y="1525732"/>
            <a:ext cx="5133568" cy="3564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19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-27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제품 조립 및 검수</a:t>
            </a:r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-31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센서 테스트 및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연동 확인</a:t>
            </a:r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– 8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:  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서버구축과 설계</a:t>
            </a:r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- 10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테스트 재배 및 개량</a:t>
            </a:r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-24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식물 재배 및 영상처리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275C03-C270-33A6-7229-640937C8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9" y="1525731"/>
            <a:ext cx="6110814" cy="35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4D5334-D34E-669B-C544-857B7DF70A10}"/>
              </a:ext>
            </a:extLst>
          </p:cNvPr>
          <p:cNvSpPr/>
          <p:nvPr/>
        </p:nvSpPr>
        <p:spPr>
          <a:xfrm>
            <a:off x="0" y="-25122"/>
            <a:ext cx="12192000" cy="3851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활용기술과 목표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순서도와 내용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역할과 일정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부품목록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9A7338-94D1-B602-AC02-C6F60FDD623E}"/>
              </a:ext>
            </a:extLst>
          </p:cNvPr>
          <p:cNvGrpSpPr/>
          <p:nvPr/>
        </p:nvGrpSpPr>
        <p:grpSpPr>
          <a:xfrm>
            <a:off x="25627" y="454917"/>
            <a:ext cx="3035072" cy="440834"/>
            <a:chOff x="734699" y="624318"/>
            <a:chExt cx="2245741" cy="4408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B2EE5CC-3AA8-41C7-06D1-18ECA17A99B3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9" y="1065152"/>
              <a:ext cx="2149086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800C0-4794-9AE9-D49C-25242E7B9972}"/>
                </a:ext>
              </a:extLst>
            </p:cNvPr>
            <p:cNvSpPr txBox="1"/>
            <p:nvPr/>
          </p:nvSpPr>
          <p:spPr>
            <a:xfrm>
              <a:off x="837030" y="624318"/>
              <a:ext cx="743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P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KoPub돋움체 Bold" panose="02020603020101020101" pitchFamily="18" charset="-127"/>
                  <a:cs typeface="+mn-cs"/>
                </a:rPr>
                <a:t>OINT 4.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52862-1507-7B8F-02CD-B6D64502404F}"/>
                </a:ext>
              </a:extLst>
            </p:cNvPr>
            <p:cNvSpPr txBox="1"/>
            <p:nvPr/>
          </p:nvSpPr>
          <p:spPr>
            <a:xfrm>
              <a:off x="1493760" y="639707"/>
              <a:ext cx="148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rgbClr val="C00000"/>
                  </a:solidFill>
                  <a:latin typeface="국민체 Regular" panose="02020600000000000000" pitchFamily="18" charset="-127"/>
                  <a:ea typeface="국민체 Regular" panose="02020600000000000000" pitchFamily="18" charset="-127"/>
                </a:rPr>
                <a:t>부품목록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국민체 Regular" panose="02020600000000000000" pitchFamily="18" charset="-127"/>
                <a:ea typeface="국민체 Regular" panose="02020600000000000000" pitchFamily="18" charset="-127"/>
                <a:cs typeface="+mn-cs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853343-EA11-EE20-374B-3C4B4004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33854"/>
              </p:ext>
            </p:extLst>
          </p:nvPr>
        </p:nvGraphicFramePr>
        <p:xfrm>
          <a:off x="469230" y="1077746"/>
          <a:ext cx="5475386" cy="5300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907">
                  <a:extLst>
                    <a:ext uri="{9D8B030D-6E8A-4147-A177-3AD203B41FA5}">
                      <a16:colId xmlns:a16="http://schemas.microsoft.com/office/drawing/2014/main" val="1705022743"/>
                    </a:ext>
                  </a:extLst>
                </a:gridCol>
                <a:gridCol w="2517878">
                  <a:extLst>
                    <a:ext uri="{9D8B030D-6E8A-4147-A177-3AD203B41FA5}">
                      <a16:colId xmlns:a16="http://schemas.microsoft.com/office/drawing/2014/main" val="269284180"/>
                    </a:ext>
                  </a:extLst>
                </a:gridCol>
                <a:gridCol w="1265601">
                  <a:extLst>
                    <a:ext uri="{9D8B030D-6E8A-4147-A177-3AD203B41FA5}">
                      <a16:colId xmlns:a16="http://schemas.microsoft.com/office/drawing/2014/main" val="3478689597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lang="ko-KR" altLang="en-US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물품</a:t>
                      </a:r>
                    </a:p>
                  </a:txBody>
                  <a:tcPr marL="5561" marR="5561" marT="556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사이즈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18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항목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사이즈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92618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수위 센서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450mm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485687686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수중 펌프 모터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57208061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만능기판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903769519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4ch </a:t>
                      </a:r>
                      <a:r>
                        <a:rPr lang="ko-KR" altLang="en-US" sz="1000" b="1" u="none" strike="noStrike">
                          <a:effectLst/>
                        </a:rPr>
                        <a:t>릴레이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607192849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환기팬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120*15mm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441571118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전선몰딩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사각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9*15mm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15246572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슬림</a:t>
                      </a:r>
                      <a:r>
                        <a:rPr lang="en-US" sz="1000" b="1" u="none" strike="noStrike">
                          <a:effectLst/>
                        </a:rPr>
                        <a:t>LED</a:t>
                      </a:r>
                      <a:r>
                        <a:rPr lang="ko-KR" altLang="en-US" sz="1000" b="1" u="none" strike="noStrike">
                          <a:effectLst/>
                        </a:rPr>
                        <a:t>바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5m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673070037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우레탄 실리콘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310ml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94877858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실리콘 헤라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4038211722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볼캐스터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인치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561961518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흙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12*2L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91964583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무순 씨앗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30g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242702516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20</a:t>
                      </a:r>
                      <a:r>
                        <a:rPr lang="ko-KR" altLang="en-US" sz="1000" b="1" u="none" strike="noStrike">
                          <a:effectLst/>
                        </a:rPr>
                        <a:t>일 무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립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687777725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상추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6000</a:t>
                      </a:r>
                      <a:r>
                        <a:rPr lang="ko-KR" altLang="en-US" sz="1000" b="1" u="none" strike="noStrike">
                          <a:effectLst/>
                        </a:rPr>
                        <a:t>립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974891344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ㄱ자 몰딩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2.4m*25mm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089059597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아크릴 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좌우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10T 350*450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524829355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아크릴 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앞뒤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10T 350*500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17147903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아크릴 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바닥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10T 350*370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21982270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아크릴 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천장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2T 350*150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18826542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아크릴 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천장</a:t>
                      </a:r>
                      <a:r>
                        <a:rPr lang="en-US" altLang="ko-KR" sz="1000" b="1" u="none" strike="noStrike">
                          <a:effectLst/>
                        </a:rPr>
                        <a:t>2)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2T 350*250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421989071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삼나무 판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24T 490*350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7457610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삼나무 바퀴 고정 나무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24T 350*75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101705269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투명관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내경 </a:t>
                      </a:r>
                      <a:r>
                        <a:rPr lang="en-US" altLang="ko-KR" sz="1000" b="1" u="none" strike="noStrike">
                          <a:effectLst/>
                        </a:rPr>
                        <a:t>10</a:t>
                      </a:r>
                      <a:r>
                        <a:rPr lang="ko-KR" altLang="en-US" sz="1000" b="1" u="none" strike="noStrike">
                          <a:effectLst/>
                        </a:rPr>
                        <a:t>파이 </a:t>
                      </a: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012198498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투명관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L</a:t>
                      </a:r>
                      <a:r>
                        <a:rPr lang="ko-KR" altLang="en-US" sz="1000" b="1" u="none" strike="noStrike">
                          <a:effectLst/>
                        </a:rPr>
                        <a:t>관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내경 </a:t>
                      </a:r>
                      <a:r>
                        <a:rPr lang="en-US" altLang="ko-KR" sz="1000" b="1" u="none" strike="noStrike">
                          <a:effectLst/>
                        </a:rPr>
                        <a:t>10</a:t>
                      </a:r>
                      <a:r>
                        <a:rPr lang="ko-KR" altLang="en-US" sz="1000" b="1" u="none" strike="noStrike">
                          <a:effectLst/>
                        </a:rPr>
                        <a:t>파이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3172470094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자석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10*10 5t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835638659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테프론튜브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6*9</a:t>
                      </a:r>
                      <a:endParaRPr lang="en-US" altLang="ko-KR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833629390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12V</a:t>
                      </a:r>
                      <a:r>
                        <a:rPr lang="ko-KR" altLang="en-US" sz="1000" b="1" u="none" strike="noStrike">
                          <a:effectLst/>
                        </a:rPr>
                        <a:t>전선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200M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1674757231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테프론 테이프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915658283"/>
                  </a:ext>
                </a:extLst>
              </a:tr>
              <a:tr h="157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스프링클러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6mm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/>
                </a:tc>
                <a:extLst>
                  <a:ext uri="{0D108BD9-81ED-4DB2-BD59-A6C34878D82A}">
                    <a16:rowId xmlns:a16="http://schemas.microsoft.com/office/drawing/2014/main" val="24148178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4288C95-48E9-152B-40D4-D1F314B4C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06390"/>
              </p:ext>
            </p:extLst>
          </p:nvPr>
        </p:nvGraphicFramePr>
        <p:xfrm>
          <a:off x="6177716" y="1077746"/>
          <a:ext cx="5475386" cy="407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907">
                  <a:extLst>
                    <a:ext uri="{9D8B030D-6E8A-4147-A177-3AD203B41FA5}">
                      <a16:colId xmlns:a16="http://schemas.microsoft.com/office/drawing/2014/main" val="1705022743"/>
                    </a:ext>
                  </a:extLst>
                </a:gridCol>
                <a:gridCol w="2517878">
                  <a:extLst>
                    <a:ext uri="{9D8B030D-6E8A-4147-A177-3AD203B41FA5}">
                      <a16:colId xmlns:a16="http://schemas.microsoft.com/office/drawing/2014/main" val="269284180"/>
                    </a:ext>
                  </a:extLst>
                </a:gridCol>
                <a:gridCol w="1265601">
                  <a:extLst>
                    <a:ext uri="{9D8B030D-6E8A-4147-A177-3AD203B41FA5}">
                      <a16:colId xmlns:a16="http://schemas.microsoft.com/office/drawing/2014/main" val="3478689597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물품</a:t>
                      </a:r>
                    </a:p>
                  </a:txBody>
                  <a:tcPr marL="5561" marR="5561" marT="556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사이즈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18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항목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사이즈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1" marR="5561" marT="5561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1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조도센서 모듈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스탭모터</a:t>
                      </a:r>
                      <a:endParaRPr lang="ko-KR" alt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08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아크릴 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769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ATMega328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719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적외선 리모컨 세트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57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메탄가스 센서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24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능동 </a:t>
                      </a:r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</a:t>
                      </a:r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07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웹캠 카메라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 4 Model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21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수평센서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196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토양습도센서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9645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대기온습도센서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702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듀얼 쿨러 케이스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77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라베파 터치스크린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48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 점퍼용 단선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</a:t>
                      </a:r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059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점퍼 케이블</a:t>
                      </a:r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(M/M) 40p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482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점퍼 케이블</a:t>
                      </a:r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(M/F) 40p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4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점퍼 케이블</a:t>
                      </a:r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(F/F) 40p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20cm</a:t>
                      </a:r>
                      <a:endParaRPr lang="ko-KR" alt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82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2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19039</TotalTime>
  <Words>680</Words>
  <Application>Microsoft Office PowerPoint</Application>
  <PresentationFormat>와이드스크린</PresentationFormat>
  <Paragraphs>257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HY목각파임B</vt:lpstr>
      <vt:lpstr>국민체 Bold</vt:lpstr>
      <vt:lpstr>국민체 Regular</vt:lpstr>
      <vt:lpstr>다음_SemiBold</vt:lpstr>
      <vt:lpstr>맑은 고딕</vt:lpstr>
      <vt:lpstr>조선일보명조</vt:lpstr>
      <vt:lpstr>Arial</vt:lpstr>
      <vt:lpstr>Impact</vt:lpstr>
      <vt:lpstr>Trebuchet MS</vt:lpstr>
      <vt:lpstr>Wingdings 3</vt:lpstr>
      <vt:lpstr>Office 테마</vt:lpstr>
      <vt:lpstr>패싯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태현</dc:creator>
  <cp:lastModifiedBy>dlxogus</cp:lastModifiedBy>
  <cp:revision>112</cp:revision>
  <dcterms:created xsi:type="dcterms:W3CDTF">2018-05-18T09:42:38Z</dcterms:created>
  <dcterms:modified xsi:type="dcterms:W3CDTF">2023-01-09T05:05:22Z</dcterms:modified>
</cp:coreProperties>
</file>