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20" r:id="rId3"/>
    <p:sldId id="421" r:id="rId4"/>
    <p:sldId id="423" r:id="rId5"/>
    <p:sldId id="427" r:id="rId6"/>
    <p:sldId id="426" r:id="rId7"/>
    <p:sldId id="424" r:id="rId8"/>
    <p:sldId id="430" r:id="rId9"/>
    <p:sldId id="425"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6" autoAdjust="0"/>
    <p:restoredTop sz="75583"/>
  </p:normalViewPr>
  <p:slideViewPr>
    <p:cSldViewPr>
      <p:cViewPr>
        <p:scale>
          <a:sx n="100" d="100"/>
          <a:sy n="100" d="100"/>
        </p:scale>
        <p:origin x="2112" y="-24"/>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7AF781-590F-5141-B161-ED77AAE7A7BA}"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41FB563-D266-3740-8EE7-ACB49D87B080}">
      <dgm:prSet/>
      <dgm:spPr/>
      <dgm:t>
        <a:bodyPr/>
        <a:lstStyle/>
        <a:p>
          <a:r>
            <a:rPr lang="en-US" baseline="0"/>
            <a:t>Clean of dataset</a:t>
          </a:r>
          <a:endParaRPr lang="en-US"/>
        </a:p>
      </dgm:t>
    </dgm:pt>
    <dgm:pt modelId="{AB0E6080-6A61-464B-AA40-E6416596F1EC}" type="parTrans" cxnId="{3474FF77-520F-F847-A7DD-C1E3FCB8D531}">
      <dgm:prSet/>
      <dgm:spPr/>
      <dgm:t>
        <a:bodyPr/>
        <a:lstStyle/>
        <a:p>
          <a:endParaRPr lang="en-US"/>
        </a:p>
      </dgm:t>
    </dgm:pt>
    <dgm:pt modelId="{28BA2B55-C423-524F-BF3E-85A859F15D6D}" type="sibTrans" cxnId="{3474FF77-520F-F847-A7DD-C1E3FCB8D531}">
      <dgm:prSet/>
      <dgm:spPr/>
      <dgm:t>
        <a:bodyPr/>
        <a:lstStyle/>
        <a:p>
          <a:endParaRPr lang="en-US"/>
        </a:p>
      </dgm:t>
    </dgm:pt>
    <dgm:pt modelId="{B2E8D03A-0245-4449-BA3E-AB034DC5F519}">
      <dgm:prSet/>
      <dgm:spPr/>
      <dgm:t>
        <a:bodyPr/>
        <a:lstStyle/>
        <a:p>
          <a:r>
            <a:rPr lang="en-US" dirty="0"/>
            <a:t>Text Preprocessing  </a:t>
          </a:r>
        </a:p>
      </dgm:t>
    </dgm:pt>
    <dgm:pt modelId="{CC8F2CDB-F73A-4847-811E-73AF96165CE2}" type="parTrans" cxnId="{0ED8C14F-EF0E-184A-8D18-0823C3CB4E87}">
      <dgm:prSet/>
      <dgm:spPr/>
      <dgm:t>
        <a:bodyPr/>
        <a:lstStyle/>
        <a:p>
          <a:endParaRPr lang="en-US"/>
        </a:p>
      </dgm:t>
    </dgm:pt>
    <dgm:pt modelId="{938801C0-0A4E-3349-BBE5-043A693FDD06}" type="sibTrans" cxnId="{0ED8C14F-EF0E-184A-8D18-0823C3CB4E87}">
      <dgm:prSet/>
      <dgm:spPr/>
      <dgm:t>
        <a:bodyPr/>
        <a:lstStyle/>
        <a:p>
          <a:endParaRPr lang="en-US"/>
        </a:p>
      </dgm:t>
    </dgm:pt>
    <dgm:pt modelId="{5718375C-A105-2944-A7B3-1ECEDE2D3AB3}">
      <dgm:prSet/>
      <dgm:spPr/>
      <dgm:t>
        <a:bodyPr/>
        <a:lstStyle/>
        <a:p>
          <a:r>
            <a:rPr lang="en-US" dirty="0"/>
            <a:t>RE</a:t>
          </a:r>
        </a:p>
      </dgm:t>
    </dgm:pt>
    <dgm:pt modelId="{4FC7DB0A-DCF6-4F40-BCEA-F51A777373DE}" type="parTrans" cxnId="{04F7A7FA-9094-9445-91E1-CFF5FEDBCA0E}">
      <dgm:prSet/>
      <dgm:spPr/>
      <dgm:t>
        <a:bodyPr/>
        <a:lstStyle/>
        <a:p>
          <a:endParaRPr lang="en-US"/>
        </a:p>
      </dgm:t>
    </dgm:pt>
    <dgm:pt modelId="{7BFED75D-D7F7-E34E-9A70-AC0FA2617F9B}" type="sibTrans" cxnId="{04F7A7FA-9094-9445-91E1-CFF5FEDBCA0E}">
      <dgm:prSet/>
      <dgm:spPr/>
      <dgm:t>
        <a:bodyPr/>
        <a:lstStyle/>
        <a:p>
          <a:endParaRPr lang="en-US"/>
        </a:p>
      </dgm:t>
    </dgm:pt>
    <dgm:pt modelId="{A40968B4-64E9-4E45-BEAC-0BC131855789}">
      <dgm:prSet/>
      <dgm:spPr/>
      <dgm:t>
        <a:bodyPr/>
        <a:lstStyle/>
        <a:p>
          <a:r>
            <a:rPr lang="en-US" b="0" dirty="0"/>
            <a:t>Sentiment Analysis</a:t>
          </a:r>
          <a:endParaRPr lang="en-US" dirty="0"/>
        </a:p>
      </dgm:t>
    </dgm:pt>
    <dgm:pt modelId="{FF8AD266-55A6-3045-A569-7718FF2CE467}" type="parTrans" cxnId="{F5240308-88EA-EF43-8033-0FC8130F6BDA}">
      <dgm:prSet/>
      <dgm:spPr/>
      <dgm:t>
        <a:bodyPr/>
        <a:lstStyle/>
        <a:p>
          <a:endParaRPr lang="en-US"/>
        </a:p>
      </dgm:t>
    </dgm:pt>
    <dgm:pt modelId="{E9415E78-057E-B246-812B-90D4E2C5F5D6}" type="sibTrans" cxnId="{F5240308-88EA-EF43-8033-0FC8130F6BDA}">
      <dgm:prSet/>
      <dgm:spPr/>
      <dgm:t>
        <a:bodyPr/>
        <a:lstStyle/>
        <a:p>
          <a:endParaRPr lang="en-US"/>
        </a:p>
      </dgm:t>
    </dgm:pt>
    <dgm:pt modelId="{994E49BE-0BAD-424B-856B-8CABDDF27C63}">
      <dgm:prSet/>
      <dgm:spPr/>
      <dgm:t>
        <a:bodyPr/>
        <a:lstStyle/>
        <a:p>
          <a:r>
            <a:rPr lang="en-US" dirty="0"/>
            <a:t>LSTM for Prediction</a:t>
          </a:r>
        </a:p>
      </dgm:t>
    </dgm:pt>
    <dgm:pt modelId="{F01733B6-5631-3344-B8AB-FFE1992BC05A}" type="parTrans" cxnId="{821C6258-FB10-4944-9411-39ADD0FB5C00}">
      <dgm:prSet/>
      <dgm:spPr/>
      <dgm:t>
        <a:bodyPr/>
        <a:lstStyle/>
        <a:p>
          <a:endParaRPr lang="en-US"/>
        </a:p>
      </dgm:t>
    </dgm:pt>
    <dgm:pt modelId="{18FEDE5E-D43E-264D-8558-6390DB1A194F}" type="sibTrans" cxnId="{821C6258-FB10-4944-9411-39ADD0FB5C00}">
      <dgm:prSet/>
      <dgm:spPr/>
      <dgm:t>
        <a:bodyPr/>
        <a:lstStyle/>
        <a:p>
          <a:endParaRPr lang="en-US"/>
        </a:p>
      </dgm:t>
    </dgm:pt>
    <dgm:pt modelId="{F6244450-385E-5944-BBF5-7BA505845AED}">
      <dgm:prSet/>
      <dgm:spPr/>
      <dgm:t>
        <a:bodyPr/>
        <a:lstStyle/>
        <a:p>
          <a:r>
            <a:rPr lang="en-US" dirty="0"/>
            <a:t>NLTK</a:t>
          </a:r>
        </a:p>
      </dgm:t>
    </dgm:pt>
    <dgm:pt modelId="{7E1F26C7-4DEB-F44F-85EE-879489F34EEE}" type="parTrans" cxnId="{98F5D37A-803E-4D46-8BAF-F67B80C15DB7}">
      <dgm:prSet/>
      <dgm:spPr/>
      <dgm:t>
        <a:bodyPr/>
        <a:lstStyle/>
        <a:p>
          <a:endParaRPr lang="en-US"/>
        </a:p>
      </dgm:t>
    </dgm:pt>
    <dgm:pt modelId="{C8144892-67AA-1D41-86BF-06738D41B870}" type="sibTrans" cxnId="{98F5D37A-803E-4D46-8BAF-F67B80C15DB7}">
      <dgm:prSet/>
      <dgm:spPr/>
      <dgm:t>
        <a:bodyPr/>
        <a:lstStyle/>
        <a:p>
          <a:endParaRPr lang="en-US"/>
        </a:p>
      </dgm:t>
    </dgm:pt>
    <dgm:pt modelId="{73931422-E689-BC42-B5B5-D2821765E088}">
      <dgm:prSet/>
      <dgm:spPr/>
      <dgm:t>
        <a:bodyPr/>
        <a:lstStyle/>
        <a:p>
          <a:r>
            <a:rPr lang="en-US" dirty="0"/>
            <a:t>combination of score </a:t>
          </a:r>
        </a:p>
      </dgm:t>
    </dgm:pt>
    <dgm:pt modelId="{CBC82738-FBCC-AC46-A668-0CFA4D3C76E2}" type="parTrans" cxnId="{0C4DED77-E7DF-074A-8D61-CBF6DF596AD5}">
      <dgm:prSet/>
      <dgm:spPr/>
      <dgm:t>
        <a:bodyPr/>
        <a:lstStyle/>
        <a:p>
          <a:endParaRPr lang="en-US"/>
        </a:p>
      </dgm:t>
    </dgm:pt>
    <dgm:pt modelId="{803D0C6C-42D4-C247-BB25-FADF75F91725}" type="sibTrans" cxnId="{0C4DED77-E7DF-074A-8D61-CBF6DF596AD5}">
      <dgm:prSet/>
      <dgm:spPr/>
      <dgm:t>
        <a:bodyPr/>
        <a:lstStyle/>
        <a:p>
          <a:endParaRPr lang="en-US"/>
        </a:p>
      </dgm:t>
    </dgm:pt>
    <dgm:pt modelId="{802B79CC-EAA4-D14B-9274-952210BBF8DC}" type="pres">
      <dgm:prSet presAssocID="{D07AF781-590F-5141-B161-ED77AAE7A7BA}" presName="Name0" presStyleCnt="0">
        <dgm:presLayoutVars>
          <dgm:dir/>
          <dgm:resizeHandles val="exact"/>
        </dgm:presLayoutVars>
      </dgm:prSet>
      <dgm:spPr/>
    </dgm:pt>
    <dgm:pt modelId="{4D435BE8-69A7-D647-85A3-32D469E28D9E}" type="pres">
      <dgm:prSet presAssocID="{041FB563-D266-3740-8EE7-ACB49D87B080}" presName="node" presStyleLbl="node1" presStyleIdx="0" presStyleCnt="4">
        <dgm:presLayoutVars>
          <dgm:bulletEnabled val="1"/>
        </dgm:presLayoutVars>
      </dgm:prSet>
      <dgm:spPr/>
    </dgm:pt>
    <dgm:pt modelId="{D5972CAA-AB73-F848-9232-94BD7DE69279}" type="pres">
      <dgm:prSet presAssocID="{28BA2B55-C423-524F-BF3E-85A859F15D6D}" presName="sibTrans" presStyleLbl="sibTrans2D1" presStyleIdx="0" presStyleCnt="3"/>
      <dgm:spPr/>
    </dgm:pt>
    <dgm:pt modelId="{409B7239-03CC-4340-8BC0-A78BC1EC0E19}" type="pres">
      <dgm:prSet presAssocID="{28BA2B55-C423-524F-BF3E-85A859F15D6D}" presName="connectorText" presStyleLbl="sibTrans2D1" presStyleIdx="0" presStyleCnt="3"/>
      <dgm:spPr/>
    </dgm:pt>
    <dgm:pt modelId="{76FBD6A2-9EAB-BA4C-A248-C80BFE4746F6}" type="pres">
      <dgm:prSet presAssocID="{B2E8D03A-0245-4449-BA3E-AB034DC5F519}" presName="node" presStyleLbl="node1" presStyleIdx="1" presStyleCnt="4">
        <dgm:presLayoutVars>
          <dgm:bulletEnabled val="1"/>
        </dgm:presLayoutVars>
      </dgm:prSet>
      <dgm:spPr/>
    </dgm:pt>
    <dgm:pt modelId="{821DB3BC-D594-114E-B705-3BA6CDC3F629}" type="pres">
      <dgm:prSet presAssocID="{938801C0-0A4E-3349-BBE5-043A693FDD06}" presName="sibTrans" presStyleLbl="sibTrans2D1" presStyleIdx="1" presStyleCnt="3"/>
      <dgm:spPr/>
    </dgm:pt>
    <dgm:pt modelId="{D74D65BD-64E3-C34D-A94A-B46B2BF42DEB}" type="pres">
      <dgm:prSet presAssocID="{938801C0-0A4E-3349-BBE5-043A693FDD06}" presName="connectorText" presStyleLbl="sibTrans2D1" presStyleIdx="1" presStyleCnt="3"/>
      <dgm:spPr/>
    </dgm:pt>
    <dgm:pt modelId="{5119324A-5DE1-E04C-8117-1C018513F840}" type="pres">
      <dgm:prSet presAssocID="{A40968B4-64E9-4E45-BEAC-0BC131855789}" presName="node" presStyleLbl="node1" presStyleIdx="2" presStyleCnt="4">
        <dgm:presLayoutVars>
          <dgm:bulletEnabled val="1"/>
        </dgm:presLayoutVars>
      </dgm:prSet>
      <dgm:spPr/>
    </dgm:pt>
    <dgm:pt modelId="{465F3815-EA98-6F49-94E6-65045EDC365D}" type="pres">
      <dgm:prSet presAssocID="{E9415E78-057E-B246-812B-90D4E2C5F5D6}" presName="sibTrans" presStyleLbl="sibTrans2D1" presStyleIdx="2" presStyleCnt="3"/>
      <dgm:spPr/>
    </dgm:pt>
    <dgm:pt modelId="{A73BE3FB-53DA-A74C-A66A-DB79873EC2CB}" type="pres">
      <dgm:prSet presAssocID="{E9415E78-057E-B246-812B-90D4E2C5F5D6}" presName="connectorText" presStyleLbl="sibTrans2D1" presStyleIdx="2" presStyleCnt="3"/>
      <dgm:spPr/>
    </dgm:pt>
    <dgm:pt modelId="{BCDB0BDA-9C1E-A54D-BA5C-A8162733CF5D}" type="pres">
      <dgm:prSet presAssocID="{994E49BE-0BAD-424B-856B-8CABDDF27C63}" presName="node" presStyleLbl="node1" presStyleIdx="3" presStyleCnt="4">
        <dgm:presLayoutVars>
          <dgm:bulletEnabled val="1"/>
        </dgm:presLayoutVars>
      </dgm:prSet>
      <dgm:spPr/>
    </dgm:pt>
  </dgm:ptLst>
  <dgm:cxnLst>
    <dgm:cxn modelId="{1C0F3A00-F390-D643-83D3-E3A89F0F851F}" type="presOf" srcId="{73931422-E689-BC42-B5B5-D2821765E088}" destId="{5119324A-5DE1-E04C-8117-1C018513F840}" srcOrd="0" destOrd="2" presId="urn:microsoft.com/office/officeart/2005/8/layout/process1"/>
    <dgm:cxn modelId="{A9A9E306-7AD7-AA4A-8706-07D555993B16}" type="presOf" srcId="{E9415E78-057E-B246-812B-90D4E2C5F5D6}" destId="{A73BE3FB-53DA-A74C-A66A-DB79873EC2CB}" srcOrd="1" destOrd="0" presId="urn:microsoft.com/office/officeart/2005/8/layout/process1"/>
    <dgm:cxn modelId="{F5240308-88EA-EF43-8033-0FC8130F6BDA}" srcId="{D07AF781-590F-5141-B161-ED77AAE7A7BA}" destId="{A40968B4-64E9-4E45-BEAC-0BC131855789}" srcOrd="2" destOrd="0" parTransId="{FF8AD266-55A6-3045-A569-7718FF2CE467}" sibTransId="{E9415E78-057E-B246-812B-90D4E2C5F5D6}"/>
    <dgm:cxn modelId="{3289D413-1E07-4645-BC82-2216B56DC430}" type="presOf" srcId="{28BA2B55-C423-524F-BF3E-85A859F15D6D}" destId="{D5972CAA-AB73-F848-9232-94BD7DE69279}" srcOrd="0" destOrd="0" presId="urn:microsoft.com/office/officeart/2005/8/layout/process1"/>
    <dgm:cxn modelId="{6DE12A37-2638-D943-8830-F4B7EFB58C68}" type="presOf" srcId="{F6244450-385E-5944-BBF5-7BA505845AED}" destId="{5119324A-5DE1-E04C-8117-1C018513F840}" srcOrd="0" destOrd="1" presId="urn:microsoft.com/office/officeart/2005/8/layout/process1"/>
    <dgm:cxn modelId="{EA292338-2763-BF48-B307-FC963F891897}" type="presOf" srcId="{28BA2B55-C423-524F-BF3E-85A859F15D6D}" destId="{409B7239-03CC-4340-8BC0-A78BC1EC0E19}" srcOrd="1" destOrd="0" presId="urn:microsoft.com/office/officeart/2005/8/layout/process1"/>
    <dgm:cxn modelId="{26BC3E3D-0C8B-EE4D-A5B2-E2AABC46D8CE}" type="presOf" srcId="{938801C0-0A4E-3349-BBE5-043A693FDD06}" destId="{D74D65BD-64E3-C34D-A94A-B46B2BF42DEB}" srcOrd="1" destOrd="0" presId="urn:microsoft.com/office/officeart/2005/8/layout/process1"/>
    <dgm:cxn modelId="{156FBD4B-4F19-6E47-A167-AB99560DD87C}" type="presOf" srcId="{A40968B4-64E9-4E45-BEAC-0BC131855789}" destId="{5119324A-5DE1-E04C-8117-1C018513F840}" srcOrd="0" destOrd="0" presId="urn:microsoft.com/office/officeart/2005/8/layout/process1"/>
    <dgm:cxn modelId="{0ED8C14F-EF0E-184A-8D18-0823C3CB4E87}" srcId="{D07AF781-590F-5141-B161-ED77AAE7A7BA}" destId="{B2E8D03A-0245-4449-BA3E-AB034DC5F519}" srcOrd="1" destOrd="0" parTransId="{CC8F2CDB-F73A-4847-811E-73AF96165CE2}" sibTransId="{938801C0-0A4E-3349-BBE5-043A693FDD06}"/>
    <dgm:cxn modelId="{821C6258-FB10-4944-9411-39ADD0FB5C00}" srcId="{D07AF781-590F-5141-B161-ED77AAE7A7BA}" destId="{994E49BE-0BAD-424B-856B-8CABDDF27C63}" srcOrd="3" destOrd="0" parTransId="{F01733B6-5631-3344-B8AB-FFE1992BC05A}" sibTransId="{18FEDE5E-D43E-264D-8558-6390DB1A194F}"/>
    <dgm:cxn modelId="{0C4DED77-E7DF-074A-8D61-CBF6DF596AD5}" srcId="{A40968B4-64E9-4E45-BEAC-0BC131855789}" destId="{73931422-E689-BC42-B5B5-D2821765E088}" srcOrd="1" destOrd="0" parTransId="{CBC82738-FBCC-AC46-A668-0CFA4D3C76E2}" sibTransId="{803D0C6C-42D4-C247-BB25-FADF75F91725}"/>
    <dgm:cxn modelId="{3474FF77-520F-F847-A7DD-C1E3FCB8D531}" srcId="{D07AF781-590F-5141-B161-ED77AAE7A7BA}" destId="{041FB563-D266-3740-8EE7-ACB49D87B080}" srcOrd="0" destOrd="0" parTransId="{AB0E6080-6A61-464B-AA40-E6416596F1EC}" sibTransId="{28BA2B55-C423-524F-BF3E-85A859F15D6D}"/>
    <dgm:cxn modelId="{98F5D37A-803E-4D46-8BAF-F67B80C15DB7}" srcId="{A40968B4-64E9-4E45-BEAC-0BC131855789}" destId="{F6244450-385E-5944-BBF5-7BA505845AED}" srcOrd="0" destOrd="0" parTransId="{7E1F26C7-4DEB-F44F-85EE-879489F34EEE}" sibTransId="{C8144892-67AA-1D41-86BF-06738D41B870}"/>
    <dgm:cxn modelId="{AB2ACA83-67DE-9244-9112-FEA0EE20425B}" type="presOf" srcId="{041FB563-D266-3740-8EE7-ACB49D87B080}" destId="{4D435BE8-69A7-D647-85A3-32D469E28D9E}" srcOrd="0" destOrd="0" presId="urn:microsoft.com/office/officeart/2005/8/layout/process1"/>
    <dgm:cxn modelId="{8A1ADA83-EBC8-9948-8C9F-F087FE828D8E}" type="presOf" srcId="{938801C0-0A4E-3349-BBE5-043A693FDD06}" destId="{821DB3BC-D594-114E-B705-3BA6CDC3F629}" srcOrd="0" destOrd="0" presId="urn:microsoft.com/office/officeart/2005/8/layout/process1"/>
    <dgm:cxn modelId="{3FE17498-8581-D042-999B-3908627ADF73}" type="presOf" srcId="{D07AF781-590F-5141-B161-ED77AAE7A7BA}" destId="{802B79CC-EAA4-D14B-9274-952210BBF8DC}" srcOrd="0" destOrd="0" presId="urn:microsoft.com/office/officeart/2005/8/layout/process1"/>
    <dgm:cxn modelId="{3FBF7BA7-42B7-144B-B832-81151A58A04A}" type="presOf" srcId="{5718375C-A105-2944-A7B3-1ECEDE2D3AB3}" destId="{76FBD6A2-9EAB-BA4C-A248-C80BFE4746F6}" srcOrd="0" destOrd="1" presId="urn:microsoft.com/office/officeart/2005/8/layout/process1"/>
    <dgm:cxn modelId="{124E91B3-90CD-3B4F-B3F9-2BD508DEAAC3}" type="presOf" srcId="{E9415E78-057E-B246-812B-90D4E2C5F5D6}" destId="{465F3815-EA98-6F49-94E6-65045EDC365D}" srcOrd="0" destOrd="0" presId="urn:microsoft.com/office/officeart/2005/8/layout/process1"/>
    <dgm:cxn modelId="{88AA5EC3-D607-8642-99D1-46495C546BAA}" type="presOf" srcId="{994E49BE-0BAD-424B-856B-8CABDDF27C63}" destId="{BCDB0BDA-9C1E-A54D-BA5C-A8162733CF5D}" srcOrd="0" destOrd="0" presId="urn:microsoft.com/office/officeart/2005/8/layout/process1"/>
    <dgm:cxn modelId="{04F7A7FA-9094-9445-91E1-CFF5FEDBCA0E}" srcId="{B2E8D03A-0245-4449-BA3E-AB034DC5F519}" destId="{5718375C-A105-2944-A7B3-1ECEDE2D3AB3}" srcOrd="0" destOrd="0" parTransId="{4FC7DB0A-DCF6-4F40-BCEA-F51A777373DE}" sibTransId="{7BFED75D-D7F7-E34E-9A70-AC0FA2617F9B}"/>
    <dgm:cxn modelId="{C3B76EFD-3118-DE4B-8142-7ABEF5C2C5C5}" type="presOf" srcId="{B2E8D03A-0245-4449-BA3E-AB034DC5F519}" destId="{76FBD6A2-9EAB-BA4C-A248-C80BFE4746F6}" srcOrd="0" destOrd="0" presId="urn:microsoft.com/office/officeart/2005/8/layout/process1"/>
    <dgm:cxn modelId="{AEBBCE44-B736-B84E-A9CE-B964673D7C44}" type="presParOf" srcId="{802B79CC-EAA4-D14B-9274-952210BBF8DC}" destId="{4D435BE8-69A7-D647-85A3-32D469E28D9E}" srcOrd="0" destOrd="0" presId="urn:microsoft.com/office/officeart/2005/8/layout/process1"/>
    <dgm:cxn modelId="{666949E1-2067-3B41-90A3-6BB6184C7A99}" type="presParOf" srcId="{802B79CC-EAA4-D14B-9274-952210BBF8DC}" destId="{D5972CAA-AB73-F848-9232-94BD7DE69279}" srcOrd="1" destOrd="0" presId="urn:microsoft.com/office/officeart/2005/8/layout/process1"/>
    <dgm:cxn modelId="{EE1947D0-E1BC-764D-B0AE-0C7F124549E3}" type="presParOf" srcId="{D5972CAA-AB73-F848-9232-94BD7DE69279}" destId="{409B7239-03CC-4340-8BC0-A78BC1EC0E19}" srcOrd="0" destOrd="0" presId="urn:microsoft.com/office/officeart/2005/8/layout/process1"/>
    <dgm:cxn modelId="{8A430FA6-8843-6A4E-8F97-A579DC1F99C5}" type="presParOf" srcId="{802B79CC-EAA4-D14B-9274-952210BBF8DC}" destId="{76FBD6A2-9EAB-BA4C-A248-C80BFE4746F6}" srcOrd="2" destOrd="0" presId="urn:microsoft.com/office/officeart/2005/8/layout/process1"/>
    <dgm:cxn modelId="{CACD9A1B-9D0A-1043-B185-3FED5680ABCA}" type="presParOf" srcId="{802B79CC-EAA4-D14B-9274-952210BBF8DC}" destId="{821DB3BC-D594-114E-B705-3BA6CDC3F629}" srcOrd="3" destOrd="0" presId="urn:microsoft.com/office/officeart/2005/8/layout/process1"/>
    <dgm:cxn modelId="{45A2AE43-33F6-7C4E-AE9E-908E96ECA275}" type="presParOf" srcId="{821DB3BC-D594-114E-B705-3BA6CDC3F629}" destId="{D74D65BD-64E3-C34D-A94A-B46B2BF42DEB}" srcOrd="0" destOrd="0" presId="urn:microsoft.com/office/officeart/2005/8/layout/process1"/>
    <dgm:cxn modelId="{ABED4175-FE01-8544-B90D-D4AF866791C0}" type="presParOf" srcId="{802B79CC-EAA4-D14B-9274-952210BBF8DC}" destId="{5119324A-5DE1-E04C-8117-1C018513F840}" srcOrd="4" destOrd="0" presId="urn:microsoft.com/office/officeart/2005/8/layout/process1"/>
    <dgm:cxn modelId="{A0E48FA8-4AE7-1F40-BE80-AE04AA6B28E6}" type="presParOf" srcId="{802B79CC-EAA4-D14B-9274-952210BBF8DC}" destId="{465F3815-EA98-6F49-94E6-65045EDC365D}" srcOrd="5" destOrd="0" presId="urn:microsoft.com/office/officeart/2005/8/layout/process1"/>
    <dgm:cxn modelId="{749BF850-CE9B-2948-82A7-FEE72AB233E3}" type="presParOf" srcId="{465F3815-EA98-6F49-94E6-65045EDC365D}" destId="{A73BE3FB-53DA-A74C-A66A-DB79873EC2CB}" srcOrd="0" destOrd="0" presId="urn:microsoft.com/office/officeart/2005/8/layout/process1"/>
    <dgm:cxn modelId="{9E16E8E9-DC67-2C40-992B-86BD9136D2F1}" type="presParOf" srcId="{802B79CC-EAA4-D14B-9274-952210BBF8DC}" destId="{BCDB0BDA-9C1E-A54D-BA5C-A8162733CF5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35BE8-69A7-D647-85A3-32D469E28D9E}">
      <dsp:nvSpPr>
        <dsp:cNvPr id="0" name=""/>
        <dsp:cNvSpPr/>
      </dsp:nvSpPr>
      <dsp:spPr>
        <a:xfrm>
          <a:off x="3616" y="1933444"/>
          <a:ext cx="1581224" cy="1467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Clean of dataset</a:t>
          </a:r>
          <a:endParaRPr lang="en-US" sz="1800" kern="1200"/>
        </a:p>
      </dsp:txBody>
      <dsp:txXfrm>
        <a:off x="46586" y="1976414"/>
        <a:ext cx="1495284" cy="1381170"/>
      </dsp:txXfrm>
    </dsp:sp>
    <dsp:sp modelId="{D5972CAA-AB73-F848-9232-94BD7DE69279}">
      <dsp:nvSpPr>
        <dsp:cNvPr id="0" name=""/>
        <dsp:cNvSpPr/>
      </dsp:nvSpPr>
      <dsp:spPr>
        <a:xfrm>
          <a:off x="1742963" y="2470928"/>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42963" y="2549357"/>
        <a:ext cx="234653" cy="235285"/>
      </dsp:txXfrm>
    </dsp:sp>
    <dsp:sp modelId="{76FBD6A2-9EAB-BA4C-A248-C80BFE4746F6}">
      <dsp:nvSpPr>
        <dsp:cNvPr id="0" name=""/>
        <dsp:cNvSpPr/>
      </dsp:nvSpPr>
      <dsp:spPr>
        <a:xfrm>
          <a:off x="2217330" y="1933444"/>
          <a:ext cx="1581224" cy="1467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Text Preprocessing  </a:t>
          </a:r>
        </a:p>
        <a:p>
          <a:pPr marL="114300" lvl="1" indent="-114300" algn="l" defTabSz="622300">
            <a:lnSpc>
              <a:spcPct val="90000"/>
            </a:lnSpc>
            <a:spcBef>
              <a:spcPct val="0"/>
            </a:spcBef>
            <a:spcAft>
              <a:spcPct val="15000"/>
            </a:spcAft>
            <a:buChar char="•"/>
          </a:pPr>
          <a:r>
            <a:rPr lang="en-US" sz="1400" kern="1200" dirty="0"/>
            <a:t>RE</a:t>
          </a:r>
        </a:p>
      </dsp:txBody>
      <dsp:txXfrm>
        <a:off x="2260300" y="1976414"/>
        <a:ext cx="1495284" cy="1381170"/>
      </dsp:txXfrm>
    </dsp:sp>
    <dsp:sp modelId="{821DB3BC-D594-114E-B705-3BA6CDC3F629}">
      <dsp:nvSpPr>
        <dsp:cNvPr id="0" name=""/>
        <dsp:cNvSpPr/>
      </dsp:nvSpPr>
      <dsp:spPr>
        <a:xfrm>
          <a:off x="3956677" y="2470928"/>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56677" y="2549357"/>
        <a:ext cx="234653" cy="235285"/>
      </dsp:txXfrm>
    </dsp:sp>
    <dsp:sp modelId="{5119324A-5DE1-E04C-8117-1C018513F840}">
      <dsp:nvSpPr>
        <dsp:cNvPr id="0" name=""/>
        <dsp:cNvSpPr/>
      </dsp:nvSpPr>
      <dsp:spPr>
        <a:xfrm>
          <a:off x="4431044" y="1933444"/>
          <a:ext cx="1581224" cy="1467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t>Sentiment Analysis</a:t>
          </a:r>
          <a:endParaRPr lang="en-US" sz="1800" kern="1200" dirty="0"/>
        </a:p>
        <a:p>
          <a:pPr marL="114300" lvl="1" indent="-114300" algn="l" defTabSz="622300">
            <a:lnSpc>
              <a:spcPct val="90000"/>
            </a:lnSpc>
            <a:spcBef>
              <a:spcPct val="0"/>
            </a:spcBef>
            <a:spcAft>
              <a:spcPct val="15000"/>
            </a:spcAft>
            <a:buChar char="•"/>
          </a:pPr>
          <a:r>
            <a:rPr lang="en-US" sz="1400" kern="1200" dirty="0"/>
            <a:t>NLTK</a:t>
          </a:r>
        </a:p>
        <a:p>
          <a:pPr marL="114300" lvl="1" indent="-114300" algn="l" defTabSz="622300">
            <a:lnSpc>
              <a:spcPct val="90000"/>
            </a:lnSpc>
            <a:spcBef>
              <a:spcPct val="0"/>
            </a:spcBef>
            <a:spcAft>
              <a:spcPct val="15000"/>
            </a:spcAft>
            <a:buChar char="•"/>
          </a:pPr>
          <a:r>
            <a:rPr lang="en-US" sz="1400" kern="1200" dirty="0"/>
            <a:t>combination of score </a:t>
          </a:r>
        </a:p>
      </dsp:txBody>
      <dsp:txXfrm>
        <a:off x="4474014" y="1976414"/>
        <a:ext cx="1495284" cy="1381170"/>
      </dsp:txXfrm>
    </dsp:sp>
    <dsp:sp modelId="{465F3815-EA98-6F49-94E6-65045EDC365D}">
      <dsp:nvSpPr>
        <dsp:cNvPr id="0" name=""/>
        <dsp:cNvSpPr/>
      </dsp:nvSpPr>
      <dsp:spPr>
        <a:xfrm>
          <a:off x="6170391" y="2470928"/>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70391" y="2549357"/>
        <a:ext cx="234653" cy="235285"/>
      </dsp:txXfrm>
    </dsp:sp>
    <dsp:sp modelId="{BCDB0BDA-9C1E-A54D-BA5C-A8162733CF5D}">
      <dsp:nvSpPr>
        <dsp:cNvPr id="0" name=""/>
        <dsp:cNvSpPr/>
      </dsp:nvSpPr>
      <dsp:spPr>
        <a:xfrm>
          <a:off x="6644759" y="1933444"/>
          <a:ext cx="1581224" cy="1467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LSTM for Prediction</a:t>
          </a:r>
        </a:p>
      </dsp:txBody>
      <dsp:txXfrm>
        <a:off x="6687729" y="1976414"/>
        <a:ext cx="1495284" cy="13811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4/21/24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4/21/24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0" i="0" dirty="0">
                <a:solidFill>
                  <a:srgbClr val="E8EAED"/>
                </a:solidFill>
                <a:effectLst/>
                <a:latin typeface="Google Sans"/>
              </a:rPr>
              <a:t>Natural language processing (NLP) is </a:t>
            </a:r>
            <a:r>
              <a:rPr lang="en-US" b="0" i="0" dirty="0">
                <a:solidFill>
                  <a:srgbClr val="E2EEFF"/>
                </a:solidFill>
                <a:effectLst/>
                <a:latin typeface="Google Sans"/>
              </a:rPr>
              <a:t>a machine learning technology that gives computers the ability to interpret, manipulate, and comprehend human language</a:t>
            </a:r>
            <a:r>
              <a:rPr lang="en-US" b="0" i="0" dirty="0">
                <a:solidFill>
                  <a:srgbClr val="E8EAED"/>
                </a:solidFill>
                <a:effectLst/>
                <a:latin typeface="Google Sans"/>
              </a:rPr>
              <a:t>.</a:t>
            </a:r>
            <a:br>
              <a:rPr lang="en-US" dirty="0"/>
            </a:br>
            <a:r>
              <a:rPr lang="en-US" b="0" i="0" dirty="0">
                <a:solidFill>
                  <a:srgbClr val="ECECEC"/>
                </a:solidFill>
                <a:effectLst/>
                <a:latin typeface="Söhne"/>
              </a:rPr>
              <a:t>Sentiment analysis is a natural language processing technique used to determine the sentiment (positive, negative, or neutral) expressed in a piece of text</a:t>
            </a:r>
            <a:endParaRPr lang="en-US" altLang="en-US" dirty="0"/>
          </a:p>
          <a:p>
            <a:endParaRPr lang="en-US" dirty="0"/>
          </a:p>
        </p:txBody>
      </p:sp>
      <p:sp>
        <p:nvSpPr>
          <p:cNvPr id="4" name="Slide Number Placeholder 3"/>
          <p:cNvSpPr>
            <a:spLocks noGrp="1"/>
          </p:cNvSpPr>
          <p:nvPr>
            <p:ph type="sldNum" sz="quarter" idx="5"/>
          </p:nvPr>
        </p:nvSpPr>
        <p:spPr/>
        <p:txBody>
          <a:bodyPr/>
          <a:lstStyle/>
          <a:p>
            <a:pPr>
              <a:defRPr/>
            </a:pPr>
            <a:fld id="{E692987E-3A66-4994-9BE4-8BDBBB69D16B}" type="slidenum">
              <a:rPr lang="en-US" smtClean="0"/>
              <a:pPr>
                <a:defRPr/>
              </a:pPr>
              <a:t>2</a:t>
            </a:fld>
            <a:endParaRPr lang="en-US"/>
          </a:p>
        </p:txBody>
      </p:sp>
    </p:spTree>
    <p:extLst>
      <p:ext uri="{BB962C8B-B14F-4D97-AF65-F5344CB8AC3E}">
        <p14:creationId xmlns:p14="http://schemas.microsoft.com/office/powerpoint/2010/main" val="178425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FNSPID dataset  was created by </a:t>
            </a:r>
            <a:r>
              <a:rPr lang="en-US" dirty="0">
                <a:effectLst/>
                <a:latin typeface="Helvetica" pitchFamily="2" charset="0"/>
              </a:rPr>
              <a:t>Cornell University on </a:t>
            </a:r>
            <a:r>
              <a:rPr lang="en-US" b="0" i="1" dirty="0">
                <a:solidFill>
                  <a:srgbClr val="000000"/>
                </a:solidFill>
                <a:effectLst/>
                <a:latin typeface="Lucida Grande" panose="020B0600040502020204" pitchFamily="34" charset="0"/>
              </a:rPr>
              <a:t>9 Feb 2024</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0" dirty="0">
                <a:solidFill>
                  <a:srgbClr val="ECECEC"/>
                </a:solidFill>
                <a:effectLst/>
                <a:latin typeface="Söhne"/>
              </a:rPr>
              <a:t>a large-scale financial dataset that combines stock price data with financial news records for 4,775 S&amp;P500 companies from 1999 to 2023</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0" dirty="0">
                <a:solidFill>
                  <a:srgbClr val="ECECEC"/>
                </a:solidFill>
                <a:effectLst/>
                <a:latin typeface="Söhne"/>
              </a:rPr>
              <a:t>he dataset approx. 13 million time-aligned financial news </a:t>
            </a:r>
            <a:endParaRPr lang="en-US" b="0" i="1" dirty="0">
              <a:solidFill>
                <a:srgbClr val="000000"/>
              </a:solidFill>
              <a:effectLst/>
              <a:latin typeface="Lucida Grande" panose="020B0600040502020204" pitchFamily="34" charset="0"/>
            </a:endParaRPr>
          </a:p>
        </p:txBody>
      </p:sp>
      <p:sp>
        <p:nvSpPr>
          <p:cNvPr id="4" name="Slide Number Placeholder 3"/>
          <p:cNvSpPr>
            <a:spLocks noGrp="1"/>
          </p:cNvSpPr>
          <p:nvPr>
            <p:ph type="sldNum" sz="quarter" idx="5"/>
          </p:nvPr>
        </p:nvSpPr>
        <p:spPr/>
        <p:txBody>
          <a:bodyPr/>
          <a:lstStyle/>
          <a:p>
            <a:pPr>
              <a:defRPr/>
            </a:pPr>
            <a:fld id="{E692987E-3A66-4994-9BE4-8BDBBB69D16B}" type="slidenum">
              <a:rPr lang="en-US" smtClean="0"/>
              <a:pPr>
                <a:defRPr/>
              </a:pPr>
              <a:t>3</a:t>
            </a:fld>
            <a:endParaRPr lang="en-US"/>
          </a:p>
        </p:txBody>
      </p:sp>
    </p:spTree>
    <p:extLst>
      <p:ext uri="{BB962C8B-B14F-4D97-AF65-F5344CB8AC3E}">
        <p14:creationId xmlns:p14="http://schemas.microsoft.com/office/powerpoint/2010/main" val="15469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692987E-3A66-4994-9BE4-8BDBBB69D16B}" type="slidenum">
              <a:rPr lang="en-US" smtClean="0"/>
              <a:pPr>
                <a:defRPr/>
              </a:pPr>
              <a:t>5</a:t>
            </a:fld>
            <a:endParaRPr lang="en-US"/>
          </a:p>
        </p:txBody>
      </p:sp>
    </p:spTree>
    <p:extLst>
      <p:ext uri="{BB962C8B-B14F-4D97-AF65-F5344CB8AC3E}">
        <p14:creationId xmlns:p14="http://schemas.microsoft.com/office/powerpoint/2010/main" val="117285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this line plot showing stock price predictions over time, the x-axis labeled "Date" represents the timeline or sequence of dates for which the actual and predicted target stock prices are plotted.</a:t>
            </a:r>
          </a:p>
          <a:p>
            <a:endParaRPr lang="en-US" dirty="0"/>
          </a:p>
          <a:p>
            <a:r>
              <a:rPr lang="en-US" dirty="0"/>
              <a:t>The dates are not explicitly shown as specific date values, but rather appear as an index or sequential ordering along the x-axis. This is a common practice when visualizing time series data, where the focus is on the progression of values over time rather than the exact dates themselves.</a:t>
            </a:r>
          </a:p>
          <a:p>
            <a:endParaRPr lang="en-US" dirty="0"/>
          </a:p>
          <a:p>
            <a:r>
              <a:rPr lang="en-US" dirty="0"/>
              <a:t>So, while the specific date values are not provided, the "Date" label on the x-axis indicates that the data points are ordered chronologically, allowing you to see how the actual and predicted stock prices evolve over the time period covered by the data.</a:t>
            </a:r>
          </a:p>
        </p:txBody>
      </p:sp>
      <p:sp>
        <p:nvSpPr>
          <p:cNvPr id="4" name="Slide Number Placeholder 3"/>
          <p:cNvSpPr>
            <a:spLocks noGrp="1"/>
          </p:cNvSpPr>
          <p:nvPr>
            <p:ph type="sldNum" sz="quarter" idx="5"/>
          </p:nvPr>
        </p:nvSpPr>
        <p:spPr/>
        <p:txBody>
          <a:bodyPr/>
          <a:lstStyle/>
          <a:p>
            <a:pPr>
              <a:defRPr/>
            </a:pPr>
            <a:fld id="{E692987E-3A66-4994-9BE4-8BDBBB69D16B}" type="slidenum">
              <a:rPr lang="en-US" smtClean="0"/>
              <a:pPr>
                <a:defRPr/>
              </a:pPr>
              <a:t>7</a:t>
            </a:fld>
            <a:endParaRPr lang="en-US"/>
          </a:p>
        </p:txBody>
      </p:sp>
    </p:spTree>
    <p:extLst>
      <p:ext uri="{BB962C8B-B14F-4D97-AF65-F5344CB8AC3E}">
        <p14:creationId xmlns:p14="http://schemas.microsoft.com/office/powerpoint/2010/main" val="262452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In conclusion, this project has demonstrated the potential of sentiment analysis in predicting stock price movements. By developing a sentiment analysis model capable of extracting sentiment from various textual data sources such as news articles, financial reports, and social media posts, we were able to analyze the relationship between sentiment scores and stock price movements.</a:t>
            </a:r>
            <a:endParaRPr lang="en-US" dirty="0"/>
          </a:p>
        </p:txBody>
      </p:sp>
      <p:sp>
        <p:nvSpPr>
          <p:cNvPr id="4" name="Slide Number Placeholder 3"/>
          <p:cNvSpPr>
            <a:spLocks noGrp="1"/>
          </p:cNvSpPr>
          <p:nvPr>
            <p:ph type="sldNum" sz="quarter" idx="5"/>
          </p:nvPr>
        </p:nvSpPr>
        <p:spPr/>
        <p:txBody>
          <a:bodyPr/>
          <a:lstStyle/>
          <a:p>
            <a:pPr>
              <a:defRPr/>
            </a:pPr>
            <a:fld id="{E692987E-3A66-4994-9BE4-8BDBBB69D16B}" type="slidenum">
              <a:rPr lang="en-US" smtClean="0"/>
              <a:pPr>
                <a:defRPr/>
              </a:pPr>
              <a:t>8</a:t>
            </a:fld>
            <a:endParaRPr lang="en-US"/>
          </a:p>
        </p:txBody>
      </p:sp>
    </p:spTree>
    <p:extLst>
      <p:ext uri="{BB962C8B-B14F-4D97-AF65-F5344CB8AC3E}">
        <p14:creationId xmlns:p14="http://schemas.microsoft.com/office/powerpoint/2010/main" val="99064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4/21/24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4/21/24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4/21/24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4/21/24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4/21/24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4/21/24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4/21/24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4/21/24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4/21/24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4/21/24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4/21/24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4/21/24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4/21/24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4525" y="750158"/>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Utilizing Sentiment Analysis for Index Prediction</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err="1">
                <a:solidFill>
                  <a:schemeClr val="tx2">
                    <a:lumMod val="75000"/>
                  </a:schemeClr>
                </a:solidFill>
              </a:rPr>
              <a:t>Shah,Kavach</a:t>
            </a:r>
            <a:endParaRPr lang="en-US" sz="2400" dirty="0">
              <a:solidFill>
                <a:schemeClr val="tx2">
                  <a:lumMod val="75000"/>
                </a:schemeClr>
              </a:solidFill>
            </a:endParaRP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2" name="TextBox 1"/>
          <p:cNvSpPr txBox="1"/>
          <p:nvPr/>
        </p:nvSpPr>
        <p:spPr>
          <a:xfrm>
            <a:off x="1333500" y="4936177"/>
            <a:ext cx="6629399" cy="646331"/>
          </a:xfrm>
          <a:prstGeom prst="rect">
            <a:avLst/>
          </a:prstGeom>
          <a:noFill/>
        </p:spPr>
        <p:txBody>
          <a:bodyPr wrap="square">
            <a:spAutoFit/>
          </a:bodyPr>
          <a:lstStyle/>
          <a:p>
            <a:pPr algn="ctr">
              <a:defRPr/>
            </a:pPr>
            <a:r>
              <a:rPr lang="en-US" dirty="0">
                <a:effectLst/>
                <a:latin typeface="Helvetica" pitchFamily="2" charset="0"/>
              </a:rPr>
              <a:t>AD561 A1 Financial Analytics </a:t>
            </a:r>
            <a:endParaRPr lang="en-US" b="1" dirty="0">
              <a:solidFill>
                <a:schemeClr val="bg2">
                  <a:lumMod val="25000"/>
                </a:schemeClr>
              </a:solidFill>
            </a:endParaRPr>
          </a:p>
          <a:p>
            <a:pPr algn="ctr">
              <a:defRPr/>
            </a:pPr>
            <a:r>
              <a:rPr lang="en-US" b="1" dirty="0">
                <a:solidFill>
                  <a:schemeClr val="bg2">
                    <a:lumMod val="25000"/>
                  </a:schemeClr>
                </a:solidFill>
              </a:rPr>
              <a:t>Boston University MET College</a:t>
            </a:r>
          </a:p>
        </p:txBody>
      </p:sp>
      <p:pic>
        <p:nvPicPr>
          <p:cNvPr id="6" name="Picture 5">
            <a:extLst>
              <a:ext uri="{FF2B5EF4-FFF2-40B4-BE49-F238E27FC236}">
                <a16:creationId xmlns:a16="http://schemas.microsoft.com/office/drawing/2014/main" id="{231A8C08-096D-EEF7-482A-676362BE3CB5}"/>
              </a:ext>
            </a:extLst>
          </p:cNvPr>
          <p:cNvPicPr>
            <a:picLocks noChangeAspect="1"/>
          </p:cNvPicPr>
          <p:nvPr/>
        </p:nvPicPr>
        <p:blipFill>
          <a:blip r:embed="rId3"/>
          <a:stretch>
            <a:fillRect/>
          </a:stretch>
        </p:blipFill>
        <p:spPr>
          <a:xfrm>
            <a:off x="3276213" y="3352800"/>
            <a:ext cx="2509024" cy="1193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t>Introduction</a:t>
            </a:r>
            <a:endParaRPr lang="en-US" dirty="0"/>
          </a:p>
        </p:txBody>
      </p:sp>
      <p:sp>
        <p:nvSpPr>
          <p:cNvPr id="7" name="Content Placeholder 6"/>
          <p:cNvSpPr>
            <a:spLocks noGrp="1"/>
          </p:cNvSpPr>
          <p:nvPr>
            <p:ph idx="1"/>
          </p:nvPr>
        </p:nvSpPr>
        <p:spPr/>
        <p:txBody>
          <a:bodyPr/>
          <a:lstStyle/>
          <a:p>
            <a:endParaRPr lang="en-US" sz="2800" dirty="0"/>
          </a:p>
          <a:p>
            <a:pPr marL="0" indent="0">
              <a:buNone/>
            </a:pPr>
            <a:endParaRPr lang="en-US" sz="2800" dirty="0"/>
          </a:p>
          <a:p>
            <a:r>
              <a:rPr lang="en-US" sz="2800" dirty="0"/>
              <a:t>NLP</a:t>
            </a:r>
          </a:p>
          <a:p>
            <a:endParaRPr lang="en-US" sz="2800" dirty="0"/>
          </a:p>
          <a:p>
            <a:r>
              <a:rPr lang="en-US" sz="2800" dirty="0"/>
              <a:t>Sentiment analysis</a:t>
            </a:r>
          </a:p>
          <a:p>
            <a:pPr marL="0" indent="0">
              <a:buNone/>
            </a:pPr>
            <a:endParaRPr lang="en-US" sz="2800" dirty="0"/>
          </a:p>
          <a:p>
            <a:endParaRPr lang="en-US" sz="2800" dirty="0"/>
          </a:p>
          <a:p>
            <a:endParaRPr lang="en-US" sz="28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Kavach Shah</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4A47-BC03-5587-113C-852A0C01CAB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22A9CF4-CF21-7CC4-5ECF-CE31D2E05000}"/>
              </a:ext>
            </a:extLst>
          </p:cNvPr>
          <p:cNvSpPr>
            <a:spLocks noGrp="1"/>
          </p:cNvSpPr>
          <p:nvPr>
            <p:ph idx="1"/>
          </p:nvPr>
        </p:nvSpPr>
        <p:spPr/>
        <p:txBody>
          <a:bodyPr/>
          <a:lstStyle/>
          <a:p>
            <a:endParaRPr lang="en-US" dirty="0"/>
          </a:p>
          <a:p>
            <a:r>
              <a:rPr lang="en-US" dirty="0"/>
              <a:t>FNSPID:: </a:t>
            </a:r>
            <a:r>
              <a:rPr lang="en-US" i="0" dirty="0">
                <a:solidFill>
                  <a:srgbClr val="000000"/>
                </a:solidFill>
                <a:effectLst/>
                <a:latin typeface="Lucida Grande" panose="020B0600040502020204" pitchFamily="34" charset="0"/>
              </a:rPr>
              <a:t>A Comprehensive Financial News Dataset in Time Series</a:t>
            </a:r>
          </a:p>
          <a:p>
            <a:endParaRPr lang="en-US" dirty="0"/>
          </a:p>
          <a:p>
            <a:endParaRPr lang="en-US" dirty="0"/>
          </a:p>
        </p:txBody>
      </p:sp>
      <p:sp>
        <p:nvSpPr>
          <p:cNvPr id="4" name="Footer Placeholder 3">
            <a:extLst>
              <a:ext uri="{FF2B5EF4-FFF2-40B4-BE49-F238E27FC236}">
                <a16:creationId xmlns:a16="http://schemas.microsoft.com/office/drawing/2014/main" id="{459D7092-21B6-1FDF-9C33-126F82C54264}"/>
              </a:ext>
            </a:extLst>
          </p:cNvPr>
          <p:cNvSpPr>
            <a:spLocks noGrp="1"/>
          </p:cNvSpPr>
          <p:nvPr>
            <p:ph type="ftr" sz="quarter" idx="11"/>
          </p:nvPr>
        </p:nvSpPr>
        <p:spPr/>
        <p:txBody>
          <a:body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5" name="Slide Number Placeholder 4">
            <a:extLst>
              <a:ext uri="{FF2B5EF4-FFF2-40B4-BE49-F238E27FC236}">
                <a16:creationId xmlns:a16="http://schemas.microsoft.com/office/drawing/2014/main" id="{778DCB9E-916E-20DC-8567-B6A86E1456FD}"/>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
        <p:nvSpPr>
          <p:cNvPr id="12" name="TextBox 11">
            <a:extLst>
              <a:ext uri="{FF2B5EF4-FFF2-40B4-BE49-F238E27FC236}">
                <a16:creationId xmlns:a16="http://schemas.microsoft.com/office/drawing/2014/main" id="{9347A8C1-9682-D739-B261-D54DB01F745A}"/>
              </a:ext>
            </a:extLst>
          </p:cNvPr>
          <p:cNvSpPr txBox="1"/>
          <p:nvPr/>
        </p:nvSpPr>
        <p:spPr>
          <a:xfrm>
            <a:off x="685800" y="2133600"/>
            <a:ext cx="2351314" cy="369332"/>
          </a:xfrm>
          <a:prstGeom prst="rect">
            <a:avLst/>
          </a:prstGeom>
          <a:noFill/>
        </p:spPr>
        <p:txBody>
          <a:bodyPr wrap="square" rtlCol="0">
            <a:spAutoFit/>
          </a:bodyPr>
          <a:lstStyle/>
          <a:p>
            <a:pPr marL="285750" indent="-285750">
              <a:buFont typeface="Arial" panose="020B0604020202020204" pitchFamily="34" charset="0"/>
              <a:buChar char="•"/>
            </a:pPr>
            <a:r>
              <a:rPr lang="en-US" dirty="0"/>
              <a:t>S&amp;P 500</a:t>
            </a:r>
          </a:p>
        </p:txBody>
      </p:sp>
      <p:pic>
        <p:nvPicPr>
          <p:cNvPr id="8" name="Picture 7" descr="A screenshot of a computer&#10;&#10;Description automatically generated">
            <a:extLst>
              <a:ext uri="{FF2B5EF4-FFF2-40B4-BE49-F238E27FC236}">
                <a16:creationId xmlns:a16="http://schemas.microsoft.com/office/drawing/2014/main" id="{5E58D19C-E6CB-E808-9EA1-C653B9C16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36" y="1752600"/>
            <a:ext cx="9053664" cy="2895600"/>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B8BADC94-EBD0-4A5A-E863-2788F11E1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651953"/>
            <a:ext cx="7772400" cy="3934929"/>
          </a:xfrm>
          <a:prstGeom prst="rect">
            <a:avLst/>
          </a:prstGeom>
        </p:spPr>
      </p:pic>
    </p:spTree>
    <p:extLst>
      <p:ext uri="{BB962C8B-B14F-4D97-AF65-F5344CB8AC3E}">
        <p14:creationId xmlns:p14="http://schemas.microsoft.com/office/powerpoint/2010/main" val="1204168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latin typeface="Söhne"/>
              </a:rPr>
              <a:t>Methodology</a:t>
            </a:r>
            <a:endParaRPr lang="en-US" dirty="0"/>
          </a:p>
        </p:txBody>
      </p:sp>
      <p:graphicFrame>
        <p:nvGraphicFramePr>
          <p:cNvPr id="3" name="Content Placeholder 2">
            <a:extLst>
              <a:ext uri="{FF2B5EF4-FFF2-40B4-BE49-F238E27FC236}">
                <a16:creationId xmlns:a16="http://schemas.microsoft.com/office/drawing/2014/main" id="{82EFF252-86A5-C09F-DE89-C01481081EBD}"/>
              </a:ext>
            </a:extLst>
          </p:cNvPr>
          <p:cNvGraphicFramePr>
            <a:graphicFrameLocks noGrp="1"/>
          </p:cNvGraphicFramePr>
          <p:nvPr>
            <p:ph idx="1"/>
            <p:extLst>
              <p:ext uri="{D42A27DB-BD31-4B8C-83A1-F6EECF244321}">
                <p14:modId xmlns:p14="http://schemas.microsoft.com/office/powerpoint/2010/main" val="3489025922"/>
              </p:ext>
            </p:extLst>
          </p:nvPr>
        </p:nvGraphicFramePr>
        <p:xfrm>
          <a:off x="457200" y="9144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Tree>
    <p:extLst>
      <p:ext uri="{BB962C8B-B14F-4D97-AF65-F5344CB8AC3E}">
        <p14:creationId xmlns:p14="http://schemas.microsoft.com/office/powerpoint/2010/main" val="58497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latin typeface="Söhne"/>
              </a:rPr>
              <a:t>Methodology</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
        <p:nvSpPr>
          <p:cNvPr id="4" name="Content Placeholder 3">
            <a:extLst>
              <a:ext uri="{FF2B5EF4-FFF2-40B4-BE49-F238E27FC236}">
                <a16:creationId xmlns:a16="http://schemas.microsoft.com/office/drawing/2014/main" id="{154FE678-0BD8-52F9-EA01-7CA6198BA579}"/>
              </a:ext>
            </a:extLst>
          </p:cNvPr>
          <p:cNvSpPr>
            <a:spLocks noGrp="1"/>
          </p:cNvSpPr>
          <p:nvPr>
            <p:ph idx="1"/>
          </p:nvPr>
        </p:nvSpPr>
        <p:spPr>
          <a:xfrm>
            <a:off x="32084" y="929481"/>
            <a:ext cx="8229600" cy="5334000"/>
          </a:xfrm>
        </p:spPr>
        <p:txBody>
          <a:bodyPr/>
          <a:lstStyle/>
          <a:p>
            <a:r>
              <a:rPr lang="en-US" sz="2800" dirty="0"/>
              <a:t>Clean of Dataset</a:t>
            </a:r>
          </a:p>
          <a:p>
            <a:pPr lvl="1"/>
            <a:r>
              <a:rPr lang="en-US" sz="2800" dirty="0"/>
              <a:t>Null values</a:t>
            </a:r>
          </a:p>
          <a:p>
            <a:pPr lvl="1"/>
            <a:r>
              <a:rPr lang="en-US" sz="2800" dirty="0"/>
              <a:t>Drop Columns</a:t>
            </a:r>
          </a:p>
        </p:txBody>
      </p:sp>
      <p:pic>
        <p:nvPicPr>
          <p:cNvPr id="8" name="Picture 7" descr="A black screen with white text&#10;&#10;Description automatically generated">
            <a:extLst>
              <a:ext uri="{FF2B5EF4-FFF2-40B4-BE49-F238E27FC236}">
                <a16:creationId xmlns:a16="http://schemas.microsoft.com/office/drawing/2014/main" id="{D053AD49-4620-73FA-8FCA-F3B1CC3B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219200"/>
            <a:ext cx="6515100" cy="939800"/>
          </a:xfrm>
          <a:prstGeom prst="rect">
            <a:avLst/>
          </a:prstGeom>
        </p:spPr>
      </p:pic>
      <p:pic>
        <p:nvPicPr>
          <p:cNvPr id="11" name="Picture 10" descr="A computer screen with text&#10;&#10;Description automatically generated">
            <a:extLst>
              <a:ext uri="{FF2B5EF4-FFF2-40B4-BE49-F238E27FC236}">
                <a16:creationId xmlns:a16="http://schemas.microsoft.com/office/drawing/2014/main" id="{CD055657-7A6E-13C3-D356-8146E7B91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194" y="3588460"/>
            <a:ext cx="5330012" cy="2304288"/>
          </a:xfrm>
          <a:prstGeom prst="rect">
            <a:avLst/>
          </a:prstGeom>
        </p:spPr>
      </p:pic>
      <p:pic>
        <p:nvPicPr>
          <p:cNvPr id="14" name="Picture 13" descr="A text with different colored text&#10;&#10;Description automatically generated with medium confidence">
            <a:extLst>
              <a:ext uri="{FF2B5EF4-FFF2-40B4-BE49-F238E27FC236}">
                <a16:creationId xmlns:a16="http://schemas.microsoft.com/office/drawing/2014/main" id="{FE71D2BF-A44D-A3D5-07E9-715C00AA0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 y="3467100"/>
            <a:ext cx="3835400" cy="339090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5F944159-4776-44A7-82F6-4E7228264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6" y="2622602"/>
            <a:ext cx="9053664" cy="2895600"/>
          </a:xfrm>
          <a:prstGeom prst="rect">
            <a:avLst/>
          </a:prstGeom>
        </p:spPr>
      </p:pic>
    </p:spTree>
    <p:extLst>
      <p:ext uri="{BB962C8B-B14F-4D97-AF65-F5344CB8AC3E}">
        <p14:creationId xmlns:p14="http://schemas.microsoft.com/office/powerpoint/2010/main" val="59561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651" y="362057"/>
            <a:ext cx="8229600" cy="715962"/>
          </a:xfrm>
        </p:spPr>
        <p:txBody>
          <a:bodyPr>
            <a:normAutofit/>
          </a:bodyPr>
          <a:lstStyle/>
          <a:p>
            <a:r>
              <a:rPr lang="en-US" b="1" dirty="0">
                <a:latin typeface="Söhne"/>
              </a:rPr>
              <a:t>Methodology</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sp>
        <p:nvSpPr>
          <p:cNvPr id="8" name="Content Placeholder 7">
            <a:extLst>
              <a:ext uri="{FF2B5EF4-FFF2-40B4-BE49-F238E27FC236}">
                <a16:creationId xmlns:a16="http://schemas.microsoft.com/office/drawing/2014/main" id="{9F3EB33F-EDF3-4CA1-FB04-4FA00519A392}"/>
              </a:ext>
            </a:extLst>
          </p:cNvPr>
          <p:cNvSpPr>
            <a:spLocks noGrp="1"/>
          </p:cNvSpPr>
          <p:nvPr>
            <p:ph idx="1"/>
          </p:nvPr>
        </p:nvSpPr>
        <p:spPr>
          <a:xfrm>
            <a:off x="23884" y="945621"/>
            <a:ext cx="8229600" cy="5334000"/>
          </a:xfrm>
        </p:spPr>
        <p:txBody>
          <a:bodyPr/>
          <a:lstStyle/>
          <a:p>
            <a:r>
              <a:rPr lang="en-US" b="0" dirty="0"/>
              <a:t>Sentiment Analysis</a:t>
            </a:r>
          </a:p>
          <a:p>
            <a:pPr lvl="1"/>
            <a:r>
              <a:rPr lang="en-US" dirty="0"/>
              <a:t>NLTK</a:t>
            </a:r>
          </a:p>
          <a:p>
            <a:pPr lvl="1"/>
            <a:r>
              <a:rPr lang="en-US" dirty="0"/>
              <a:t>Combining Scores</a:t>
            </a:r>
          </a:p>
          <a:p>
            <a:pPr lvl="1"/>
            <a:endParaRPr lang="en-US" dirty="0"/>
          </a:p>
          <a:p>
            <a:pPr lvl="1"/>
            <a:endParaRPr lang="en-US" dirty="0"/>
          </a:p>
          <a:p>
            <a:pPr lvl="1"/>
            <a:endParaRPr lang="en-US" dirty="0"/>
          </a:p>
          <a:p>
            <a:pPr lvl="1"/>
            <a:endParaRPr lang="en-US" dirty="0"/>
          </a:p>
          <a:p>
            <a:r>
              <a:rPr lang="en-US" dirty="0"/>
              <a:t>LSTM for Prediction</a:t>
            </a:r>
          </a:p>
          <a:p>
            <a:pPr lvl="1"/>
            <a:r>
              <a:rPr lang="en-US" dirty="0"/>
              <a:t>Combining all parameters</a:t>
            </a:r>
          </a:p>
          <a:p>
            <a:pPr lvl="1"/>
            <a:r>
              <a:rPr lang="en-US" dirty="0"/>
              <a:t>2- Dense layers for sequence Prediction</a:t>
            </a:r>
          </a:p>
          <a:p>
            <a:pPr lvl="1"/>
            <a:endParaRPr lang="en-US" dirty="0"/>
          </a:p>
          <a:p>
            <a:pPr lvl="1"/>
            <a:endParaRPr lang="en-US" dirty="0"/>
          </a:p>
        </p:txBody>
      </p:sp>
      <p:pic>
        <p:nvPicPr>
          <p:cNvPr id="10" name="Picture 9">
            <a:extLst>
              <a:ext uri="{FF2B5EF4-FFF2-40B4-BE49-F238E27FC236}">
                <a16:creationId xmlns:a16="http://schemas.microsoft.com/office/drawing/2014/main" id="{B0CEE3C1-08A3-A80F-B12E-ABDC8C0ED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055052"/>
            <a:ext cx="6553200" cy="2001564"/>
          </a:xfrm>
          <a:prstGeom prst="rect">
            <a:avLst/>
          </a:prstGeom>
        </p:spPr>
      </p:pic>
      <p:pic>
        <p:nvPicPr>
          <p:cNvPr id="12" name="Picture 11" descr="A computer screen shot of text&#10;&#10;Description automatically generated">
            <a:extLst>
              <a:ext uri="{FF2B5EF4-FFF2-40B4-BE49-F238E27FC236}">
                <a16:creationId xmlns:a16="http://schemas.microsoft.com/office/drawing/2014/main" id="{B87813EC-E890-A428-5A3E-A79CF3CD4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68" y="4593761"/>
            <a:ext cx="7772400" cy="1179469"/>
          </a:xfrm>
          <a:prstGeom prst="rect">
            <a:avLst/>
          </a:prstGeom>
        </p:spPr>
      </p:pic>
    </p:spTree>
    <p:extLst>
      <p:ext uri="{BB962C8B-B14F-4D97-AF65-F5344CB8AC3E}">
        <p14:creationId xmlns:p14="http://schemas.microsoft.com/office/powerpoint/2010/main" val="78888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473202" y="639520"/>
            <a:ext cx="2571750" cy="1719072"/>
          </a:xfrm>
        </p:spPr>
        <p:txBody>
          <a:bodyPr anchor="b">
            <a:normAutofit/>
          </a:bodyPr>
          <a:lstStyle/>
          <a:p>
            <a:r>
              <a:rPr lang="en-US" sz="4700" b="1" dirty="0">
                <a:latin typeface="Söhne"/>
              </a:rPr>
              <a:t>Results</a:t>
            </a:r>
            <a:endParaRPr lang="en-US" sz="4700" dirty="0"/>
          </a:p>
        </p:txBody>
      </p:sp>
      <p:sp>
        <p:nvSpPr>
          <p:cNvPr id="41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showing the price of a stock price&#10;&#10;Description automatically generated">
            <a:extLst>
              <a:ext uri="{FF2B5EF4-FFF2-40B4-BE49-F238E27FC236}">
                <a16:creationId xmlns:a16="http://schemas.microsoft.com/office/drawing/2014/main" id="{A12A7B63-1D3E-55BE-4273-2DDFA773B575}"/>
              </a:ext>
            </a:extLst>
          </p:cNvPr>
          <p:cNvPicPr>
            <a:picLocks noChangeAspect="1"/>
          </p:cNvPicPr>
          <p:nvPr/>
        </p:nvPicPr>
        <p:blipFill>
          <a:blip r:embed="rId3"/>
          <a:stretch>
            <a:fillRect/>
          </a:stretch>
        </p:blipFill>
        <p:spPr>
          <a:xfrm>
            <a:off x="1702019" y="2423764"/>
            <a:ext cx="6959523" cy="3758140"/>
          </a:xfrm>
          <a:prstGeom prst="rect">
            <a:avLst/>
          </a:prstGeom>
        </p:spPr>
      </p:pic>
      <p:sp>
        <p:nvSpPr>
          <p:cNvPr id="4100" name="Footer Placeholder 3"/>
          <p:cNvSpPr>
            <a:spLocks noGrp="1"/>
          </p:cNvSpPr>
          <p:nvPr>
            <p:ph type="ftr" sz="quarter" idx="11"/>
          </p:nvPr>
        </p:nvSpPr>
        <p:spPr bwMode="auto">
          <a:xfrm>
            <a:off x="3028950" y="6356350"/>
            <a:ext cx="30861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ClrTx/>
              <a:buFontTx/>
              <a:buNone/>
            </a:pPr>
            <a:r>
              <a:rPr lang="en-US" altLang="en-US" sz="1800"/>
              <a:t>Kavach Shah</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defRPr/>
            </a:pPr>
            <a:fld id="{76E1BF35-675D-491F-A687-B2C9BE79DFC7}" type="slidenum">
              <a:rPr lang="en-US"/>
              <a:pPr>
                <a:spcAft>
                  <a:spcPts val="600"/>
                </a:spcAft>
                <a:defRPr/>
              </a:pPr>
              <a:t>7</a:t>
            </a:fld>
            <a:endParaRPr lang="en-US"/>
          </a:p>
        </p:txBody>
      </p:sp>
    </p:spTree>
    <p:extLst>
      <p:ext uri="{BB962C8B-B14F-4D97-AF65-F5344CB8AC3E}">
        <p14:creationId xmlns:p14="http://schemas.microsoft.com/office/powerpoint/2010/main" val="182842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22F9-7B2E-FFAA-A8B4-2B01198A65DC}"/>
              </a:ext>
            </a:extLst>
          </p:cNvPr>
          <p:cNvSpPr>
            <a:spLocks noGrp="1"/>
          </p:cNvSpPr>
          <p:nvPr>
            <p:ph type="title"/>
          </p:nvPr>
        </p:nvSpPr>
        <p:spPr>
          <a:xfrm>
            <a:off x="457200" y="120650"/>
            <a:ext cx="8229600" cy="1403349"/>
          </a:xfrm>
        </p:spPr>
        <p:txBody>
          <a:bodyPr>
            <a:normAutofit fontScale="90000"/>
          </a:bodyPr>
          <a:lstStyle/>
          <a:p>
            <a:r>
              <a:rPr lang="en-US" sz="3600" dirty="0"/>
              <a:t>Conclusion</a:t>
            </a:r>
            <a:br>
              <a:rPr lang="en-US" sz="3600" dirty="0"/>
            </a:br>
            <a:r>
              <a:rPr lang="en-US" sz="3600" dirty="0"/>
              <a:t>&amp;</a:t>
            </a:r>
            <a:br>
              <a:rPr lang="en-US" sz="3600" dirty="0"/>
            </a:br>
            <a:r>
              <a:rPr lang="en-US" sz="3600" dirty="0"/>
              <a:t>Future works</a:t>
            </a:r>
          </a:p>
        </p:txBody>
      </p:sp>
      <p:sp>
        <p:nvSpPr>
          <p:cNvPr id="3" name="Content Placeholder 2">
            <a:extLst>
              <a:ext uri="{FF2B5EF4-FFF2-40B4-BE49-F238E27FC236}">
                <a16:creationId xmlns:a16="http://schemas.microsoft.com/office/drawing/2014/main" id="{3B3BF78E-F175-1B92-AD0A-C4155A366CC8}"/>
              </a:ext>
            </a:extLst>
          </p:cNvPr>
          <p:cNvSpPr>
            <a:spLocks noGrp="1"/>
          </p:cNvSpPr>
          <p:nvPr>
            <p:ph idx="1"/>
          </p:nvPr>
        </p:nvSpPr>
        <p:spPr>
          <a:xfrm>
            <a:off x="450376" y="2133600"/>
            <a:ext cx="8229600" cy="5334000"/>
          </a:xfrm>
        </p:spPr>
        <p:txBody>
          <a:bodyPr/>
          <a:lstStyle/>
          <a:p>
            <a:r>
              <a:rPr lang="en-US" sz="2000" dirty="0"/>
              <a:t>Potential of sentiment analysis</a:t>
            </a:r>
          </a:p>
          <a:p>
            <a:endParaRPr lang="en-US" sz="2000" dirty="0"/>
          </a:p>
          <a:p>
            <a:endParaRPr lang="en-US" sz="2000" dirty="0"/>
          </a:p>
          <a:p>
            <a:r>
              <a:rPr lang="en-US" sz="2000" dirty="0"/>
              <a:t>Analysis of large dataset of FNSPID </a:t>
            </a:r>
          </a:p>
          <a:p>
            <a:r>
              <a:rPr lang="en-US" sz="2000" dirty="0"/>
              <a:t>Addition of more parameters</a:t>
            </a:r>
          </a:p>
          <a:p>
            <a:r>
              <a:rPr lang="en-US" sz="2000" dirty="0"/>
              <a:t>Other NN</a:t>
            </a:r>
          </a:p>
          <a:p>
            <a:endParaRPr lang="en-US" sz="2000" dirty="0"/>
          </a:p>
        </p:txBody>
      </p:sp>
      <p:sp>
        <p:nvSpPr>
          <p:cNvPr id="4" name="Footer Placeholder 3">
            <a:extLst>
              <a:ext uri="{FF2B5EF4-FFF2-40B4-BE49-F238E27FC236}">
                <a16:creationId xmlns:a16="http://schemas.microsoft.com/office/drawing/2014/main" id="{D55DDFFA-3FE1-DD19-701B-A9AF7B5875B3}"/>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32B72F31-4238-52C6-A752-45134DF869A7}"/>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62755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endParaRPr lang="en-US" dirty="0"/>
          </a:p>
        </p:txBody>
      </p:sp>
      <p:sp>
        <p:nvSpPr>
          <p:cNvPr id="7" name="Content Placeholder 6"/>
          <p:cNvSpPr>
            <a:spLocks noGrp="1"/>
          </p:cNvSpPr>
          <p:nvPr>
            <p:ph idx="1"/>
          </p:nvPr>
        </p:nvSpPr>
        <p:spPr>
          <a:xfrm>
            <a:off x="473529" y="1981200"/>
            <a:ext cx="8229600" cy="5334000"/>
          </a:xfrm>
        </p:spPr>
        <p:txBody>
          <a:bodyPr/>
          <a:lstStyle/>
          <a:p>
            <a:pPr marL="0" indent="0" algn="ctr">
              <a:buNone/>
            </a:pPr>
            <a:r>
              <a:rPr lang="en-US" sz="4800" dirty="0"/>
              <a:t>Thank you</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err="1">
                <a:solidFill>
                  <a:srgbClr val="898989"/>
                </a:solidFill>
              </a:rPr>
              <a:t>Kavach</a:t>
            </a:r>
            <a:r>
              <a:rPr lang="en-US" altLang="en-US" sz="1200" dirty="0">
                <a:solidFill>
                  <a:srgbClr val="898989"/>
                </a:solidFill>
              </a:rPr>
              <a:t> Shah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spTree>
    <p:extLst>
      <p:ext uri="{BB962C8B-B14F-4D97-AF65-F5344CB8AC3E}">
        <p14:creationId xmlns:p14="http://schemas.microsoft.com/office/powerpoint/2010/main" val="219140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{F3A978F9-A690-C045-A112-EA8352F6127D}tf10001119</Template>
  <TotalTime>13168</TotalTime>
  <Words>444</Words>
  <Application>Microsoft Macintosh PowerPoint</Application>
  <PresentationFormat>On-screen Show (4:3)</PresentationFormat>
  <Paragraphs>81</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Google Sans</vt:lpstr>
      <vt:lpstr>Helvetica</vt:lpstr>
      <vt:lpstr>Lucida Grande</vt:lpstr>
      <vt:lpstr>Söhne</vt:lpstr>
      <vt:lpstr>Wingdings</vt:lpstr>
      <vt:lpstr>Office Theme</vt:lpstr>
      <vt:lpstr> Final Project Utilizing Sentiment Analysis for Index Prediction  </vt:lpstr>
      <vt:lpstr>Introduction</vt:lpstr>
      <vt:lpstr>Dataset:</vt:lpstr>
      <vt:lpstr>Methodology</vt:lpstr>
      <vt:lpstr>Methodology</vt:lpstr>
      <vt:lpstr>Methodology</vt:lpstr>
      <vt:lpstr>Results</vt:lpstr>
      <vt:lpstr>Conclusion &amp; 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Shah, Kavach</cp:lastModifiedBy>
  <cp:revision>890</cp:revision>
  <cp:lastPrinted>2012-11-30T20:59:45Z</cp:lastPrinted>
  <dcterms:created xsi:type="dcterms:W3CDTF">2006-08-16T00:00:00Z</dcterms:created>
  <dcterms:modified xsi:type="dcterms:W3CDTF">2024-04-23T21:29:29Z</dcterms:modified>
</cp:coreProperties>
</file>