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8" roundtripDataSignature="AMtx7mitXpBa3tpLf14dtbmt9UyALebU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a0ae989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8a0ae989a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a0ae989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8a0ae989a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a7689356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8a76893563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a7689356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8a76893563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a7689356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8a76893563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a0ae989a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a0ae989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a0ae989a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8a0ae989a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a0ae989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a0ae989a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0"/>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0"/>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0"/>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9"/>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p:nvPr>
            <p:ph idx="2" type="pic"/>
          </p:nvPr>
        </p:nvSpPr>
        <p:spPr>
          <a:xfrm>
            <a:off x="681727" y="941439"/>
            <a:ext cx="10821840" cy="3478161"/>
          </a:xfrm>
          <a:prstGeom prst="rect">
            <a:avLst/>
          </a:prstGeom>
          <a:noFill/>
          <a:ln>
            <a:noFill/>
          </a:ln>
        </p:spPr>
      </p:sp>
      <p:sp>
        <p:nvSpPr>
          <p:cNvPr id="74" name="Google Shape;74;p29"/>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30"/>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30"/>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30"/>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3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31"/>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1"/>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31"/>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31"/>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p31"/>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i="0" lang="en-IN" sz="8000" u="none" cap="none" strike="noStrike">
                <a:solidFill>
                  <a:schemeClr val="lt1"/>
                </a:solidFill>
                <a:latin typeface="Century Gothic"/>
                <a:ea typeface="Century Gothic"/>
                <a:cs typeface="Century Gothic"/>
                <a:sym typeface="Century Gothic"/>
              </a:rPr>
              <a:t>“</a:t>
            </a:r>
            <a:endParaRPr/>
          </a:p>
        </p:txBody>
      </p:sp>
      <p:sp>
        <p:nvSpPr>
          <p:cNvPr id="94" name="Google Shape;94;p31"/>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i="0" lang="en-IN"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32"/>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2"/>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32"/>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3"/>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3"/>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33"/>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33"/>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33"/>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33"/>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33"/>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3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4"/>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4"/>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4"/>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34"/>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4"/>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4"/>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34"/>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4"/>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4"/>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34"/>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5"/>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6"/>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6"/>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6"/>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6"/>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0-HD-BTM.png" id="30" name="Google Shape;30;p2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23"/>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3"/>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3" name="Google Shape;33;p2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24"/>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5"/>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5"/>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25"/>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25"/>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25"/>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7"/>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p:nvPr>
            <p:ph idx="2" type="pic"/>
          </p:nvPr>
        </p:nvSpPr>
        <p:spPr>
          <a:xfrm>
            <a:off x="7861238" y="751241"/>
            <a:ext cx="3644962" cy="5467443"/>
          </a:xfrm>
          <a:prstGeom prst="rect">
            <a:avLst/>
          </a:prstGeom>
          <a:noFill/>
          <a:ln>
            <a:noFill/>
          </a:ln>
        </p:spPr>
      </p:sp>
      <p:sp>
        <p:nvSpPr>
          <p:cNvPr id="67" name="Google Shape;67;p28"/>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9"/>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12650" y="1508624"/>
            <a:ext cx="9448800" cy="2372400"/>
          </a:xfrm>
          <a:prstGeom prst="rect">
            <a:avLst/>
          </a:prstGeom>
          <a:noFill/>
          <a:ln>
            <a:noFill/>
          </a:ln>
        </p:spPr>
        <p:txBody>
          <a:bodyPr anchorCtr="0" anchor="b" bIns="45700" lIns="91425" spcFirstLastPara="1" rIns="91425" wrap="square" tIns="45700">
            <a:normAutofit/>
          </a:bodyPr>
          <a:lstStyle/>
          <a:p>
            <a:pPr indent="0" lvl="0" marL="0" marR="0" rtl="0" algn="ctr">
              <a:lnSpc>
                <a:spcPct val="107000"/>
              </a:lnSpc>
              <a:spcBef>
                <a:spcPts val="0"/>
              </a:spcBef>
              <a:spcAft>
                <a:spcPts val="0"/>
              </a:spcAft>
              <a:buClr>
                <a:schemeClr val="lt1"/>
              </a:buClr>
              <a:buSzPts val="1400"/>
              <a:buFont typeface="Century Gothic"/>
              <a:buNone/>
            </a:pPr>
            <a:r>
              <a:rPr lang="en-IN" sz="1400"/>
              <a:t>7</a:t>
            </a:r>
            <a:r>
              <a:rPr baseline="30000" lang="en-IN" sz="1400"/>
              <a:t>TH</a:t>
            </a:r>
            <a:r>
              <a:rPr lang="en-IN" sz="1400"/>
              <a:t> INTERNATIONAL CONFERENCE ON INTELLIGENT COMPUTING &amp; OPTIMIZATION 2022</a:t>
            </a:r>
            <a:br>
              <a:rPr lang="en-IN" sz="1400"/>
            </a:br>
            <a:r>
              <a:rPr lang="en-IN" sz="1400"/>
              <a:t>VIRTUAL CONFERENCE HELD ON 27-28</a:t>
            </a:r>
            <a:r>
              <a:rPr baseline="30000" lang="en-IN" sz="1400"/>
              <a:t>TH</a:t>
            </a:r>
            <a:r>
              <a:rPr lang="en-IN" sz="1400"/>
              <a:t> APRIL 2023</a:t>
            </a:r>
            <a:br>
              <a:rPr lang="en-IN" sz="1400"/>
            </a:br>
            <a:br>
              <a:rPr lang="en-IN" sz="1400"/>
            </a:br>
            <a:r>
              <a:rPr b="1" lang="en-IN" sz="2100">
                <a:latin typeface="Times New Roman"/>
                <a:ea typeface="Times New Roman"/>
                <a:cs typeface="Times New Roman"/>
                <a:sym typeface="Times New Roman"/>
              </a:rPr>
              <a:t>A Comparative Study of Convolutional Neural </a:t>
            </a:r>
            <a:endParaRPr b="1" sz="2100">
              <a:latin typeface="Times New Roman"/>
              <a:ea typeface="Times New Roman"/>
              <a:cs typeface="Times New Roman"/>
              <a:sym typeface="Times New Roman"/>
            </a:endParaRPr>
          </a:p>
          <a:p>
            <a:pPr indent="0" lvl="0" marL="0" marR="0" rtl="0" algn="ctr">
              <a:lnSpc>
                <a:spcPct val="107000"/>
              </a:lnSpc>
              <a:spcBef>
                <a:spcPts val="0"/>
              </a:spcBef>
              <a:spcAft>
                <a:spcPts val="0"/>
              </a:spcAft>
              <a:buClr>
                <a:schemeClr val="lt1"/>
              </a:buClr>
              <a:buSzPts val="1400"/>
              <a:buFont typeface="Century Gothic"/>
              <a:buNone/>
            </a:pPr>
            <a:r>
              <a:rPr b="1" lang="en-IN" sz="2100">
                <a:latin typeface="Times New Roman"/>
                <a:ea typeface="Times New Roman"/>
                <a:cs typeface="Times New Roman"/>
                <a:sym typeface="Times New Roman"/>
              </a:rPr>
              <a:t>Network Architectures for Detecting Prostate Cancer</a:t>
            </a:r>
            <a:endParaRPr b="1" sz="2100">
              <a:latin typeface="Times New Roman"/>
              <a:ea typeface="Times New Roman"/>
              <a:cs typeface="Times New Roman"/>
              <a:sym typeface="Times New Roman"/>
            </a:endParaRPr>
          </a:p>
          <a:p>
            <a:pPr indent="0" lvl="0" marL="0" marR="0" rtl="0" algn="ctr">
              <a:lnSpc>
                <a:spcPct val="107000"/>
              </a:lnSpc>
              <a:spcBef>
                <a:spcPts val="0"/>
              </a:spcBef>
              <a:spcAft>
                <a:spcPts val="0"/>
              </a:spcAft>
              <a:buClr>
                <a:schemeClr val="lt1"/>
              </a:buClr>
              <a:buSzPts val="1400"/>
              <a:buFont typeface="Century Gothic"/>
              <a:buNone/>
            </a:pPr>
            <a:r>
              <a:t/>
            </a:r>
            <a:endParaRPr b="1" sz="2000">
              <a:latin typeface="Times New Roman"/>
              <a:ea typeface="Times New Roman"/>
              <a:cs typeface="Times New Roman"/>
              <a:sym typeface="Times New Roman"/>
            </a:endParaRPr>
          </a:p>
        </p:txBody>
      </p:sp>
      <p:pic>
        <p:nvPicPr>
          <p:cNvPr id="145" name="Google Shape;145;p1"/>
          <p:cNvPicPr preferRelativeResize="0"/>
          <p:nvPr/>
        </p:nvPicPr>
        <p:blipFill rotWithShape="1">
          <a:blip r:embed="rId3">
            <a:alphaModFix/>
          </a:blip>
          <a:srcRect b="20211" l="0" r="0" t="15255"/>
          <a:stretch/>
        </p:blipFill>
        <p:spPr>
          <a:xfrm>
            <a:off x="339275" y="654600"/>
            <a:ext cx="3159525" cy="1148800"/>
          </a:xfrm>
          <a:prstGeom prst="rect">
            <a:avLst/>
          </a:prstGeom>
          <a:noFill/>
          <a:ln>
            <a:noFill/>
          </a:ln>
        </p:spPr>
      </p:pic>
      <p:sp>
        <p:nvSpPr>
          <p:cNvPr id="146" name="Google Shape;146;p1"/>
          <p:cNvSpPr txBox="1"/>
          <p:nvPr/>
        </p:nvSpPr>
        <p:spPr>
          <a:xfrm>
            <a:off x="1069850" y="4120900"/>
            <a:ext cx="10722300" cy="12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solidFill>
                  <a:schemeClr val="lt1"/>
                </a:solidFill>
                <a:latin typeface="Century Gothic"/>
                <a:ea typeface="Century Gothic"/>
                <a:cs typeface="Century Gothic"/>
                <a:sym typeface="Century Gothic"/>
              </a:rPr>
              <a:t>By </a:t>
            </a:r>
            <a:endParaRPr>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lang="en-IN">
                <a:solidFill>
                  <a:schemeClr val="lt1"/>
                </a:solidFill>
                <a:latin typeface="Century Gothic"/>
                <a:ea typeface="Century Gothic"/>
                <a:cs typeface="Century Gothic"/>
                <a:sym typeface="Century Gothic"/>
              </a:rPr>
              <a:t>K. M. Safin Kamal,  Mysha Maliha Priyanka,  Alfe Suny,  Maimuna Akter Liza,  Sanjeda Sara Jennifer and *Ahmed Wasif Reza</a:t>
            </a:r>
            <a:endParaRPr>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lang="en-IN">
                <a:solidFill>
                  <a:schemeClr val="lt1"/>
                </a:solidFill>
                <a:latin typeface="Century Gothic"/>
                <a:ea typeface="Century Gothic"/>
                <a:cs typeface="Century Gothic"/>
                <a:sym typeface="Century Gothic"/>
              </a:rPr>
              <a:t>Department of Computer Science and Engineering, East West University, Dhaka-1212,  Bangladesh</a:t>
            </a:r>
            <a:endParaRPr>
              <a:solidFill>
                <a:schemeClr val="lt1"/>
              </a:solidFill>
              <a:latin typeface="Century Gothic"/>
              <a:ea typeface="Century Gothic"/>
              <a:cs typeface="Century Gothic"/>
              <a:sym typeface="Century Gothic"/>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 Implementation </a:t>
            </a:r>
            <a:br>
              <a:rPr b="1" lang="en-IN"/>
            </a:br>
            <a:endParaRPr b="1"/>
          </a:p>
        </p:txBody>
      </p:sp>
      <p:sp>
        <p:nvSpPr>
          <p:cNvPr id="201" name="Google Shape;201;p5"/>
          <p:cNvSpPr txBox="1"/>
          <p:nvPr>
            <p:ph idx="1" type="body"/>
          </p:nvPr>
        </p:nvSpPr>
        <p:spPr>
          <a:xfrm>
            <a:off x="685800" y="2155260"/>
            <a:ext cx="10820400" cy="4024200"/>
          </a:xfrm>
          <a:prstGeom prst="rect">
            <a:avLst/>
          </a:prstGeom>
          <a:noFill/>
          <a:ln>
            <a:noFill/>
          </a:ln>
        </p:spPr>
        <p:txBody>
          <a:bodyPr anchorCtr="0" anchor="t" bIns="45700" lIns="91425" spcFirstLastPara="1" rIns="91425" wrap="square" tIns="45700">
            <a:normAutofit fontScale="77500" lnSpcReduction="20000"/>
          </a:bodyPr>
          <a:lstStyle/>
          <a:p>
            <a:pPr indent="-323532" lvl="0" marL="457200" rtl="0" algn="l">
              <a:lnSpc>
                <a:spcPct val="90000"/>
              </a:lnSpc>
              <a:spcBef>
                <a:spcPts val="0"/>
              </a:spcBef>
              <a:spcAft>
                <a:spcPts val="0"/>
              </a:spcAft>
              <a:buSzPct val="82825"/>
              <a:buChar char="•"/>
            </a:pPr>
            <a:r>
              <a:rPr lang="en-IN" sz="2329"/>
              <a:t>A</a:t>
            </a:r>
            <a:r>
              <a:rPr lang="en-IN" sz="2329"/>
              <a:t> vast dataset of 22,000 digitized biopsy images.</a:t>
            </a:r>
            <a:endParaRPr sz="2329"/>
          </a:p>
          <a:p>
            <a:pPr indent="0" lvl="0" marL="457200" rtl="0" algn="l">
              <a:lnSpc>
                <a:spcPct val="90000"/>
              </a:lnSpc>
              <a:spcBef>
                <a:spcPts val="0"/>
              </a:spcBef>
              <a:spcAft>
                <a:spcPts val="0"/>
              </a:spcAft>
              <a:buNone/>
            </a:pPr>
            <a:r>
              <a:t/>
            </a:r>
            <a:endParaRPr sz="2329"/>
          </a:p>
          <a:p>
            <a:pPr indent="-323532" lvl="0" marL="457200" rtl="0" algn="l">
              <a:lnSpc>
                <a:spcPct val="90000"/>
              </a:lnSpc>
              <a:spcBef>
                <a:spcPts val="0"/>
              </a:spcBef>
              <a:spcAft>
                <a:spcPts val="0"/>
              </a:spcAft>
              <a:buSzPct val="82825"/>
              <a:buChar char="•"/>
            </a:pPr>
            <a:r>
              <a:rPr lang="en-IN" sz="2329"/>
              <a:t>Models</a:t>
            </a:r>
            <a:endParaRPr sz="2329"/>
          </a:p>
          <a:p>
            <a:pPr indent="0" lvl="0" marL="457200" rtl="0" algn="l">
              <a:lnSpc>
                <a:spcPct val="90000"/>
              </a:lnSpc>
              <a:spcBef>
                <a:spcPts val="0"/>
              </a:spcBef>
              <a:spcAft>
                <a:spcPts val="0"/>
              </a:spcAft>
              <a:buNone/>
            </a:pPr>
            <a:r>
              <a:rPr lang="en-IN" sz="2329"/>
              <a:t> </a:t>
            </a:r>
            <a:endParaRPr sz="2329"/>
          </a:p>
          <a:p>
            <a:pPr indent="-323532" lvl="0" marL="914400" rtl="0" algn="l">
              <a:spcBef>
                <a:spcPts val="0"/>
              </a:spcBef>
              <a:spcAft>
                <a:spcPts val="0"/>
              </a:spcAft>
              <a:buSzPct val="82825"/>
              <a:buAutoNum type="arabicParenR"/>
            </a:pPr>
            <a:r>
              <a:rPr lang="en-IN" sz="2329"/>
              <a:t>Mobile Net V2</a:t>
            </a:r>
            <a:endParaRPr sz="2329"/>
          </a:p>
          <a:p>
            <a:pPr indent="-323532" lvl="0" marL="914400" rtl="0" algn="l">
              <a:spcBef>
                <a:spcPts val="0"/>
              </a:spcBef>
              <a:spcAft>
                <a:spcPts val="0"/>
              </a:spcAft>
              <a:buSzPct val="82825"/>
              <a:buAutoNum type="arabicParenR"/>
            </a:pPr>
            <a:r>
              <a:rPr lang="en-IN" sz="2329"/>
              <a:t>Efficient Net B1</a:t>
            </a:r>
            <a:endParaRPr sz="2329"/>
          </a:p>
          <a:p>
            <a:pPr indent="-323532" lvl="0" marL="914400" rtl="0" algn="l">
              <a:spcBef>
                <a:spcPts val="0"/>
              </a:spcBef>
              <a:spcAft>
                <a:spcPts val="0"/>
              </a:spcAft>
              <a:buSzPct val="82825"/>
              <a:buAutoNum type="arabicParenR"/>
            </a:pPr>
            <a:r>
              <a:rPr lang="en-IN" sz="2329"/>
              <a:t>ResNet 18</a:t>
            </a:r>
            <a:endParaRPr sz="2329"/>
          </a:p>
          <a:p>
            <a:pPr indent="-323532" lvl="0" marL="914400" rtl="0" algn="l">
              <a:spcBef>
                <a:spcPts val="0"/>
              </a:spcBef>
              <a:spcAft>
                <a:spcPts val="0"/>
              </a:spcAft>
              <a:buSzPct val="82825"/>
              <a:buAutoNum type="arabicParenR"/>
            </a:pPr>
            <a:r>
              <a:rPr lang="en-IN" sz="2329"/>
              <a:t>DenseNet121</a:t>
            </a:r>
            <a:endParaRPr sz="2329"/>
          </a:p>
          <a:p>
            <a:pPr indent="0" lvl="0" marL="457200" rtl="0" algn="l">
              <a:lnSpc>
                <a:spcPct val="90000"/>
              </a:lnSpc>
              <a:spcBef>
                <a:spcPts val="0"/>
              </a:spcBef>
              <a:spcAft>
                <a:spcPts val="0"/>
              </a:spcAft>
              <a:buNone/>
            </a:pPr>
            <a:r>
              <a:t/>
            </a:r>
            <a:endParaRPr sz="2329"/>
          </a:p>
          <a:p>
            <a:pPr indent="-323532" lvl="0" marL="457200" rtl="0" algn="l">
              <a:spcBef>
                <a:spcPts val="1000"/>
              </a:spcBef>
              <a:spcAft>
                <a:spcPts val="0"/>
              </a:spcAft>
              <a:buSzPct val="82825"/>
              <a:buChar char="•"/>
            </a:pPr>
            <a:r>
              <a:rPr lang="en-IN" sz="2329"/>
              <a:t>Adam Optimizer </a:t>
            </a:r>
            <a:endParaRPr sz="2329"/>
          </a:p>
          <a:p>
            <a:pPr indent="-323532" lvl="0" marL="457200" rtl="0" algn="l">
              <a:spcBef>
                <a:spcPts val="0"/>
              </a:spcBef>
              <a:spcAft>
                <a:spcPts val="0"/>
              </a:spcAft>
              <a:buSzPct val="82825"/>
              <a:buChar char="•"/>
            </a:pPr>
            <a:r>
              <a:rPr lang="en-IN" sz="2329"/>
              <a:t>Learning Rate 0.001 </a:t>
            </a:r>
            <a:endParaRPr sz="2329"/>
          </a:p>
          <a:p>
            <a:pPr indent="-323532" lvl="0" marL="457200" rtl="0" algn="l">
              <a:spcBef>
                <a:spcPts val="0"/>
              </a:spcBef>
              <a:spcAft>
                <a:spcPts val="0"/>
              </a:spcAft>
              <a:buSzPct val="82825"/>
              <a:buChar char="•"/>
            </a:pPr>
            <a:r>
              <a:rPr lang="en-IN" sz="2329"/>
              <a:t>Epochs is 5</a:t>
            </a:r>
            <a:endParaRPr sz="2329"/>
          </a:p>
          <a:p>
            <a:pPr indent="-317182" lvl="0" marL="457200" rtl="0" algn="l">
              <a:spcBef>
                <a:spcPts val="0"/>
              </a:spcBef>
              <a:spcAft>
                <a:spcPts val="0"/>
              </a:spcAft>
              <a:buSzPct val="77285"/>
              <a:buChar char="•"/>
            </a:pPr>
            <a:r>
              <a:rPr lang="en-IN" sz="2329"/>
              <a:t>Evaluation Metrics Root Mean Squared Error (RMSE)</a:t>
            </a:r>
            <a:r>
              <a:rPr lang="en-IN"/>
              <a:t> </a:t>
            </a:r>
            <a:endParaRPr/>
          </a:p>
          <a:p>
            <a:pPr indent="0" lvl="0" marL="457200" rtl="0" algn="l">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t/>
            </a:r>
            <a:endParaRPr/>
          </a:p>
          <a:p>
            <a:pPr indent="-88900" lvl="0" marL="228600" rtl="0" algn="l">
              <a:lnSpc>
                <a:spcPct val="90000"/>
              </a:lnSpc>
              <a:spcBef>
                <a:spcPts val="1000"/>
              </a:spcBef>
              <a:spcAft>
                <a:spcPts val="0"/>
              </a:spcAft>
              <a:buClr>
                <a:schemeClr val="lt1"/>
              </a:buClr>
              <a:buSzPct val="100000"/>
              <a:buNone/>
            </a:pPr>
            <a:r>
              <a:t/>
            </a:r>
            <a:endParaRPr/>
          </a:p>
        </p:txBody>
      </p:sp>
      <p:sp>
        <p:nvSpPr>
          <p:cNvPr id="202" name="Google Shape;202;p5"/>
          <p:cNvSpPr/>
          <p:nvPr/>
        </p:nvSpPr>
        <p:spPr>
          <a:xfrm>
            <a:off x="1218325" y="2908275"/>
            <a:ext cx="2230200" cy="894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transition spd="slow" p14:dur="1500">
    <p:split orient="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Experiment and </a:t>
            </a:r>
            <a:r>
              <a:rPr b="1" lang="en-IN"/>
              <a:t>Result</a:t>
            </a:r>
            <a:endParaRPr/>
          </a:p>
        </p:txBody>
      </p:sp>
      <p:pic>
        <p:nvPicPr>
          <p:cNvPr id="208" name="Google Shape;208;p7"/>
          <p:cNvPicPr preferRelativeResize="0"/>
          <p:nvPr/>
        </p:nvPicPr>
        <p:blipFill>
          <a:blip r:embed="rId3">
            <a:alphaModFix/>
          </a:blip>
          <a:stretch>
            <a:fillRect/>
          </a:stretch>
        </p:blipFill>
        <p:spPr>
          <a:xfrm>
            <a:off x="895057" y="1852557"/>
            <a:ext cx="10550675" cy="4345275"/>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8a0ae989a6_0_26"/>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Experiment and Result (cont.)</a:t>
            </a:r>
            <a:endParaRPr/>
          </a:p>
        </p:txBody>
      </p:sp>
      <p:pic>
        <p:nvPicPr>
          <p:cNvPr id="214" name="Google Shape;214;g28a0ae989a6_0_26"/>
          <p:cNvPicPr preferRelativeResize="0"/>
          <p:nvPr/>
        </p:nvPicPr>
        <p:blipFill>
          <a:blip r:embed="rId3">
            <a:alphaModFix/>
          </a:blip>
          <a:stretch>
            <a:fillRect/>
          </a:stretch>
        </p:blipFill>
        <p:spPr>
          <a:xfrm>
            <a:off x="870100" y="2930801"/>
            <a:ext cx="10356976" cy="1634550"/>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8a0ae989a6_0_20"/>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Experiment and Result </a:t>
            </a:r>
            <a:r>
              <a:rPr b="1" lang="en-IN"/>
              <a:t>(cont.)</a:t>
            </a:r>
            <a:endParaRPr/>
          </a:p>
        </p:txBody>
      </p:sp>
      <p:pic>
        <p:nvPicPr>
          <p:cNvPr id="220" name="Google Shape;220;g28a0ae989a6_0_20"/>
          <p:cNvPicPr preferRelativeResize="0"/>
          <p:nvPr/>
        </p:nvPicPr>
        <p:blipFill>
          <a:blip r:embed="rId3">
            <a:alphaModFix/>
          </a:blip>
          <a:stretch>
            <a:fillRect/>
          </a:stretch>
        </p:blipFill>
        <p:spPr>
          <a:xfrm>
            <a:off x="3461775" y="1911425"/>
            <a:ext cx="5459600" cy="4390775"/>
          </a:xfrm>
          <a:prstGeom prst="rect">
            <a:avLst/>
          </a:prstGeom>
          <a:noFill/>
          <a:ln>
            <a:noFill/>
          </a:ln>
        </p:spPr>
      </p:pic>
      <p:sp>
        <p:nvSpPr>
          <p:cNvPr id="221" name="Google Shape;221;g28a0ae989a6_0_20"/>
          <p:cNvSpPr txBox="1"/>
          <p:nvPr/>
        </p:nvSpPr>
        <p:spPr>
          <a:xfrm>
            <a:off x="3106525" y="6302200"/>
            <a:ext cx="6170100" cy="1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lt1"/>
                </a:solidFill>
                <a:latin typeface="Century Gothic"/>
                <a:ea typeface="Century Gothic"/>
                <a:cs typeface="Century Gothic"/>
                <a:sym typeface="Century Gothic"/>
              </a:rPr>
              <a:t>Figure: Performance Comparison of the Architectures (lower is better)</a:t>
            </a:r>
            <a:endParaRPr>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17907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Conclusion</a:t>
            </a:r>
            <a:endParaRPr/>
          </a:p>
        </p:txBody>
      </p:sp>
      <p:sp>
        <p:nvSpPr>
          <p:cNvPr id="227" name="Google Shape;227;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IN"/>
              <a:t>The </a:t>
            </a:r>
            <a:r>
              <a:rPr lang="en-IN"/>
              <a:t>study analyzed a prostate cancer dataset with segmentation masks and cancer severity labels. Among various CNN architectures, EfficientNet-B1 outperformed others with an RMSE of 2.9960 on the validation set. This dataset offers valuable insights for improving prostate cancer diagnosis and classification models.</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8a76893563_1_9"/>
          <p:cNvSpPr txBox="1"/>
          <p:nvPr>
            <p:ph type="title"/>
          </p:nvPr>
        </p:nvSpPr>
        <p:spPr>
          <a:xfrm>
            <a:off x="17907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Future Work</a:t>
            </a:r>
            <a:endParaRPr/>
          </a:p>
        </p:txBody>
      </p:sp>
      <p:sp>
        <p:nvSpPr>
          <p:cNvPr id="233" name="Google Shape;233;g28a76893563_1_9"/>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IN"/>
              <a:t>Include more data providers to enhance dataset diversity and robustness.</a:t>
            </a:r>
            <a:endParaRPr/>
          </a:p>
          <a:p>
            <a:pPr indent="-342900" lvl="0" marL="457200" rtl="0" algn="l">
              <a:lnSpc>
                <a:spcPct val="150000"/>
              </a:lnSpc>
              <a:spcBef>
                <a:spcPts val="0"/>
              </a:spcBef>
              <a:spcAft>
                <a:spcPts val="0"/>
              </a:spcAft>
              <a:buSzPts val="1800"/>
              <a:buChar char="●"/>
            </a:pPr>
            <a:r>
              <a:rPr lang="en-IN"/>
              <a:t>Expand model comparison beyond CNN architectures, incorporatin</a:t>
            </a:r>
            <a:r>
              <a:rPr lang="en-IN"/>
              <a:t>g </a:t>
            </a:r>
            <a:r>
              <a:rPr lang="en-IN"/>
              <a:t>various deep learning and machine learning algorithms.                                           </a:t>
            </a:r>
            <a:endParaRPr/>
          </a:p>
          <a:p>
            <a:pPr indent="-342900" lvl="0" marL="457200" rtl="0" algn="l">
              <a:lnSpc>
                <a:spcPct val="150000"/>
              </a:lnSpc>
              <a:spcBef>
                <a:spcPts val="0"/>
              </a:spcBef>
              <a:spcAft>
                <a:spcPts val="0"/>
              </a:spcAft>
              <a:buSzPts val="1800"/>
              <a:buChar char="●"/>
            </a:pPr>
            <a:r>
              <a:rPr lang="en-IN"/>
              <a:t>Apply and compare multiple segmentation masks for improved accuracy.</a:t>
            </a:r>
            <a:endParaRPr/>
          </a:p>
          <a:p>
            <a:pPr indent="-342900" lvl="0" marL="457200" rtl="0" algn="l">
              <a:lnSpc>
                <a:spcPct val="150000"/>
              </a:lnSpc>
              <a:spcBef>
                <a:spcPts val="0"/>
              </a:spcBef>
              <a:spcAft>
                <a:spcPts val="0"/>
              </a:spcAft>
              <a:buSzPts val="1800"/>
              <a:buChar char="●"/>
            </a:pPr>
            <a:r>
              <a:rPr lang="en-IN"/>
              <a:t>Perform extensive hyperparameter tuning to allow for longer training epochs and potentially more accurate results in future studies.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2080100" y="793848"/>
            <a:ext cx="8610600" cy="129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entury Gothic"/>
              <a:buNone/>
            </a:pPr>
            <a:r>
              <a:rPr b="1" lang="en-IN"/>
              <a:t>References</a:t>
            </a:r>
            <a:endParaRPr/>
          </a:p>
        </p:txBody>
      </p:sp>
      <p:sp>
        <p:nvSpPr>
          <p:cNvPr id="239" name="Google Shape;239;p16"/>
          <p:cNvSpPr txBox="1"/>
          <p:nvPr>
            <p:ph idx="1" type="body"/>
          </p:nvPr>
        </p:nvSpPr>
        <p:spPr>
          <a:xfrm>
            <a:off x="685800" y="2194560"/>
            <a:ext cx="10820400" cy="4180482"/>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90000"/>
              </a:lnSpc>
              <a:spcBef>
                <a:spcPts val="1000"/>
              </a:spcBef>
              <a:spcAft>
                <a:spcPts val="0"/>
              </a:spcAft>
              <a:buSzPct val="81818"/>
              <a:buAutoNum type="arabicPeriod"/>
            </a:pPr>
            <a:r>
              <a:rPr lang="en-IN"/>
              <a:t>K. Sklinda, M. Frnczek, B. Mruk, and J. Walecki, ‘‘Normal 3T MR anatomy of the prostate gland and surrounding structures,’’ Adv. Med., vol. 2019, pp. 1–9, May 2019. </a:t>
            </a:r>
            <a:endParaRPr/>
          </a:p>
          <a:p>
            <a:pPr indent="-317182" lvl="0" marL="457200" rtl="0" algn="l">
              <a:lnSpc>
                <a:spcPct val="90000"/>
              </a:lnSpc>
              <a:spcBef>
                <a:spcPts val="0"/>
              </a:spcBef>
              <a:spcAft>
                <a:spcPts val="0"/>
              </a:spcAft>
              <a:buSzPct val="81818"/>
              <a:buAutoNum type="arabicPeriod"/>
            </a:pPr>
            <a:r>
              <a:rPr lang="en-IN"/>
              <a:t>2. Mahumud RA, Alam K, Dunn J, Gow J. The burden of chronic diseases among Australian cancer patients: Evidence from a longitudinal exploration, 2007-2017. PLoS One. 2020 Feb 12;15(2):e0228744. doi: 10.1371/journal.pone.0228744. PMID: 32049978; PMCID: PMC7015395.</a:t>
            </a:r>
            <a:endParaRPr/>
          </a:p>
          <a:p>
            <a:pPr indent="-317182" lvl="0" marL="457200" rtl="0" algn="l">
              <a:lnSpc>
                <a:spcPct val="90000"/>
              </a:lnSpc>
              <a:spcBef>
                <a:spcPts val="0"/>
              </a:spcBef>
              <a:spcAft>
                <a:spcPts val="0"/>
              </a:spcAft>
              <a:buSzPct val="81818"/>
              <a:buAutoNum type="arabicPeriod"/>
            </a:pPr>
            <a:r>
              <a:rPr lang="en-IN"/>
              <a:t> 3. N. M. Schultz, K. O’Day, R. Sugarman, and K. Ramaswamy, ‘‘Budget impact of enzalutamide for nonmetastatic castration-resistant prostate cancer,’’ J. Managed Care Specialty Pharmacy, vol. 26, no. 4, pp. 538–549, Apr. 2020. </a:t>
            </a:r>
            <a:endParaRPr/>
          </a:p>
          <a:p>
            <a:pPr indent="-317182" lvl="0" marL="457200" rtl="0" algn="l">
              <a:lnSpc>
                <a:spcPct val="90000"/>
              </a:lnSpc>
              <a:spcBef>
                <a:spcPts val="0"/>
              </a:spcBef>
              <a:spcAft>
                <a:spcPts val="0"/>
              </a:spcAft>
              <a:buSzPct val="81818"/>
              <a:buAutoNum type="arabicPeriod"/>
            </a:pPr>
            <a:r>
              <a:rPr lang="en-IN"/>
              <a:t>4. Jović S, Miljković M, Ivanović M, et al (2017) Prostate cancer probability prediction by machine learning technique. Cancer Investigation 35:647–651. doi: 10.1080/07357907.2017.1406496 </a:t>
            </a:r>
            <a:endParaRPr/>
          </a:p>
          <a:p>
            <a:pPr indent="-317182" lvl="0" marL="457200" rtl="0" algn="l">
              <a:lnSpc>
                <a:spcPct val="90000"/>
              </a:lnSpc>
              <a:spcBef>
                <a:spcPts val="0"/>
              </a:spcBef>
              <a:spcAft>
                <a:spcPts val="0"/>
              </a:spcAft>
              <a:buSzPct val="81818"/>
              <a:buAutoNum type="arabicPeriod"/>
            </a:pPr>
            <a:r>
              <a:rPr lang="en-IN"/>
              <a:t>5. Xya Hussain L, Ahmed A, Saeed S, et al (2018) Prostate cancer detection using machine learning techniques by employing a combination of features extracting strategies. Cancer Biomarkers 21:393–413. doi: 10.3233/cbm-170643 </a:t>
            </a:r>
            <a:endParaRPr/>
          </a:p>
          <a:p>
            <a:pPr indent="-317182" lvl="0" marL="457200" rtl="0" algn="l">
              <a:lnSpc>
                <a:spcPct val="90000"/>
              </a:lnSpc>
              <a:spcBef>
                <a:spcPts val="0"/>
              </a:spcBef>
              <a:spcAft>
                <a:spcPts val="0"/>
              </a:spcAft>
              <a:buSzPct val="81818"/>
              <a:buAutoNum type="arabicPeriod"/>
            </a:pPr>
            <a:r>
              <a:rPr lang="en-IN"/>
              <a:t>6. Li R, Shinde A, Liu A, et al (2020) Machine learning–based interpretation and visualization of nonlinear interactions in Prostate cancer survival. JCO Clinical Cancer Informatics 637–646. doi: 10.1200/cci.20.00002 </a:t>
            </a:r>
            <a:endParaRPr/>
          </a:p>
          <a:p>
            <a:pPr indent="-317182" lvl="0" marL="457200" rtl="0" algn="l">
              <a:lnSpc>
                <a:spcPct val="90000"/>
              </a:lnSpc>
              <a:spcBef>
                <a:spcPts val="0"/>
              </a:spcBef>
              <a:spcAft>
                <a:spcPts val="0"/>
              </a:spcAft>
              <a:buSzPct val="81818"/>
              <a:buAutoNum type="arabicPeriod"/>
            </a:pPr>
            <a:r>
              <a:rPr lang="en-IN"/>
              <a:t>7. Iqbal S, Siddiqui GF, Rehman A, et al (2021) Prostate cancer detection using deep learning and traditional techniques. IEEE Access 9:27085–27100. doi: 10.1109/access.2021.3057654 </a:t>
            </a:r>
            <a:endParaRPr/>
          </a:p>
          <a:p>
            <a:pPr indent="-317182" lvl="0" marL="457200" rtl="0" algn="l">
              <a:lnSpc>
                <a:spcPct val="90000"/>
              </a:lnSpc>
              <a:spcBef>
                <a:spcPts val="0"/>
              </a:spcBef>
              <a:spcAft>
                <a:spcPts val="0"/>
              </a:spcAft>
              <a:buSzPct val="81818"/>
              <a:buAutoNum type="arabicPeriod"/>
            </a:pPr>
            <a:r>
              <a:rPr lang="en-IN"/>
              <a:t>8. Regnier-Coudert O, McCall J, Lothian R, et al (2012) Machine learning for the improved pathological staging of prostate cancer: A performance comparison on a range of classifiers. Artificial Intelligence in Medicine 55:25–35. doi: 10.1016/j.artmed.2011.11.003</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8a76893563_1_17"/>
          <p:cNvSpPr txBox="1"/>
          <p:nvPr>
            <p:ph type="title"/>
          </p:nvPr>
        </p:nvSpPr>
        <p:spPr>
          <a:xfrm>
            <a:off x="2080100" y="793848"/>
            <a:ext cx="86106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References</a:t>
            </a:r>
            <a:endParaRPr/>
          </a:p>
        </p:txBody>
      </p:sp>
      <p:sp>
        <p:nvSpPr>
          <p:cNvPr id="245" name="Google Shape;245;g28a76893563_1_17"/>
          <p:cNvSpPr txBox="1"/>
          <p:nvPr>
            <p:ph idx="1" type="body"/>
          </p:nvPr>
        </p:nvSpPr>
        <p:spPr>
          <a:xfrm>
            <a:off x="685800" y="2194549"/>
            <a:ext cx="11250300" cy="45933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314325" lvl="0" marL="457200" rtl="0" algn="l">
              <a:lnSpc>
                <a:spcPct val="80000"/>
              </a:lnSpc>
              <a:spcBef>
                <a:spcPts val="0"/>
              </a:spcBef>
              <a:spcAft>
                <a:spcPts val="0"/>
              </a:spcAft>
              <a:buSzPts val="1350"/>
              <a:buAutoNum type="arabicPeriod" startAt="9"/>
            </a:pPr>
            <a:r>
              <a:rPr lang="en-IN" sz="1700"/>
              <a:t>Partin A, Kattan M, Subong E, Walsh P, Wojno K, Oesterling J. Combination of</a:t>
            </a:r>
            <a:r>
              <a:rPr lang="en-IN" sz="1700"/>
              <a:t> </a:t>
            </a:r>
            <a:r>
              <a:rPr lang="en-IN" sz="1700"/>
              <a:t>prostate specific   antigen, clinical stage, and Gleason score to predict pathological stage of localized prostate cancer: a multi-institutional update. Journal of the American Medical Association 1997;277(18):1445–51. </a:t>
            </a:r>
            <a:endParaRPr sz="1700"/>
          </a:p>
          <a:p>
            <a:pPr indent="-314325" lvl="0" marL="457200" rtl="0" algn="l">
              <a:lnSpc>
                <a:spcPct val="80000"/>
              </a:lnSpc>
              <a:spcBef>
                <a:spcPts val="0"/>
              </a:spcBef>
              <a:spcAft>
                <a:spcPts val="0"/>
              </a:spcAft>
              <a:buSzPts val="1350"/>
              <a:buAutoNum type="arabicPeriod" startAt="9"/>
            </a:pPr>
            <a:r>
              <a:rPr lang="en-IN" sz="1700"/>
              <a:t>P. Lakhani et al., “Hello world deep learning in medical imaging,” J. Digital Imaging 31(3),283–289 (2018). </a:t>
            </a:r>
            <a:endParaRPr sz="1700"/>
          </a:p>
          <a:p>
            <a:pPr indent="-314325" lvl="0" marL="457200" rtl="0" algn="l">
              <a:lnSpc>
                <a:spcPct val="80000"/>
              </a:lnSpc>
              <a:spcBef>
                <a:spcPts val="0"/>
              </a:spcBef>
              <a:spcAft>
                <a:spcPts val="0"/>
              </a:spcAft>
              <a:buSzPts val="1350"/>
              <a:buAutoNum type="arabicPeriod" startAt="9"/>
            </a:pPr>
            <a:r>
              <a:rPr lang="en-IN" sz="1700"/>
              <a:t>Y. Fan, D. Shen, R.C. Gur, R.E. Gur and C. Davatzikos, Com-839 pare: Classification of morphological patterns using adaptive 840 regional elements, IEEE Trans Med Imaging 26 (2007), 93–841 105. doi: 10.1109/TMI.2006.886812. </a:t>
            </a:r>
            <a:endParaRPr sz="1700"/>
          </a:p>
          <a:p>
            <a:pPr indent="-314325" lvl="0" marL="457200" rtl="0" algn="l">
              <a:lnSpc>
                <a:spcPct val="80000"/>
              </a:lnSpc>
              <a:spcBef>
                <a:spcPts val="0"/>
              </a:spcBef>
              <a:spcAft>
                <a:spcPts val="0"/>
              </a:spcAft>
              <a:buSzPts val="1350"/>
              <a:buAutoNum type="arabicPeriod" startAt="9"/>
            </a:pPr>
            <a:r>
              <a:rPr lang="en-IN" sz="1700"/>
              <a:t>Chiu Y-C, Tsai C-Y, Ruan M-D, et al (2020) Mobilenet-SSDv2: An improved object detection model for embedded systems. 2020 International Conference on System Science and Engineering (ICSSE). doi: 10.1109/icsse50014.2020.9219319 </a:t>
            </a:r>
            <a:endParaRPr sz="1700"/>
          </a:p>
          <a:p>
            <a:pPr indent="-314325" lvl="0" marL="457200" rtl="0" algn="l">
              <a:lnSpc>
                <a:spcPct val="80000"/>
              </a:lnSpc>
              <a:spcBef>
                <a:spcPts val="0"/>
              </a:spcBef>
              <a:spcAft>
                <a:spcPts val="0"/>
              </a:spcAft>
              <a:buSzPts val="1350"/>
              <a:buAutoNum type="arabicPeriod" startAt="9"/>
            </a:pPr>
            <a:r>
              <a:rPr lang="en-IN" sz="1700"/>
              <a:t>Lksdnc A. A. Abbasi, L. Hussain, I. A. Awan, I. Abbasi, A. Majid,M. S. A. Nadeem, and Q.-A. Chaudhary, ‘‘Detecting prostate cancer using deep learning convolution neural network with transfer learning approach,’’ Cognit. Neurodynamics, vol. 4, pp. 523–533, Apr. 2020. </a:t>
            </a:r>
            <a:endParaRPr sz="1700"/>
          </a:p>
          <a:p>
            <a:pPr indent="-314325" lvl="0" marL="457200" rtl="0" algn="l">
              <a:lnSpc>
                <a:spcPct val="80000"/>
              </a:lnSpc>
              <a:spcBef>
                <a:spcPts val="0"/>
              </a:spcBef>
              <a:spcAft>
                <a:spcPts val="0"/>
              </a:spcAft>
              <a:buSzPts val="1350"/>
              <a:buAutoNum type="arabicPeriod" startAt="9"/>
            </a:pPr>
            <a:r>
              <a:rPr lang="en-IN" sz="1700"/>
              <a:t>G. Huang, Z. Liu and L. van der Maaten, “Densely Connected Convolutional Networks,” 2018. </a:t>
            </a:r>
            <a:endParaRPr sz="1700"/>
          </a:p>
          <a:p>
            <a:pPr indent="-314325" lvl="0" marL="457200" rtl="0" algn="l">
              <a:lnSpc>
                <a:spcPct val="80000"/>
              </a:lnSpc>
              <a:spcBef>
                <a:spcPts val="0"/>
              </a:spcBef>
              <a:spcAft>
                <a:spcPts val="0"/>
              </a:spcAft>
              <a:buSzPts val="1350"/>
              <a:buAutoNum type="arabicPeriod" startAt="9"/>
            </a:pPr>
            <a:r>
              <a:rPr lang="en-IN" sz="1700"/>
              <a:t>He K, Zhang X, Ren S, Sun J (2016) Deep residual learning for image recognition. 2016 IEEE Conference on Computer Vision and Pattern Recognition (CVPR). doi: 10.1109/cvpr.2016.9</a:t>
            </a:r>
            <a:endParaRPr sz="170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Outline</a:t>
            </a:r>
            <a:endParaRPr b="1"/>
          </a:p>
        </p:txBody>
      </p:sp>
      <p:sp>
        <p:nvSpPr>
          <p:cNvPr id="152" name="Google Shape;152;p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IN"/>
              <a:t>Introduction</a:t>
            </a:r>
            <a:endParaRPr/>
          </a:p>
          <a:p>
            <a:pPr indent="-342900" lvl="0" marL="457200" rtl="0" algn="l">
              <a:lnSpc>
                <a:spcPct val="90000"/>
              </a:lnSpc>
              <a:spcBef>
                <a:spcPts val="0"/>
              </a:spcBef>
              <a:spcAft>
                <a:spcPts val="0"/>
              </a:spcAft>
              <a:buSzPts val="1800"/>
              <a:buChar char="●"/>
            </a:pPr>
            <a:r>
              <a:rPr lang="en-IN"/>
              <a:t>Motivation</a:t>
            </a:r>
            <a:endParaRPr/>
          </a:p>
          <a:p>
            <a:pPr indent="-342900" lvl="0" marL="457200" rtl="0" algn="l">
              <a:lnSpc>
                <a:spcPct val="90000"/>
              </a:lnSpc>
              <a:spcBef>
                <a:spcPts val="0"/>
              </a:spcBef>
              <a:spcAft>
                <a:spcPts val="0"/>
              </a:spcAft>
              <a:buSzPts val="1800"/>
              <a:buChar char="●"/>
            </a:pPr>
            <a:r>
              <a:rPr lang="en-IN"/>
              <a:t>Challenges</a:t>
            </a:r>
            <a:endParaRPr/>
          </a:p>
          <a:p>
            <a:pPr indent="-342900" lvl="0" marL="457200" rtl="0" algn="l">
              <a:spcBef>
                <a:spcPts val="0"/>
              </a:spcBef>
              <a:spcAft>
                <a:spcPts val="0"/>
              </a:spcAft>
              <a:buSzPts val="1800"/>
              <a:buChar char="●"/>
            </a:pPr>
            <a:r>
              <a:rPr lang="en-IN"/>
              <a:t>Related Work &amp; Summary of Observation</a:t>
            </a:r>
            <a:endParaRPr/>
          </a:p>
          <a:p>
            <a:pPr indent="-342900" lvl="0" marL="457200" rtl="0" algn="l">
              <a:spcBef>
                <a:spcPts val="0"/>
              </a:spcBef>
              <a:spcAft>
                <a:spcPts val="0"/>
              </a:spcAft>
              <a:buSzPts val="1800"/>
              <a:buChar char="●"/>
            </a:pPr>
            <a:r>
              <a:rPr lang="en-IN"/>
              <a:t>Research Objectives</a:t>
            </a:r>
            <a:endParaRPr/>
          </a:p>
          <a:p>
            <a:pPr indent="-342900" lvl="0" marL="457200" rtl="0" algn="l">
              <a:spcBef>
                <a:spcPts val="0"/>
              </a:spcBef>
              <a:spcAft>
                <a:spcPts val="0"/>
              </a:spcAft>
              <a:buSzPts val="1800"/>
              <a:buChar char="●"/>
            </a:pPr>
            <a:r>
              <a:rPr lang="en-IN"/>
              <a:t>Research Contribution</a:t>
            </a:r>
            <a:endParaRPr/>
          </a:p>
          <a:p>
            <a:pPr indent="-342900" lvl="0" marL="457200" rtl="0" algn="l">
              <a:lnSpc>
                <a:spcPct val="90000"/>
              </a:lnSpc>
              <a:spcBef>
                <a:spcPts val="0"/>
              </a:spcBef>
              <a:spcAft>
                <a:spcPts val="0"/>
              </a:spcAft>
              <a:buSzPts val="1800"/>
              <a:buChar char="●"/>
            </a:pPr>
            <a:r>
              <a:rPr lang="en-IN"/>
              <a:t>Methodology</a:t>
            </a:r>
            <a:endParaRPr/>
          </a:p>
          <a:p>
            <a:pPr indent="-342900" lvl="0" marL="457200" rtl="0" algn="l">
              <a:lnSpc>
                <a:spcPct val="90000"/>
              </a:lnSpc>
              <a:spcBef>
                <a:spcPts val="0"/>
              </a:spcBef>
              <a:spcAft>
                <a:spcPts val="0"/>
              </a:spcAft>
              <a:buSzPts val="1800"/>
              <a:buChar char="●"/>
            </a:pPr>
            <a:r>
              <a:rPr lang="en-IN"/>
              <a:t>Implementation</a:t>
            </a:r>
            <a:endParaRPr/>
          </a:p>
          <a:p>
            <a:pPr indent="-342900" lvl="0" marL="457200" rtl="0" algn="l">
              <a:lnSpc>
                <a:spcPct val="90000"/>
              </a:lnSpc>
              <a:spcBef>
                <a:spcPts val="0"/>
              </a:spcBef>
              <a:spcAft>
                <a:spcPts val="0"/>
              </a:spcAft>
              <a:buSzPts val="1800"/>
              <a:buChar char="●"/>
            </a:pPr>
            <a:r>
              <a:rPr lang="en-IN"/>
              <a:t>Result and Discussion</a:t>
            </a:r>
            <a:endParaRPr/>
          </a:p>
          <a:p>
            <a:pPr indent="-342900" lvl="0" marL="457200" rtl="0" algn="l">
              <a:lnSpc>
                <a:spcPct val="90000"/>
              </a:lnSpc>
              <a:spcBef>
                <a:spcPts val="0"/>
              </a:spcBef>
              <a:spcAft>
                <a:spcPts val="0"/>
              </a:spcAft>
              <a:buSzPts val="1800"/>
              <a:buChar char="●"/>
            </a:pPr>
            <a:r>
              <a:rPr lang="en-IN"/>
              <a:t>Conclusion</a:t>
            </a:r>
            <a:endParaRPr/>
          </a:p>
          <a:p>
            <a:pPr indent="-342900" lvl="0" marL="457200" rtl="0" algn="l">
              <a:lnSpc>
                <a:spcPct val="90000"/>
              </a:lnSpc>
              <a:spcBef>
                <a:spcPts val="0"/>
              </a:spcBef>
              <a:spcAft>
                <a:spcPts val="0"/>
              </a:spcAft>
              <a:buSzPts val="1800"/>
              <a:buChar char="●"/>
            </a:pPr>
            <a:r>
              <a:rPr lang="en-IN"/>
              <a:t>Future Work</a:t>
            </a:r>
            <a:endParaRPr/>
          </a:p>
          <a:p>
            <a:pPr indent="-342900" lvl="0" marL="457200" rtl="0" algn="l">
              <a:lnSpc>
                <a:spcPct val="90000"/>
              </a:lnSpc>
              <a:spcBef>
                <a:spcPts val="0"/>
              </a:spcBef>
              <a:spcAft>
                <a:spcPts val="0"/>
              </a:spcAft>
              <a:buSzPts val="1800"/>
              <a:buChar char="●"/>
            </a:pPr>
            <a:r>
              <a:rPr lang="en-IN"/>
              <a:t>References</a:t>
            </a:r>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Introduction</a:t>
            </a:r>
            <a:endParaRPr/>
          </a:p>
        </p:txBody>
      </p:sp>
      <p:sp>
        <p:nvSpPr>
          <p:cNvPr id="158" name="Google Shape;158;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SzPts val="1800"/>
              <a:buChar char="●"/>
            </a:pPr>
            <a:r>
              <a:rPr lang="en-IN"/>
              <a:t>Prevalence of Prostate Cancer</a:t>
            </a:r>
            <a:endParaRPr/>
          </a:p>
          <a:p>
            <a:pPr indent="-228600" lvl="0" marL="228600" rtl="0" algn="l">
              <a:lnSpc>
                <a:spcPct val="200000"/>
              </a:lnSpc>
              <a:spcBef>
                <a:spcPts val="0"/>
              </a:spcBef>
              <a:spcAft>
                <a:spcPts val="0"/>
              </a:spcAft>
              <a:buSzPts val="1800"/>
              <a:buChar char="●"/>
            </a:pPr>
            <a:r>
              <a:rPr lang="en-IN"/>
              <a:t>Importance of Early Detection</a:t>
            </a:r>
            <a:endParaRPr/>
          </a:p>
          <a:p>
            <a:pPr indent="-228600" lvl="0" marL="228600" rtl="0" algn="l">
              <a:lnSpc>
                <a:spcPct val="200000"/>
              </a:lnSpc>
              <a:spcBef>
                <a:spcPts val="0"/>
              </a:spcBef>
              <a:spcAft>
                <a:spcPts val="0"/>
              </a:spcAft>
              <a:buSzPts val="1800"/>
              <a:buChar char="●"/>
            </a:pPr>
            <a:r>
              <a:rPr lang="en-IN"/>
              <a:t>Study aim</a:t>
            </a:r>
            <a:endParaRPr/>
          </a:p>
          <a:p>
            <a:pPr indent="-228600" lvl="0" marL="228600" rtl="0" algn="l">
              <a:lnSpc>
                <a:spcPct val="200000"/>
              </a:lnSpc>
              <a:spcBef>
                <a:spcPts val="0"/>
              </a:spcBef>
              <a:spcAft>
                <a:spcPts val="0"/>
              </a:spcAft>
              <a:buSzPts val="1800"/>
              <a:buChar char="●"/>
            </a:pPr>
            <a:r>
              <a:rPr lang="en-IN"/>
              <a:t>Model Evaluation</a:t>
            </a:r>
            <a:endParaRPr/>
          </a:p>
          <a:p>
            <a:pPr indent="-228600" lvl="0" marL="228600" rtl="0" algn="l">
              <a:lnSpc>
                <a:spcPct val="200000"/>
              </a:lnSpc>
              <a:spcBef>
                <a:spcPts val="0"/>
              </a:spcBef>
              <a:spcAft>
                <a:spcPts val="0"/>
              </a:spcAft>
              <a:buSzPts val="1800"/>
              <a:buChar char="●"/>
            </a:pPr>
            <a:r>
              <a:rPr lang="en-IN"/>
              <a:t>Promising Prostate Cancer Detection Model</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8a76893563_1_4"/>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Motivations</a:t>
            </a:r>
            <a:endParaRPr/>
          </a:p>
        </p:txBody>
      </p:sp>
      <p:sp>
        <p:nvSpPr>
          <p:cNvPr id="164" name="Google Shape;164;g28a76893563_1_4"/>
          <p:cNvSpPr txBox="1"/>
          <p:nvPr>
            <p:ph idx="1" type="body"/>
          </p:nvPr>
        </p:nvSpPr>
        <p:spPr>
          <a:xfrm>
            <a:off x="804600" y="2164049"/>
            <a:ext cx="11158800" cy="45630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1000"/>
              </a:spcBef>
              <a:spcAft>
                <a:spcPts val="0"/>
              </a:spcAft>
              <a:buSzPts val="1800"/>
              <a:buChar char="●"/>
            </a:pPr>
            <a:r>
              <a:rPr lang="en-IN"/>
              <a:t>Utilizing Large Prostate Biopsy Dataset</a:t>
            </a:r>
            <a:endParaRPr/>
          </a:p>
          <a:p>
            <a:pPr indent="-342900" lvl="0" marL="457200" rtl="0" algn="l">
              <a:lnSpc>
                <a:spcPct val="200000"/>
              </a:lnSpc>
              <a:spcBef>
                <a:spcPts val="0"/>
              </a:spcBef>
              <a:spcAft>
                <a:spcPts val="0"/>
              </a:spcAft>
              <a:buSzPts val="1800"/>
              <a:buChar char="●"/>
            </a:pPr>
            <a:r>
              <a:rPr lang="en-IN"/>
              <a:t>Early Detection with CNNs</a:t>
            </a:r>
            <a:endParaRPr/>
          </a:p>
          <a:p>
            <a:pPr indent="-342900" lvl="0" marL="457200" rtl="0" algn="l">
              <a:lnSpc>
                <a:spcPct val="200000"/>
              </a:lnSpc>
              <a:spcBef>
                <a:spcPts val="0"/>
              </a:spcBef>
              <a:spcAft>
                <a:spcPts val="0"/>
              </a:spcAft>
              <a:buSzPts val="1800"/>
              <a:buChar char="●"/>
            </a:pPr>
            <a:r>
              <a:rPr lang="en-IN"/>
              <a:t>Comparing CNN Architectures</a:t>
            </a:r>
            <a:endParaRPr/>
          </a:p>
          <a:p>
            <a:pPr indent="0" lvl="0" marL="0" rtl="0" algn="l">
              <a:lnSpc>
                <a:spcPct val="200000"/>
              </a:lnSpc>
              <a:spcBef>
                <a:spcPts val="1000"/>
              </a:spcBef>
              <a:spcAft>
                <a:spcPts val="0"/>
              </a:spcAft>
              <a:buNone/>
            </a:pPr>
            <a:r>
              <a:t/>
            </a:r>
            <a:endParaRPr/>
          </a:p>
          <a:p>
            <a:pPr indent="0" lvl="0" marL="0" rtl="0" algn="l">
              <a:lnSpc>
                <a:spcPct val="200000"/>
              </a:lnSpc>
              <a:spcBef>
                <a:spcPts val="1000"/>
              </a:spcBef>
              <a:spcAft>
                <a:spcPts val="0"/>
              </a:spcAft>
              <a:buNone/>
            </a:pPr>
            <a:r>
              <a:t/>
            </a:r>
            <a:endParaRPr/>
          </a:p>
          <a:p>
            <a:pPr indent="0" lvl="0" marL="0" rtl="0" algn="l">
              <a:lnSpc>
                <a:spcPct val="200000"/>
              </a:lnSpc>
              <a:spcBef>
                <a:spcPts val="1000"/>
              </a:spcBef>
              <a:spcAft>
                <a:spcPts val="0"/>
              </a:spcAft>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8a0ae989a6_0_6"/>
          <p:cNvSpPr txBox="1"/>
          <p:nvPr>
            <p:ph idx="4294967295"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Challenges</a:t>
            </a:r>
            <a:endParaRPr/>
          </a:p>
        </p:txBody>
      </p:sp>
      <p:sp>
        <p:nvSpPr>
          <p:cNvPr id="170" name="Google Shape;170;g28a0ae989a6_0_6"/>
          <p:cNvSpPr txBox="1"/>
          <p:nvPr>
            <p:ph idx="4294967295"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IN"/>
              <a:t>Collecting a large </a:t>
            </a:r>
            <a:r>
              <a:rPr lang="en-IN"/>
              <a:t>whole-slide image </a:t>
            </a:r>
            <a:r>
              <a:rPr lang="en-IN"/>
              <a:t>dataset of Prostate Cancer biopsy </a:t>
            </a:r>
            <a:endParaRPr/>
          </a:p>
          <a:p>
            <a:pPr indent="-228600" lvl="0" marL="228600" rtl="0" algn="l">
              <a:lnSpc>
                <a:spcPct val="90000"/>
              </a:lnSpc>
              <a:spcBef>
                <a:spcPts val="1000"/>
              </a:spcBef>
              <a:spcAft>
                <a:spcPts val="0"/>
              </a:spcAft>
              <a:buClr>
                <a:schemeClr val="lt1"/>
              </a:buClr>
              <a:buSzPts val="2200"/>
              <a:buChar char="•"/>
            </a:pPr>
            <a:r>
              <a:rPr lang="en-IN"/>
              <a:t>P</a:t>
            </a:r>
            <a:r>
              <a:rPr lang="en-IN"/>
              <a:t>reprocessing of Dataset </a:t>
            </a:r>
            <a:endParaRPr/>
          </a:p>
          <a:p>
            <a:pPr indent="-228600" lvl="0" marL="228600" rtl="0" algn="l">
              <a:lnSpc>
                <a:spcPct val="90000"/>
              </a:lnSpc>
              <a:spcBef>
                <a:spcPts val="1000"/>
              </a:spcBef>
              <a:spcAft>
                <a:spcPts val="0"/>
              </a:spcAft>
              <a:buClr>
                <a:schemeClr val="lt1"/>
              </a:buClr>
              <a:buSzPts val="2200"/>
              <a:buChar char="•"/>
            </a:pPr>
            <a:r>
              <a:rPr lang="en-IN"/>
              <a:t>Finding out relatively better CNN </a:t>
            </a:r>
            <a:r>
              <a:rPr lang="en-IN"/>
              <a:t>algorithms</a:t>
            </a:r>
            <a:endParaRPr/>
          </a:p>
          <a:p>
            <a:pPr indent="-228600" lvl="0" marL="228600" rtl="0" algn="l">
              <a:lnSpc>
                <a:spcPct val="90000"/>
              </a:lnSpc>
              <a:spcBef>
                <a:spcPts val="1000"/>
              </a:spcBef>
              <a:spcAft>
                <a:spcPts val="0"/>
              </a:spcAft>
              <a:buClr>
                <a:schemeClr val="lt1"/>
              </a:buClr>
              <a:buSzPts val="2200"/>
              <a:buChar char="•"/>
            </a:pPr>
            <a:r>
              <a:rPr lang="en-IN"/>
              <a:t>Getting a good output from the algorithms</a:t>
            </a:r>
            <a:r>
              <a:rPr lang="en-IN"/>
              <a:t> </a:t>
            </a:r>
            <a:endParaRPr/>
          </a:p>
          <a:p>
            <a:pPr indent="0" lvl="0" marL="228600" rtl="0" algn="l">
              <a:lnSpc>
                <a:spcPct val="90000"/>
              </a:lnSpc>
              <a:spcBef>
                <a:spcPts val="100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685800" y="764373"/>
            <a:ext cx="10820400"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Related Work &amp; Summary of Observation</a:t>
            </a:r>
            <a:endParaRPr/>
          </a:p>
        </p:txBody>
      </p:sp>
      <p:sp>
        <p:nvSpPr>
          <p:cNvPr id="176" name="Google Shape;176;p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IN"/>
              <a:t>Around 20 papers published in the recent years. From them five were considered, which were related to the topic wholly.</a:t>
            </a:r>
            <a:endParaRPr/>
          </a:p>
          <a:p>
            <a:pPr indent="-228600" lvl="0" marL="228600" rtl="0" algn="l">
              <a:lnSpc>
                <a:spcPct val="90000"/>
              </a:lnSpc>
              <a:spcBef>
                <a:spcPts val="1000"/>
              </a:spcBef>
              <a:spcAft>
                <a:spcPts val="0"/>
              </a:spcAft>
              <a:buClr>
                <a:schemeClr val="lt1"/>
              </a:buClr>
              <a:buSzPts val="2200"/>
              <a:buChar char="•"/>
            </a:pPr>
            <a:r>
              <a:rPr lang="en-IN"/>
              <a:t>Based on the recent advancement of the technology many researchers are implementing CNN successfully in the various branches of Cancer detection, which can be observed through the recent scientific and research publications. </a:t>
            </a:r>
            <a:endParaRPr/>
          </a:p>
          <a:p>
            <a:pPr indent="-228600" lvl="0" marL="228600" rtl="0" algn="l">
              <a:lnSpc>
                <a:spcPct val="90000"/>
              </a:lnSpc>
              <a:spcBef>
                <a:spcPts val="1000"/>
              </a:spcBef>
              <a:spcAft>
                <a:spcPts val="0"/>
              </a:spcAft>
              <a:buClr>
                <a:schemeClr val="lt1"/>
              </a:buClr>
              <a:buSzPts val="2200"/>
              <a:buChar char="•"/>
            </a:pPr>
            <a:r>
              <a:rPr lang="en-IN"/>
              <a:t>However, particularly in the branches of Prostate Cancer detection are insufficient and more research can be done using CNN in the future and get more accurate detection.</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8a0ae989a6_0_32"/>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Research Objectives</a:t>
            </a:r>
            <a:endParaRPr/>
          </a:p>
        </p:txBody>
      </p:sp>
      <p:sp>
        <p:nvSpPr>
          <p:cNvPr id="182" name="Google Shape;182;g28a0ae989a6_0_3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IN"/>
              <a:t>To assess and compare the effectiveness of different CNN architectures in the detection of prostate cancer from medical images.</a:t>
            </a:r>
            <a:endParaRPr/>
          </a:p>
          <a:p>
            <a:pPr indent="-228600" lvl="0" marL="228600" rtl="0" algn="l">
              <a:lnSpc>
                <a:spcPct val="90000"/>
              </a:lnSpc>
              <a:spcBef>
                <a:spcPts val="1000"/>
              </a:spcBef>
              <a:spcAft>
                <a:spcPts val="0"/>
              </a:spcAft>
              <a:buClr>
                <a:schemeClr val="lt1"/>
              </a:buClr>
              <a:buSzPts val="2200"/>
              <a:buChar char="•"/>
            </a:pPr>
            <a:r>
              <a:rPr lang="en-IN"/>
              <a:t>To use a vast collection of whole-slide images from prostate biopsies to improve the accuracy of Gleason score and ISUP grading.</a:t>
            </a:r>
            <a:endParaRPr/>
          </a:p>
          <a:p>
            <a:pPr indent="-228600" lvl="0" marL="228600" rtl="0" algn="l">
              <a:lnSpc>
                <a:spcPct val="90000"/>
              </a:lnSpc>
              <a:spcBef>
                <a:spcPts val="1000"/>
              </a:spcBef>
              <a:spcAft>
                <a:spcPts val="0"/>
              </a:spcAft>
              <a:buClr>
                <a:schemeClr val="lt1"/>
              </a:buClr>
              <a:buSzPts val="2200"/>
              <a:buChar char="•"/>
            </a:pPr>
            <a:r>
              <a:rPr lang="en-IN"/>
              <a:t>To provide practical insights for selecting and optimizing CNN architectures in the context of medical imaging for enhanced diagnostic accuracy.</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8a0ae989a6_0_42"/>
          <p:cNvSpPr txBox="1"/>
          <p:nvPr>
            <p:ph type="title"/>
          </p:nvPr>
        </p:nvSpPr>
        <p:spPr>
          <a:xfrm>
            <a:off x="685800" y="764373"/>
            <a:ext cx="108204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Research </a:t>
            </a:r>
            <a:r>
              <a:rPr b="1" lang="en-IN"/>
              <a:t>Contributions</a:t>
            </a:r>
            <a:endParaRPr/>
          </a:p>
        </p:txBody>
      </p:sp>
      <p:sp>
        <p:nvSpPr>
          <p:cNvPr id="188" name="Google Shape;188;g28a0ae989a6_0_4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N"/>
              <a:t>•	Using the largest whole-slide image (WSI) dataset available for a prostate biopsy to grade the Gleason score and International Society of Urological Pathology (ISUP).</a:t>
            </a:r>
            <a:endParaRPr/>
          </a:p>
          <a:p>
            <a:pPr indent="0" lvl="0" marL="0" rtl="0" algn="l">
              <a:lnSpc>
                <a:spcPct val="90000"/>
              </a:lnSpc>
              <a:spcBef>
                <a:spcPts val="1000"/>
              </a:spcBef>
              <a:spcAft>
                <a:spcPts val="0"/>
              </a:spcAft>
              <a:buNone/>
            </a:pPr>
            <a:r>
              <a:rPr lang="en-IN"/>
              <a:t>•	This paper have proposed techniques using CNN to detect prostate cancer from biopsies at an early stage.</a:t>
            </a:r>
            <a:endParaRPr/>
          </a:p>
          <a:p>
            <a:pPr indent="0" lvl="0" marL="0" rtl="0" algn="l">
              <a:lnSpc>
                <a:spcPct val="90000"/>
              </a:lnSpc>
              <a:spcBef>
                <a:spcPts val="1000"/>
              </a:spcBef>
              <a:spcAft>
                <a:spcPts val="0"/>
              </a:spcAft>
              <a:buNone/>
            </a:pPr>
            <a:r>
              <a:rPr lang="en-IN"/>
              <a:t>•	This paper have compared CNN architectures like MobileNet-v2, DenseNet-121, and ResNet-18 with our proposed architecture, EfficientNet-B1. </a:t>
            </a:r>
            <a:endParaRPr/>
          </a:p>
          <a:p>
            <a:pPr indent="-88900" lvl="0" marL="228600" rtl="0" algn="l">
              <a:lnSpc>
                <a:spcPct val="90000"/>
              </a:lnSpc>
              <a:spcBef>
                <a:spcPts val="1000"/>
              </a:spcBef>
              <a:spcAft>
                <a:spcPts val="0"/>
              </a:spcAft>
              <a:buClr>
                <a:schemeClr val="lt1"/>
              </a:buClr>
              <a:buSzPts val="2200"/>
              <a:buNone/>
            </a:pPr>
            <a:r>
              <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888642" y="764373"/>
            <a:ext cx="10617558" cy="1293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b="1" lang="en-IN"/>
              <a:t>Materials and Method</a:t>
            </a:r>
            <a:endParaRPr/>
          </a:p>
        </p:txBody>
      </p:sp>
      <p:pic>
        <p:nvPicPr>
          <p:cNvPr id="194" name="Google Shape;194;p6"/>
          <p:cNvPicPr preferRelativeResize="0"/>
          <p:nvPr/>
        </p:nvPicPr>
        <p:blipFill>
          <a:blip r:embed="rId3">
            <a:alphaModFix/>
          </a:blip>
          <a:stretch>
            <a:fillRect/>
          </a:stretch>
        </p:blipFill>
        <p:spPr>
          <a:xfrm>
            <a:off x="1711525" y="1776951"/>
            <a:ext cx="8768947" cy="4495798"/>
          </a:xfrm>
          <a:prstGeom prst="rect">
            <a:avLst/>
          </a:prstGeom>
          <a:noFill/>
          <a:ln>
            <a:noFill/>
          </a:ln>
        </p:spPr>
      </p:pic>
      <p:sp>
        <p:nvSpPr>
          <p:cNvPr id="195" name="Google Shape;195;p6"/>
          <p:cNvSpPr txBox="1"/>
          <p:nvPr/>
        </p:nvSpPr>
        <p:spPr>
          <a:xfrm>
            <a:off x="4745575" y="6272750"/>
            <a:ext cx="7388700" cy="2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lt1"/>
                </a:solidFill>
                <a:latin typeface="Century Gothic"/>
                <a:ea typeface="Century Gothic"/>
                <a:cs typeface="Century Gothic"/>
                <a:sym typeface="Century Gothic"/>
              </a:rPr>
              <a:t>Figure: Working Process</a:t>
            </a:r>
            <a:endParaRPr>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2023-04-18T13:52:58Z</dcterms:created>
  <dc:creator>Aditya Singh</dc:creator>
</cp:coreProperties>
</file>