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3588" cy="6858000"/>
  <p:notesSz cx="6858000" cy="9144000"/>
  <p:embeddedFontLst>
    <p:embeddedFont>
      <p:font typeface="Calibri" panose="020F0502020204030204" pitchFamily="34" charset="0"/>
      <p:regular r:id="rId17"/>
      <p:bold r:id="rId18"/>
      <p:italic r:id="rId19"/>
      <p:boldItalic r:id="rId20"/>
    </p:embeddedFont>
    <p:embeddedFont>
      <p:font typeface="Microsoft Yahei" panose="020B0503020204020204" pitchFamily="34" charset="-122"/>
      <p:regular r:id="rId21"/>
      <p:bold r:id="rId22"/>
    </p:embeddedFont>
    <p:embeddedFont>
      <p:font typeface="Roboto Condensed"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Roboto Medium" panose="020B0604020202020204" charset="0"/>
      <p:regular r:id="rId31"/>
      <p:bold r:id="rId32"/>
      <p:italic r:id="rId33"/>
      <p:boldItalic r:id="rId34"/>
    </p:embeddedFont>
    <p:embeddedFont>
      <p:font typeface="Microsoft JhengHei UI" panose="020B0604030504040204" pitchFamily="34" charset="-12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NsOh3ySWZYikxc5olNjZWPGLD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8" d="100"/>
          <a:sy n="108" d="100"/>
        </p:scale>
        <p:origin x="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0785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5757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712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439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33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695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06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23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047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27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621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79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5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830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15"/>
          <p:cNvSpPr txBox="1">
            <a:spLocks noGrp="1"/>
          </p:cNvSpPr>
          <p:nvPr>
            <p:ph type="subTitle" idx="1"/>
          </p:nvPr>
        </p:nvSpPr>
        <p:spPr>
          <a:xfrm>
            <a:off x="609120" y="1604520"/>
            <a:ext cx="10968120" cy="39718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body" idx="1"/>
          </p:nvPr>
        </p:nvSpPr>
        <p:spPr>
          <a:xfrm>
            <a:off x="609120" y="1604520"/>
            <a:ext cx="10968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24"/>
          <p:cNvSpPr txBox="1">
            <a:spLocks noGrp="1"/>
          </p:cNvSpPr>
          <p:nvPr>
            <p:ph type="body" idx="2"/>
          </p:nvPr>
        </p:nvSpPr>
        <p:spPr>
          <a:xfrm>
            <a:off x="609120" y="3679200"/>
            <a:ext cx="10968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25"/>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body" idx="1"/>
          </p:nvPr>
        </p:nvSpPr>
        <p:spPr>
          <a:xfrm>
            <a:off x="609120" y="160452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25"/>
          <p:cNvSpPr txBox="1">
            <a:spLocks noGrp="1"/>
          </p:cNvSpPr>
          <p:nvPr>
            <p:ph type="body" idx="2"/>
          </p:nvPr>
        </p:nvSpPr>
        <p:spPr>
          <a:xfrm>
            <a:off x="6229080" y="160452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25"/>
          <p:cNvSpPr txBox="1">
            <a:spLocks noGrp="1"/>
          </p:cNvSpPr>
          <p:nvPr>
            <p:ph type="body" idx="3"/>
          </p:nvPr>
        </p:nvSpPr>
        <p:spPr>
          <a:xfrm>
            <a:off x="609120" y="367920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25"/>
          <p:cNvSpPr txBox="1">
            <a:spLocks noGrp="1"/>
          </p:cNvSpPr>
          <p:nvPr>
            <p:ph type="body" idx="4"/>
          </p:nvPr>
        </p:nvSpPr>
        <p:spPr>
          <a:xfrm>
            <a:off x="6229080" y="367920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body" idx="1"/>
          </p:nvPr>
        </p:nvSpPr>
        <p:spPr>
          <a:xfrm>
            <a:off x="609120" y="1604520"/>
            <a:ext cx="353160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26"/>
          <p:cNvSpPr txBox="1">
            <a:spLocks noGrp="1"/>
          </p:cNvSpPr>
          <p:nvPr>
            <p:ph type="body" idx="2"/>
          </p:nvPr>
        </p:nvSpPr>
        <p:spPr>
          <a:xfrm>
            <a:off x="4317840" y="1604520"/>
            <a:ext cx="353160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6"/>
          <p:cNvSpPr txBox="1">
            <a:spLocks noGrp="1"/>
          </p:cNvSpPr>
          <p:nvPr>
            <p:ph type="body" idx="3"/>
          </p:nvPr>
        </p:nvSpPr>
        <p:spPr>
          <a:xfrm>
            <a:off x="8026200" y="1604520"/>
            <a:ext cx="353160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6"/>
          <p:cNvSpPr txBox="1">
            <a:spLocks noGrp="1"/>
          </p:cNvSpPr>
          <p:nvPr>
            <p:ph type="body" idx="4"/>
          </p:nvPr>
        </p:nvSpPr>
        <p:spPr>
          <a:xfrm>
            <a:off x="609120" y="3679200"/>
            <a:ext cx="353160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6"/>
          <p:cNvSpPr txBox="1">
            <a:spLocks noGrp="1"/>
          </p:cNvSpPr>
          <p:nvPr>
            <p:ph type="body" idx="5"/>
          </p:nvPr>
        </p:nvSpPr>
        <p:spPr>
          <a:xfrm>
            <a:off x="4317840" y="3679200"/>
            <a:ext cx="353160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26"/>
          <p:cNvSpPr txBox="1">
            <a:spLocks noGrp="1"/>
          </p:cNvSpPr>
          <p:nvPr>
            <p:ph type="body" idx="6"/>
          </p:nvPr>
        </p:nvSpPr>
        <p:spPr>
          <a:xfrm>
            <a:off x="8026200" y="3679200"/>
            <a:ext cx="353160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7"/>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body" idx="1"/>
          </p:nvPr>
        </p:nvSpPr>
        <p:spPr>
          <a:xfrm>
            <a:off x="609120" y="1604520"/>
            <a:ext cx="10968120" cy="397188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body" idx="1"/>
          </p:nvPr>
        </p:nvSpPr>
        <p:spPr>
          <a:xfrm>
            <a:off x="609120" y="1604520"/>
            <a:ext cx="5352120" cy="397188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8"/>
          <p:cNvSpPr txBox="1">
            <a:spLocks noGrp="1"/>
          </p:cNvSpPr>
          <p:nvPr>
            <p:ph type="body" idx="2"/>
          </p:nvPr>
        </p:nvSpPr>
        <p:spPr>
          <a:xfrm>
            <a:off x="6229080" y="1604520"/>
            <a:ext cx="5352120" cy="397188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20"/>
          <p:cNvSpPr txBox="1">
            <a:spLocks noGrp="1"/>
          </p:cNvSpPr>
          <p:nvPr>
            <p:ph type="subTitle" idx="1"/>
          </p:nvPr>
        </p:nvSpPr>
        <p:spPr>
          <a:xfrm>
            <a:off x="609120" y="272520"/>
            <a:ext cx="10968120" cy="5286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body" idx="1"/>
          </p:nvPr>
        </p:nvSpPr>
        <p:spPr>
          <a:xfrm>
            <a:off x="609120" y="160452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21"/>
          <p:cNvSpPr txBox="1">
            <a:spLocks noGrp="1"/>
          </p:cNvSpPr>
          <p:nvPr>
            <p:ph type="body" idx="2"/>
          </p:nvPr>
        </p:nvSpPr>
        <p:spPr>
          <a:xfrm>
            <a:off x="6229080" y="1604520"/>
            <a:ext cx="5352120" cy="397188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21"/>
          <p:cNvSpPr txBox="1">
            <a:spLocks noGrp="1"/>
          </p:cNvSpPr>
          <p:nvPr>
            <p:ph type="body" idx="3"/>
          </p:nvPr>
        </p:nvSpPr>
        <p:spPr>
          <a:xfrm>
            <a:off x="609120" y="367920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609120" y="1604520"/>
            <a:ext cx="5352120" cy="397188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2"/>
          <p:cNvSpPr txBox="1">
            <a:spLocks noGrp="1"/>
          </p:cNvSpPr>
          <p:nvPr>
            <p:ph type="body" idx="2"/>
          </p:nvPr>
        </p:nvSpPr>
        <p:spPr>
          <a:xfrm>
            <a:off x="6229080" y="160452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22"/>
          <p:cNvSpPr txBox="1">
            <a:spLocks noGrp="1"/>
          </p:cNvSpPr>
          <p:nvPr>
            <p:ph type="body" idx="3"/>
          </p:nvPr>
        </p:nvSpPr>
        <p:spPr>
          <a:xfrm>
            <a:off x="6229080" y="367920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body" idx="1"/>
          </p:nvPr>
        </p:nvSpPr>
        <p:spPr>
          <a:xfrm>
            <a:off x="609120" y="160452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3"/>
          <p:cNvSpPr txBox="1">
            <a:spLocks noGrp="1"/>
          </p:cNvSpPr>
          <p:nvPr>
            <p:ph type="body" idx="2"/>
          </p:nvPr>
        </p:nvSpPr>
        <p:spPr>
          <a:xfrm>
            <a:off x="6229080" y="1604520"/>
            <a:ext cx="5352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23"/>
          <p:cNvSpPr txBox="1">
            <a:spLocks noGrp="1"/>
          </p:cNvSpPr>
          <p:nvPr>
            <p:ph type="body" idx="3"/>
          </p:nvPr>
        </p:nvSpPr>
        <p:spPr>
          <a:xfrm>
            <a:off x="609120" y="3679200"/>
            <a:ext cx="10968120" cy="1894320"/>
          </a:xfrm>
          <a:prstGeom prst="rect">
            <a:avLst/>
          </a:prstGeom>
          <a:noFill/>
          <a:ln>
            <a:noFill/>
          </a:ln>
        </p:spPr>
        <p:txBody>
          <a:bodyPr spcFirstLastPara="1" wrap="square" lIns="0" tIns="42825"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4"/>
          <p:cNvPicPr preferRelativeResize="0"/>
          <p:nvPr/>
        </p:nvPicPr>
        <p:blipFill rotWithShape="1">
          <a:blip r:embed="rId14">
            <a:alphaModFix/>
          </a:blip>
          <a:srcRect/>
          <a:stretch/>
        </p:blipFill>
        <p:spPr>
          <a:xfrm>
            <a:off x="0" y="0"/>
            <a:ext cx="12192120" cy="6858000"/>
          </a:xfrm>
          <a:prstGeom prst="rect">
            <a:avLst/>
          </a:prstGeom>
          <a:noFill/>
          <a:ln>
            <a:noFill/>
          </a:ln>
        </p:spPr>
      </p:pic>
      <p:sp>
        <p:nvSpPr>
          <p:cNvPr id="7" name="Google Shape;7;p14"/>
          <p:cNvSpPr txBox="1">
            <a:spLocks noGrp="1"/>
          </p:cNvSpPr>
          <p:nvPr>
            <p:ph type="title"/>
          </p:nvPr>
        </p:nvSpPr>
        <p:spPr>
          <a:xfrm>
            <a:off x="609120" y="272520"/>
            <a:ext cx="10968120" cy="11401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4"/>
          <p:cNvSpPr txBox="1">
            <a:spLocks noGrp="1"/>
          </p:cNvSpPr>
          <p:nvPr>
            <p:ph type="body" idx="1"/>
          </p:nvPr>
        </p:nvSpPr>
        <p:spPr>
          <a:xfrm>
            <a:off x="609120" y="1604520"/>
            <a:ext cx="10968120" cy="3971880"/>
          </a:xfrm>
          <a:prstGeom prst="rect">
            <a:avLst/>
          </a:prstGeom>
          <a:noFill/>
          <a:ln>
            <a:noFill/>
          </a:ln>
        </p:spPr>
        <p:txBody>
          <a:bodyPr spcFirstLastPara="1" wrap="square" lIns="0" tIns="42825"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1"/>
          <p:cNvSpPr/>
          <p:nvPr/>
        </p:nvSpPr>
        <p:spPr>
          <a:xfrm>
            <a:off x="6431040" y="-733320"/>
            <a:ext cx="8372520" cy="81532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01640" y="4560840"/>
            <a:ext cx="4915080" cy="577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3200" b="0" i="0" u="none" strike="noStrike" cap="none">
                <a:solidFill>
                  <a:srgbClr val="0078B6"/>
                </a:solidFill>
                <a:latin typeface="Roboto Condensed"/>
                <a:ea typeface="Roboto Condensed"/>
                <a:cs typeface="Roboto Condensed"/>
                <a:sym typeface="Roboto Condensed"/>
              </a:rPr>
              <a:t>DATA STRUCTURE</a:t>
            </a:r>
            <a:endParaRPr sz="3200" b="0" i="0" u="none" strike="noStrike" cap="none">
              <a:solidFill>
                <a:srgbClr val="000000"/>
              </a:solidFill>
              <a:latin typeface="Arial"/>
              <a:ea typeface="Arial"/>
              <a:cs typeface="Arial"/>
              <a:sym typeface="Arial"/>
            </a:endParaRPr>
          </a:p>
        </p:txBody>
      </p:sp>
      <p:sp>
        <p:nvSpPr>
          <p:cNvPr id="63" name="Google Shape;63;p1"/>
          <p:cNvSpPr/>
          <p:nvPr/>
        </p:nvSpPr>
        <p:spPr>
          <a:xfrm>
            <a:off x="701640" y="3595680"/>
            <a:ext cx="5059440" cy="100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6000" b="0" i="0" u="none" strike="noStrike" cap="none">
                <a:solidFill>
                  <a:srgbClr val="F2F2F2"/>
                </a:solidFill>
                <a:latin typeface="Roboto"/>
                <a:ea typeface="Roboto"/>
                <a:cs typeface="Roboto"/>
                <a:sym typeface="Roboto"/>
              </a:rPr>
              <a:t>Splay Tree</a:t>
            </a:r>
            <a:endParaRPr sz="6000" b="0" i="0" u="none" strike="noStrike" cap="none">
              <a:solidFill>
                <a:srgbClr val="000000"/>
              </a:solidFill>
              <a:latin typeface="Arial"/>
              <a:ea typeface="Arial"/>
              <a:cs typeface="Arial"/>
              <a:sym typeface="Arial"/>
            </a:endParaRPr>
          </a:p>
        </p:txBody>
      </p:sp>
      <p:grpSp>
        <p:nvGrpSpPr>
          <p:cNvPr id="64" name="Google Shape;64;p1"/>
          <p:cNvGrpSpPr/>
          <p:nvPr/>
        </p:nvGrpSpPr>
        <p:grpSpPr>
          <a:xfrm>
            <a:off x="846000" y="5351400"/>
            <a:ext cx="1197000" cy="308160"/>
            <a:chOff x="846000" y="5351400"/>
            <a:chExt cx="1197000" cy="308160"/>
          </a:xfrm>
        </p:grpSpPr>
        <p:sp>
          <p:nvSpPr>
            <p:cNvPr id="65" name="Google Shape;65;p1"/>
            <p:cNvSpPr/>
            <p:nvPr/>
          </p:nvSpPr>
          <p:spPr>
            <a:xfrm>
              <a:off x="846000" y="535140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1285920" y="5351400"/>
              <a:ext cx="31572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1727280" y="5351400"/>
              <a:ext cx="31572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2"/>
        <p:cNvGrpSpPr/>
        <p:nvPr/>
      </p:nvGrpSpPr>
      <p:grpSpPr>
        <a:xfrm>
          <a:off x="0" y="0"/>
          <a:ext cx="0" cy="0"/>
          <a:chOff x="0" y="0"/>
          <a:chExt cx="0" cy="0"/>
        </a:xfrm>
      </p:grpSpPr>
      <p:grpSp>
        <p:nvGrpSpPr>
          <p:cNvPr id="163" name="Google Shape;163;p10"/>
          <p:cNvGrpSpPr/>
          <p:nvPr/>
        </p:nvGrpSpPr>
        <p:grpSpPr>
          <a:xfrm>
            <a:off x="5482440" y="435637"/>
            <a:ext cx="1197000" cy="308160"/>
            <a:chOff x="5494320" y="822240"/>
            <a:chExt cx="1197000" cy="308160"/>
          </a:xfrm>
        </p:grpSpPr>
        <p:sp>
          <p:nvSpPr>
            <p:cNvPr id="164" name="Google Shape;164;p10"/>
            <p:cNvSpPr/>
            <p:nvPr/>
          </p:nvSpPr>
          <p:spPr>
            <a:xfrm>
              <a:off x="549432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a:off x="5935680" y="822240"/>
              <a:ext cx="31572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637524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0"/>
          <p:cNvSpPr/>
          <p:nvPr/>
        </p:nvSpPr>
        <p:spPr>
          <a:xfrm>
            <a:off x="293760" y="639720"/>
            <a:ext cx="2638440" cy="8222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98000"/>
              </a:lnSpc>
              <a:spcBef>
                <a:spcPts val="0"/>
              </a:spcBef>
              <a:spcAft>
                <a:spcPts val="0"/>
              </a:spcAft>
              <a:buNone/>
            </a:pPr>
            <a:r>
              <a:rPr lang="de-DE" sz="2800" b="1" i="0" u="none" strike="noStrike" cap="none">
                <a:solidFill>
                  <a:srgbClr val="0078B6"/>
                </a:solidFill>
                <a:latin typeface="Microsoft Yahei"/>
                <a:ea typeface="Microsoft Yahei"/>
                <a:cs typeface="Microsoft Yahei"/>
                <a:sym typeface="Microsoft Yahei"/>
              </a:rPr>
              <a:t>Insertion</a:t>
            </a:r>
            <a:endParaRPr sz="2800" b="0" i="0" u="none" strike="noStrike" cap="none">
              <a:solidFill>
                <a:srgbClr val="000000"/>
              </a:solidFill>
              <a:latin typeface="Arial"/>
              <a:ea typeface="Arial"/>
              <a:cs typeface="Arial"/>
              <a:sym typeface="Arial"/>
            </a:endParaRPr>
          </a:p>
        </p:txBody>
      </p:sp>
      <p:sp>
        <p:nvSpPr>
          <p:cNvPr id="168" name="Google Shape;168;p10"/>
          <p:cNvSpPr/>
          <p:nvPr/>
        </p:nvSpPr>
        <p:spPr>
          <a:xfrm>
            <a:off x="274680" y="1279440"/>
            <a:ext cx="5535720" cy="34768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Step 1 - Check whether tree is Empty.</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Step 2 - If tree is Empty then insert the</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 	</a:t>
            </a:r>
            <a:r>
              <a:rPr lang="de-DE" sz="1800" b="1" i="0" u="none" strike="noStrike" cap="none" dirty="0" smtClean="0">
                <a:solidFill>
                  <a:srgbClr val="F2F2F2"/>
                </a:solidFill>
                <a:latin typeface="Microsoft Yahei"/>
                <a:ea typeface="Microsoft Yahei"/>
                <a:cs typeface="Microsoft Yahei"/>
                <a:sym typeface="Microsoft Yahei"/>
              </a:rPr>
              <a:t>newNode </a:t>
            </a:r>
            <a:r>
              <a:rPr lang="de-DE" sz="1800" b="1" i="0" u="none" strike="noStrike" cap="none" dirty="0">
                <a:solidFill>
                  <a:srgbClr val="F2F2F2"/>
                </a:solidFill>
                <a:latin typeface="Microsoft Yahei"/>
                <a:ea typeface="Microsoft Yahei"/>
                <a:cs typeface="Microsoft Yahei"/>
                <a:sym typeface="Microsoft Yahei"/>
              </a:rPr>
              <a:t>as Root node and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	</a:t>
            </a:r>
            <a:r>
              <a:rPr lang="de-DE" sz="1800" b="1" i="0" u="none" strike="noStrike" cap="none" dirty="0" smtClean="0">
                <a:solidFill>
                  <a:srgbClr val="F2F2F2"/>
                </a:solidFill>
                <a:latin typeface="Microsoft Yahei"/>
                <a:ea typeface="Microsoft Yahei"/>
                <a:cs typeface="Microsoft Yahei"/>
                <a:sym typeface="Microsoft Yahei"/>
              </a:rPr>
              <a:t>exit </a:t>
            </a:r>
            <a:r>
              <a:rPr lang="de-DE" sz="1800" b="1" i="0" u="none" strike="noStrike" cap="none" dirty="0">
                <a:solidFill>
                  <a:srgbClr val="F2F2F2"/>
                </a:solidFill>
                <a:latin typeface="Microsoft Yahei"/>
                <a:ea typeface="Microsoft Yahei"/>
                <a:cs typeface="Microsoft Yahei"/>
                <a:sym typeface="Microsoft Yahei"/>
              </a:rPr>
              <a:t>from the operation.</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Step 3 - If tree is not Empty then insert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	</a:t>
            </a:r>
            <a:r>
              <a:rPr lang="de-DE" sz="1800" b="1" i="0" u="none" strike="noStrike" cap="none" dirty="0" smtClean="0">
                <a:solidFill>
                  <a:srgbClr val="F2F2F2"/>
                </a:solidFill>
                <a:latin typeface="Microsoft Yahei"/>
                <a:ea typeface="Microsoft Yahei"/>
                <a:cs typeface="Microsoft Yahei"/>
                <a:sym typeface="Microsoft Yahei"/>
              </a:rPr>
              <a:t>the </a:t>
            </a:r>
            <a:r>
              <a:rPr lang="de-DE" sz="1800" b="1" i="0" u="none" strike="noStrike" cap="none" dirty="0">
                <a:solidFill>
                  <a:srgbClr val="F2F2F2"/>
                </a:solidFill>
                <a:latin typeface="Microsoft Yahei"/>
                <a:ea typeface="Microsoft Yahei"/>
                <a:cs typeface="Microsoft Yahei"/>
                <a:sym typeface="Microsoft Yahei"/>
              </a:rPr>
              <a:t>newNode as leaf node using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	</a:t>
            </a:r>
            <a:r>
              <a:rPr lang="de-DE" sz="1800" b="1" i="0" u="none" strike="noStrike" cap="none" dirty="0" smtClean="0">
                <a:solidFill>
                  <a:srgbClr val="F2F2F2"/>
                </a:solidFill>
                <a:latin typeface="Microsoft Yahei"/>
                <a:ea typeface="Microsoft Yahei"/>
                <a:cs typeface="Microsoft Yahei"/>
                <a:sym typeface="Microsoft Yahei"/>
              </a:rPr>
              <a:t>Binary </a:t>
            </a:r>
            <a:r>
              <a:rPr lang="de-DE" sz="1800" b="1" i="0" u="none" strike="noStrike" cap="none" dirty="0">
                <a:solidFill>
                  <a:srgbClr val="F2F2F2"/>
                </a:solidFill>
                <a:latin typeface="Microsoft Yahei"/>
                <a:ea typeface="Microsoft Yahei"/>
                <a:cs typeface="Microsoft Yahei"/>
                <a:sym typeface="Microsoft Yahei"/>
              </a:rPr>
              <a:t>Search tree insertion logic.</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Step 4 - After insertion, Splay the newNode</a:t>
            </a:r>
            <a:endParaRPr sz="1800" b="0" i="0" u="none" strike="noStrike" cap="none" dirty="0">
              <a:solidFill>
                <a:srgbClr val="000000"/>
              </a:solidFill>
              <a:latin typeface="Arial"/>
              <a:ea typeface="Arial"/>
              <a:cs typeface="Arial"/>
              <a:sym typeface="Arial"/>
            </a:endParaRPr>
          </a:p>
        </p:txBody>
      </p:sp>
      <p:sp>
        <p:nvSpPr>
          <p:cNvPr id="171" name="Google Shape;171;p10"/>
          <p:cNvSpPr/>
          <p:nvPr/>
        </p:nvSpPr>
        <p:spPr>
          <a:xfrm>
            <a:off x="223920" y="5002200"/>
            <a:ext cx="2638440" cy="4842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98000"/>
              </a:lnSpc>
              <a:spcBef>
                <a:spcPts val="0"/>
              </a:spcBef>
              <a:spcAft>
                <a:spcPts val="0"/>
              </a:spcAft>
              <a:buNone/>
            </a:pPr>
            <a:r>
              <a:rPr lang="de-DE" sz="2800" b="1" i="0" u="none" strike="noStrike" cap="none">
                <a:solidFill>
                  <a:srgbClr val="0078B6"/>
                </a:solidFill>
                <a:latin typeface="Microsoft Yahei"/>
                <a:ea typeface="Microsoft Yahei"/>
                <a:cs typeface="Microsoft Yahei"/>
                <a:sym typeface="Microsoft Yahei"/>
              </a:rPr>
              <a:t>Search</a:t>
            </a:r>
            <a:endParaRPr sz="2800" b="0" i="0" u="none" strike="noStrike" cap="none">
              <a:solidFill>
                <a:srgbClr val="000000"/>
              </a:solidFill>
              <a:latin typeface="Arial"/>
              <a:ea typeface="Arial"/>
              <a:cs typeface="Arial"/>
              <a:sym typeface="Arial"/>
            </a:endParaRPr>
          </a:p>
        </p:txBody>
      </p:sp>
      <p:sp>
        <p:nvSpPr>
          <p:cNvPr id="172" name="Google Shape;172;p10"/>
          <p:cNvSpPr/>
          <p:nvPr/>
        </p:nvSpPr>
        <p:spPr>
          <a:xfrm>
            <a:off x="274680" y="5394240"/>
            <a:ext cx="11612520" cy="1371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50000"/>
              </a:lnSpc>
              <a:spcBef>
                <a:spcPts val="0"/>
              </a:spcBef>
              <a:spcAft>
                <a:spcPts val="0"/>
              </a:spcAft>
              <a:buNone/>
            </a:pPr>
            <a:r>
              <a:rPr lang="de-DE" sz="1800" b="1" i="0" u="none" strike="noStrike" cap="none" dirty="0">
                <a:solidFill>
                  <a:srgbClr val="F2F2F2"/>
                </a:solidFill>
                <a:latin typeface="Microsoft Yahei"/>
                <a:ea typeface="Microsoft Yahei"/>
                <a:cs typeface="Microsoft Yahei"/>
                <a:sym typeface="Microsoft Yahei"/>
              </a:rPr>
              <a:t>The search operation in a splay tree is nothing but searching the element using binary search process and then splaying that searched element so that it is placed at the root of the tree.</a:t>
            </a:r>
            <a:endParaRPr sz="1800" b="0" i="0" u="none" strike="noStrike" cap="none" dirty="0">
              <a:solidFill>
                <a:srgbClr val="000000"/>
              </a:solidFill>
              <a:latin typeface="Arial"/>
              <a:ea typeface="Arial"/>
              <a:cs typeface="Arial"/>
              <a:sym typeface="Arial"/>
            </a:endParaRPr>
          </a:p>
        </p:txBody>
      </p:sp>
      <p:pic>
        <p:nvPicPr>
          <p:cNvPr id="2052" name="Picture 4" descr="insertion in splay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240" y="1234027"/>
            <a:ext cx="3027871" cy="3768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lay Trees : Splaying, Insertion and Dele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128" y="721803"/>
            <a:ext cx="4917057" cy="26511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0;p10"/>
          <p:cNvSpPr/>
          <p:nvPr/>
        </p:nvSpPr>
        <p:spPr>
          <a:xfrm>
            <a:off x="196750" y="1795735"/>
            <a:ext cx="5121360" cy="33832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lvl="0">
              <a:lnSpc>
                <a:spcPct val="150000"/>
              </a:lnSpc>
            </a:pPr>
            <a:r>
              <a:rPr lang="en-US" sz="1800" b="1" dirty="0">
                <a:solidFill>
                  <a:schemeClr val="bg1"/>
                </a:solidFill>
                <a:latin typeface="Microsoft JhengHei UI" panose="020B0604030504040204" pitchFamily="34" charset="-120"/>
                <a:ea typeface="Microsoft JhengHei UI" panose="020B0604030504040204" pitchFamily="34" charset="-120"/>
              </a:rPr>
              <a:t>To delete a node in a splay tree, we first splay that node to the root. After this, we just delete the root which gives us two </a:t>
            </a:r>
            <a:r>
              <a:rPr lang="en-US" sz="1800" b="1" dirty="0" err="1">
                <a:solidFill>
                  <a:schemeClr val="bg1"/>
                </a:solidFill>
                <a:latin typeface="Microsoft JhengHei UI" panose="020B0604030504040204" pitchFamily="34" charset="-120"/>
                <a:ea typeface="Microsoft JhengHei UI" panose="020B0604030504040204" pitchFamily="34" charset="-120"/>
              </a:rPr>
              <a:t>subtrees</a:t>
            </a:r>
            <a:r>
              <a:rPr lang="en-US" sz="1800" b="1" dirty="0">
                <a:solidFill>
                  <a:schemeClr val="bg1"/>
                </a:solidFill>
                <a:latin typeface="Microsoft JhengHei UI" panose="020B0604030504040204" pitchFamily="34" charset="-120"/>
                <a:ea typeface="Microsoft JhengHei UI" panose="020B0604030504040204" pitchFamily="34" charset="-120"/>
              </a:rPr>
              <a:t>. We find the largest element of the left </a:t>
            </a:r>
            <a:r>
              <a:rPr lang="en-US" sz="1800" b="1" dirty="0" err="1">
                <a:solidFill>
                  <a:schemeClr val="bg1"/>
                </a:solidFill>
                <a:latin typeface="Microsoft JhengHei UI" panose="020B0604030504040204" pitchFamily="34" charset="-120"/>
                <a:ea typeface="Microsoft JhengHei UI" panose="020B0604030504040204" pitchFamily="34" charset="-120"/>
              </a:rPr>
              <a:t>subtree</a:t>
            </a:r>
            <a:r>
              <a:rPr lang="en-US" sz="1800" b="1" dirty="0">
                <a:solidFill>
                  <a:schemeClr val="bg1"/>
                </a:solidFill>
                <a:latin typeface="Microsoft JhengHei UI" panose="020B0604030504040204" pitchFamily="34" charset="-120"/>
                <a:ea typeface="Microsoft JhengHei UI" panose="020B0604030504040204" pitchFamily="34" charset="-120"/>
              </a:rPr>
              <a:t> and splay it to the root. Lastly, we attach the right </a:t>
            </a:r>
            <a:r>
              <a:rPr lang="en-US" sz="1800" b="1" dirty="0" err="1">
                <a:solidFill>
                  <a:schemeClr val="bg1"/>
                </a:solidFill>
                <a:latin typeface="Microsoft JhengHei UI" panose="020B0604030504040204" pitchFamily="34" charset="-120"/>
                <a:ea typeface="Microsoft JhengHei UI" panose="020B0604030504040204" pitchFamily="34" charset="-120"/>
              </a:rPr>
              <a:t>subtree</a:t>
            </a:r>
            <a:r>
              <a:rPr lang="en-US" sz="1800" b="1" dirty="0">
                <a:solidFill>
                  <a:schemeClr val="bg1"/>
                </a:solidFill>
                <a:latin typeface="Microsoft JhengHei UI" panose="020B0604030504040204" pitchFamily="34" charset="-120"/>
                <a:ea typeface="Microsoft JhengHei UI" panose="020B0604030504040204" pitchFamily="34" charset="-120"/>
              </a:rPr>
              <a:t> as the right child of the left </a:t>
            </a:r>
            <a:r>
              <a:rPr lang="en-US" sz="1800" b="1" dirty="0" err="1">
                <a:solidFill>
                  <a:schemeClr val="bg1"/>
                </a:solidFill>
                <a:latin typeface="Microsoft JhengHei UI" panose="020B0604030504040204" pitchFamily="34" charset="-120"/>
                <a:ea typeface="Microsoft JhengHei UI" panose="020B0604030504040204" pitchFamily="34" charset="-120"/>
              </a:rPr>
              <a:t>subtree</a:t>
            </a:r>
            <a:endParaRPr sz="1800" b="1" i="0" u="none" strike="noStrike" cap="none" dirty="0">
              <a:solidFill>
                <a:schemeClr val="bg1"/>
              </a:solidFill>
              <a:latin typeface="Microsoft JhengHei UI" panose="020B0604030504040204" pitchFamily="34" charset="-120"/>
              <a:ea typeface="Microsoft JhengHei UI" panose="020B0604030504040204" pitchFamily="34" charset="-120"/>
              <a:sym typeface="Arial"/>
            </a:endParaRPr>
          </a:p>
        </p:txBody>
      </p:sp>
      <p:sp>
        <p:nvSpPr>
          <p:cNvPr id="5" name="Google Shape;169;p10"/>
          <p:cNvSpPr/>
          <p:nvPr/>
        </p:nvSpPr>
        <p:spPr>
          <a:xfrm>
            <a:off x="196750" y="1287775"/>
            <a:ext cx="1768680" cy="507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r" rtl="0">
              <a:lnSpc>
                <a:spcPct val="98000"/>
              </a:lnSpc>
              <a:spcBef>
                <a:spcPts val="0"/>
              </a:spcBef>
              <a:spcAft>
                <a:spcPts val="0"/>
              </a:spcAft>
              <a:buNone/>
            </a:pPr>
            <a:r>
              <a:rPr lang="de-DE" sz="2800" b="1" i="0" u="none" strike="noStrike" cap="none" dirty="0">
                <a:solidFill>
                  <a:srgbClr val="0078B6"/>
                </a:solidFill>
                <a:latin typeface="Microsoft Yahei"/>
                <a:ea typeface="Microsoft Yahei"/>
                <a:cs typeface="Microsoft Yahei"/>
                <a:sym typeface="Microsoft Yahei"/>
              </a:rPr>
              <a:t>Deletion</a:t>
            </a:r>
            <a:endParaRPr sz="2800" b="0" i="0" u="none" strike="noStrike" cap="none" dirty="0">
              <a:solidFill>
                <a:srgbClr val="000000"/>
              </a:solidFill>
              <a:latin typeface="Arial"/>
              <a:ea typeface="Arial"/>
              <a:cs typeface="Arial"/>
              <a:sym typeface="Arial"/>
            </a:endParaRPr>
          </a:p>
        </p:txBody>
      </p:sp>
      <p:pic>
        <p:nvPicPr>
          <p:cNvPr id="1028" name="Picture 4" descr="deletion in splay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018" y="3372927"/>
            <a:ext cx="4727275" cy="259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848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
        <p:cNvGrpSpPr/>
        <p:nvPr/>
      </p:nvGrpSpPr>
      <p:grpSpPr>
        <a:xfrm>
          <a:off x="0" y="0"/>
          <a:ext cx="0" cy="0"/>
          <a:chOff x="0" y="0"/>
          <a:chExt cx="0" cy="0"/>
        </a:xfrm>
      </p:grpSpPr>
      <p:sp>
        <p:nvSpPr>
          <p:cNvPr id="177" name="Google Shape;177;p11"/>
          <p:cNvSpPr/>
          <p:nvPr/>
        </p:nvSpPr>
        <p:spPr>
          <a:xfrm>
            <a:off x="-1482840" y="-1376280"/>
            <a:ext cx="4622760" cy="4502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9002880" y="4346640"/>
            <a:ext cx="5537160" cy="53910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631520" y="2990455"/>
            <a:ext cx="9509054" cy="1406838"/>
          </a:xfrm>
          <a:prstGeom prst="rect">
            <a:avLst/>
          </a:prstGeom>
          <a:noFill/>
          <a:ln>
            <a:noFill/>
          </a:ln>
        </p:spPr>
        <p:txBody>
          <a:bodyPr spcFirstLastPara="1" wrap="square" lIns="90000" tIns="45000" rIns="90000" bIns="45000" anchor="t" anchorCtr="0">
            <a:noAutofit/>
          </a:bodyPr>
          <a:lstStyle/>
          <a:p>
            <a:pPr lvl="0"/>
            <a:r>
              <a:rPr lang="de-DE" sz="2000" b="0" i="0" u="none" strike="noStrike" cap="none" dirty="0" smtClean="0">
                <a:solidFill>
                  <a:srgbClr val="F2F2F2"/>
                </a:solidFill>
                <a:latin typeface="Microsoft Yahei"/>
                <a:ea typeface="Microsoft Yahei"/>
                <a:cs typeface="Microsoft Yahei"/>
                <a:sym typeface="Microsoft Yahei"/>
              </a:rPr>
              <a:t>All </a:t>
            </a:r>
            <a:r>
              <a:rPr lang="de-DE" sz="2000" b="0" i="0" u="none" strike="noStrike" cap="none" dirty="0">
                <a:solidFill>
                  <a:srgbClr val="F2F2F2"/>
                </a:solidFill>
                <a:latin typeface="Microsoft Yahei"/>
                <a:ea typeface="Microsoft Yahei"/>
                <a:cs typeface="Microsoft Yahei"/>
                <a:sym typeface="Microsoft Yahei"/>
              </a:rPr>
              <a:t>splay tree operations take </a:t>
            </a:r>
            <a:r>
              <a:rPr lang="de-DE" sz="2000" b="1" i="0" u="none" strike="noStrike" cap="none" dirty="0" smtClean="0">
                <a:solidFill>
                  <a:srgbClr val="F2F2F2"/>
                </a:solidFill>
                <a:latin typeface="Microsoft Yahei"/>
                <a:ea typeface="Microsoft Yahei"/>
                <a:cs typeface="Microsoft Yahei"/>
                <a:sym typeface="Microsoft Yahei"/>
              </a:rPr>
              <a:t>O(log n</a:t>
            </a:r>
            <a:r>
              <a:rPr lang="de-DE" sz="2000" b="1" i="0" u="none" strike="noStrike" cap="none" dirty="0">
                <a:solidFill>
                  <a:srgbClr val="F2F2F2"/>
                </a:solidFill>
                <a:latin typeface="Microsoft Yahei"/>
                <a:ea typeface="Microsoft Yahei"/>
                <a:cs typeface="Microsoft Yahei"/>
                <a:sym typeface="Microsoft Yahei"/>
              </a:rPr>
              <a:t>)</a:t>
            </a:r>
            <a:r>
              <a:rPr lang="de-DE" sz="2000" b="0" i="0" u="none" strike="noStrike" cap="none" dirty="0">
                <a:solidFill>
                  <a:srgbClr val="F2F2F2"/>
                </a:solidFill>
                <a:latin typeface="Microsoft Yahei"/>
                <a:ea typeface="Microsoft Yahei"/>
                <a:cs typeface="Microsoft Yahei"/>
                <a:sym typeface="Microsoft Yahei"/>
              </a:rPr>
              <a:t> time on average. </a:t>
            </a:r>
            <a:endParaRPr sz="2000" b="0" i="0" u="none" strike="noStrike" cap="none" dirty="0">
              <a:solidFill>
                <a:srgbClr val="000000"/>
              </a:solidFill>
              <a:latin typeface="Arial"/>
              <a:ea typeface="Arial"/>
              <a:cs typeface="Arial"/>
              <a:sym typeface="Arial"/>
            </a:endParaRPr>
          </a:p>
          <a:p>
            <a:pPr marL="0" marR="0" lvl="0" indent="0" rtl="0">
              <a:lnSpc>
                <a:spcPct val="100000"/>
              </a:lnSpc>
              <a:spcBef>
                <a:spcPts val="0"/>
              </a:spcBef>
              <a:spcAft>
                <a:spcPts val="0"/>
              </a:spcAft>
              <a:buNone/>
            </a:pPr>
            <a:r>
              <a:rPr lang="de-DE" sz="2000" b="0" i="0" u="none" strike="noStrike" cap="none" dirty="0">
                <a:solidFill>
                  <a:srgbClr val="F2F2F2"/>
                </a:solidFill>
                <a:latin typeface="Microsoft Yahei"/>
                <a:ea typeface="Microsoft Yahei"/>
                <a:cs typeface="Microsoft Yahei"/>
                <a:sym typeface="Microsoft Yahei"/>
              </a:rPr>
              <a:t>Splay trees can be rigorously shown to run in </a:t>
            </a:r>
            <a:r>
              <a:rPr lang="de-DE" sz="2000" b="1" i="0" u="none" strike="noStrike" cap="none" dirty="0">
                <a:solidFill>
                  <a:srgbClr val="F2F2F2"/>
                </a:solidFill>
                <a:latin typeface="Microsoft Yahei"/>
                <a:ea typeface="Microsoft Yahei"/>
                <a:cs typeface="Microsoft Yahei"/>
                <a:sym typeface="Microsoft Yahei"/>
              </a:rPr>
              <a:t>O(log n)</a:t>
            </a:r>
            <a:r>
              <a:rPr lang="de-DE" sz="2000" b="0" i="0" u="none" strike="noStrike" cap="none" dirty="0">
                <a:solidFill>
                  <a:srgbClr val="F2F2F2"/>
                </a:solidFill>
                <a:latin typeface="Microsoft Yahei"/>
                <a:ea typeface="Microsoft Yahei"/>
                <a:cs typeface="Microsoft Yahei"/>
                <a:sym typeface="Microsoft Yahei"/>
              </a:rPr>
              <a:t> average </a:t>
            </a:r>
            <a:r>
              <a:rPr lang="de-DE" sz="2000" b="0" i="0" u="none" strike="noStrike" cap="none" dirty="0" smtClean="0">
                <a:solidFill>
                  <a:srgbClr val="F2F2F2"/>
                </a:solidFill>
                <a:latin typeface="Microsoft Yahei"/>
                <a:ea typeface="Microsoft Yahei"/>
                <a:cs typeface="Microsoft Yahei"/>
                <a:sym typeface="Microsoft Yahei"/>
              </a:rPr>
              <a:t>time per </a:t>
            </a:r>
          </a:p>
          <a:p>
            <a:pPr marL="0" marR="0" lvl="0" indent="0" rtl="0">
              <a:lnSpc>
                <a:spcPct val="100000"/>
              </a:lnSpc>
              <a:spcBef>
                <a:spcPts val="0"/>
              </a:spcBef>
              <a:spcAft>
                <a:spcPts val="0"/>
              </a:spcAft>
              <a:buNone/>
            </a:pPr>
            <a:r>
              <a:rPr lang="de-DE" sz="2000" b="0" i="0" u="none" strike="noStrike" cap="none" dirty="0" smtClean="0">
                <a:solidFill>
                  <a:srgbClr val="F2F2F2"/>
                </a:solidFill>
                <a:latin typeface="Microsoft Yahei"/>
                <a:ea typeface="Microsoft Yahei"/>
                <a:cs typeface="Microsoft Yahei"/>
                <a:sym typeface="Microsoft Yahei"/>
              </a:rPr>
              <a:t>operation, over </a:t>
            </a:r>
            <a:r>
              <a:rPr lang="de-DE" sz="2000" b="0" i="0" u="none" strike="noStrike" cap="none" dirty="0">
                <a:solidFill>
                  <a:srgbClr val="F2F2F2"/>
                </a:solidFill>
                <a:latin typeface="Microsoft Yahei"/>
                <a:ea typeface="Microsoft Yahei"/>
                <a:cs typeface="Microsoft Yahei"/>
                <a:sym typeface="Microsoft Yahei"/>
              </a:rPr>
              <a:t>any sequence of </a:t>
            </a:r>
            <a:r>
              <a:rPr lang="de-DE" sz="2000" b="0" i="0" u="none" strike="noStrike" cap="none" dirty="0" smtClean="0">
                <a:solidFill>
                  <a:srgbClr val="F2F2F2"/>
                </a:solidFill>
                <a:latin typeface="Microsoft Yahei"/>
                <a:ea typeface="Microsoft Yahei"/>
                <a:cs typeface="Microsoft Yahei"/>
                <a:sym typeface="Microsoft Yahei"/>
              </a:rPr>
              <a:t>operations (</a:t>
            </a:r>
            <a:r>
              <a:rPr lang="de-DE" sz="2000" b="0" i="0" u="none" strike="noStrike" cap="none" dirty="0">
                <a:solidFill>
                  <a:srgbClr val="F2F2F2"/>
                </a:solidFill>
                <a:latin typeface="Microsoft Yahei"/>
                <a:ea typeface="Microsoft Yahei"/>
                <a:cs typeface="Microsoft Yahei"/>
                <a:sym typeface="Microsoft Yahei"/>
              </a:rPr>
              <a:t>assuming we start from an empty tree</a:t>
            </a:r>
            <a:r>
              <a:rPr lang="de-DE" sz="2000" b="0" i="0" u="none" strike="noStrike" cap="none" dirty="0" smtClean="0">
                <a:solidFill>
                  <a:srgbClr val="F2F2F2"/>
                </a:solidFill>
                <a:latin typeface="Microsoft Yahei"/>
                <a:ea typeface="Microsoft Yahei"/>
                <a:cs typeface="Microsoft Yahei"/>
                <a:sym typeface="Microsoft Yahei"/>
              </a:rPr>
              <a:t>)</a:t>
            </a:r>
          </a:p>
          <a:p>
            <a:r>
              <a:rPr lang="en-US" sz="2000" dirty="0">
                <a:solidFill>
                  <a:srgbClr val="F2F2F2"/>
                </a:solidFill>
                <a:latin typeface="Microsoft Yahei"/>
                <a:ea typeface="Microsoft Yahei"/>
                <a:cs typeface="Microsoft Yahei"/>
                <a:sym typeface="Microsoft Yahei"/>
              </a:rPr>
              <a:t>The time complexity in the worst case is O(n).</a:t>
            </a:r>
          </a:p>
          <a:p>
            <a:pPr marL="0" marR="0" lvl="0" indent="0"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
        <p:nvSpPr>
          <p:cNvPr id="180" name="Google Shape;180;p11"/>
          <p:cNvSpPr/>
          <p:nvPr/>
        </p:nvSpPr>
        <p:spPr>
          <a:xfrm>
            <a:off x="4643690" y="1950890"/>
            <a:ext cx="3346200" cy="69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4000" b="1" i="0" u="none" strike="noStrike" cap="none" dirty="0">
                <a:solidFill>
                  <a:srgbClr val="0078B6"/>
                </a:solidFill>
                <a:latin typeface="Microsoft Yahei"/>
                <a:ea typeface="Microsoft Yahei"/>
                <a:cs typeface="Microsoft Yahei"/>
                <a:sym typeface="Microsoft Yahei"/>
              </a:rPr>
              <a:t>Complexity</a:t>
            </a:r>
            <a:endParaRPr sz="4000" b="0" i="0" u="none" strike="noStrike" cap="none" dirty="0">
              <a:solidFill>
                <a:srgbClr val="000000"/>
              </a:solidFill>
              <a:latin typeface="Arial"/>
              <a:ea typeface="Arial"/>
              <a:cs typeface="Arial"/>
              <a:sym typeface="Arial"/>
            </a:endParaRPr>
          </a:p>
        </p:txBody>
      </p:sp>
      <p:grpSp>
        <p:nvGrpSpPr>
          <p:cNvPr id="181" name="Google Shape;181;p11"/>
          <p:cNvGrpSpPr/>
          <p:nvPr/>
        </p:nvGrpSpPr>
        <p:grpSpPr>
          <a:xfrm>
            <a:off x="5786827" y="5193616"/>
            <a:ext cx="1197000" cy="308160"/>
            <a:chOff x="5494320" y="4316400"/>
            <a:chExt cx="1197000" cy="308160"/>
          </a:xfrm>
        </p:grpSpPr>
        <p:sp>
          <p:nvSpPr>
            <p:cNvPr id="182" name="Google Shape;182;p11"/>
            <p:cNvSpPr/>
            <p:nvPr/>
          </p:nvSpPr>
          <p:spPr>
            <a:xfrm>
              <a:off x="5494320" y="431640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5935680" y="4316400"/>
              <a:ext cx="31572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6375240" y="431640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2"/>
          <p:cNvSpPr/>
          <p:nvPr/>
        </p:nvSpPr>
        <p:spPr>
          <a:xfrm>
            <a:off x="4968726" y="270000"/>
            <a:ext cx="2558100" cy="516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800" b="1" i="0" u="none" strike="noStrike" cap="none">
                <a:solidFill>
                  <a:srgbClr val="0078B6"/>
                </a:solidFill>
                <a:latin typeface="Microsoft Yahei"/>
                <a:ea typeface="Microsoft Yahei"/>
                <a:cs typeface="Microsoft Yahei"/>
                <a:sym typeface="Microsoft Yahei"/>
              </a:rPr>
              <a:t>Applications</a:t>
            </a:r>
            <a:endParaRPr sz="2800" b="0" i="0" u="none" strike="noStrike" cap="none">
              <a:solidFill>
                <a:srgbClr val="000000"/>
              </a:solidFill>
              <a:latin typeface="Arial"/>
              <a:ea typeface="Arial"/>
              <a:cs typeface="Arial"/>
              <a:sym typeface="Arial"/>
            </a:endParaRPr>
          </a:p>
        </p:txBody>
      </p:sp>
      <p:grpSp>
        <p:nvGrpSpPr>
          <p:cNvPr id="190" name="Google Shape;190;p12"/>
          <p:cNvGrpSpPr/>
          <p:nvPr/>
        </p:nvGrpSpPr>
        <p:grpSpPr>
          <a:xfrm>
            <a:off x="5494320" y="822240"/>
            <a:ext cx="1197000" cy="308160"/>
            <a:chOff x="5494320" y="822240"/>
            <a:chExt cx="1197000" cy="308160"/>
          </a:xfrm>
        </p:grpSpPr>
        <p:sp>
          <p:nvSpPr>
            <p:cNvPr id="191" name="Google Shape;191;p12"/>
            <p:cNvSpPr/>
            <p:nvPr/>
          </p:nvSpPr>
          <p:spPr>
            <a:xfrm>
              <a:off x="549432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2"/>
            <p:cNvSpPr/>
            <p:nvPr/>
          </p:nvSpPr>
          <p:spPr>
            <a:xfrm>
              <a:off x="5935680" y="822240"/>
              <a:ext cx="31572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637524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2"/>
          <p:cNvGrpSpPr/>
          <p:nvPr/>
        </p:nvGrpSpPr>
        <p:grpSpPr>
          <a:xfrm>
            <a:off x="1996380" y="1538100"/>
            <a:ext cx="2854620" cy="4194180"/>
            <a:chOff x="1996380" y="1538100"/>
            <a:chExt cx="2854620" cy="4194180"/>
          </a:xfrm>
        </p:grpSpPr>
        <p:sp>
          <p:nvSpPr>
            <p:cNvPr id="195" name="Google Shape;195;p12"/>
            <p:cNvSpPr/>
            <p:nvPr/>
          </p:nvSpPr>
          <p:spPr>
            <a:xfrm rot="5400000">
              <a:off x="3867840" y="5290200"/>
              <a:ext cx="69480" cy="100080"/>
            </a:xfrm>
            <a:custGeom>
              <a:avLst/>
              <a:gdLst/>
              <a:ahLst/>
              <a:cxnLst/>
              <a:rect l="l" t="t" r="r" b="b"/>
              <a:pathLst>
                <a:path w="23" h="31" extrusionOk="0">
                  <a:moveTo>
                    <a:pt x="4" y="0"/>
                  </a:moveTo>
                  <a:cubicBezTo>
                    <a:pt x="0" y="3"/>
                    <a:pt x="0" y="3"/>
                    <a:pt x="0" y="3"/>
                  </a:cubicBezTo>
                  <a:cubicBezTo>
                    <a:pt x="6" y="12"/>
                    <a:pt x="13" y="22"/>
                    <a:pt x="19" y="31"/>
                  </a:cubicBezTo>
                  <a:cubicBezTo>
                    <a:pt x="23" y="28"/>
                    <a:pt x="23" y="28"/>
                    <a:pt x="23" y="28"/>
                  </a:cubicBezTo>
                  <a:cubicBezTo>
                    <a:pt x="17" y="19"/>
                    <a:pt x="10" y="9"/>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rot="5400000">
              <a:off x="4686480" y="4259520"/>
              <a:ext cx="104400" cy="44640"/>
            </a:xfrm>
            <a:custGeom>
              <a:avLst/>
              <a:gdLst/>
              <a:ahLst/>
              <a:cxnLst/>
              <a:rect l="l" t="t" r="r" b="b"/>
              <a:pathLst>
                <a:path w="34" h="15" extrusionOk="0">
                  <a:moveTo>
                    <a:pt x="2" y="0"/>
                  </a:moveTo>
                  <a:cubicBezTo>
                    <a:pt x="0" y="5"/>
                    <a:pt x="0" y="5"/>
                    <a:pt x="0" y="5"/>
                  </a:cubicBezTo>
                  <a:cubicBezTo>
                    <a:pt x="11" y="8"/>
                    <a:pt x="22" y="12"/>
                    <a:pt x="33" y="15"/>
                  </a:cubicBezTo>
                  <a:cubicBezTo>
                    <a:pt x="34" y="11"/>
                    <a:pt x="34" y="11"/>
                    <a:pt x="34" y="11"/>
                  </a:cubicBezTo>
                  <a:cubicBezTo>
                    <a:pt x="24" y="7"/>
                    <a:pt x="13" y="3"/>
                    <a:pt x="2"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rot="5400000">
              <a:off x="3023280" y="5625000"/>
              <a:ext cx="31320" cy="115920"/>
            </a:xfrm>
            <a:custGeom>
              <a:avLst/>
              <a:gdLst/>
              <a:ahLst/>
              <a:cxnLst/>
              <a:rect l="l" t="t" r="r" b="b"/>
              <a:pathLst>
                <a:path w="12" h="36" extrusionOk="0">
                  <a:moveTo>
                    <a:pt x="5" y="0"/>
                  </a:moveTo>
                  <a:cubicBezTo>
                    <a:pt x="0" y="1"/>
                    <a:pt x="0" y="1"/>
                    <a:pt x="0" y="1"/>
                  </a:cubicBezTo>
                  <a:cubicBezTo>
                    <a:pt x="3" y="13"/>
                    <a:pt x="5" y="24"/>
                    <a:pt x="7" y="36"/>
                  </a:cubicBezTo>
                  <a:cubicBezTo>
                    <a:pt x="12" y="35"/>
                    <a:pt x="12" y="35"/>
                    <a:pt x="12" y="35"/>
                  </a:cubicBezTo>
                  <a:cubicBezTo>
                    <a:pt x="10" y="23"/>
                    <a:pt x="8" y="12"/>
                    <a:pt x="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rot="5400000">
              <a:off x="4598640" y="4461120"/>
              <a:ext cx="102960" cy="58680"/>
            </a:xfrm>
            <a:custGeom>
              <a:avLst/>
              <a:gdLst/>
              <a:ahLst/>
              <a:cxnLst/>
              <a:rect l="l" t="t" r="r" b="b"/>
              <a:pathLst>
                <a:path w="33" h="19" extrusionOk="0">
                  <a:moveTo>
                    <a:pt x="2" y="0"/>
                  </a:moveTo>
                  <a:cubicBezTo>
                    <a:pt x="0" y="4"/>
                    <a:pt x="0" y="4"/>
                    <a:pt x="0" y="4"/>
                  </a:cubicBezTo>
                  <a:cubicBezTo>
                    <a:pt x="11" y="9"/>
                    <a:pt x="21" y="14"/>
                    <a:pt x="31" y="19"/>
                  </a:cubicBezTo>
                  <a:cubicBezTo>
                    <a:pt x="33" y="14"/>
                    <a:pt x="33" y="14"/>
                    <a:pt x="33" y="14"/>
                  </a:cubicBezTo>
                  <a:cubicBezTo>
                    <a:pt x="23" y="9"/>
                    <a:pt x="13" y="4"/>
                    <a:pt x="2"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rot="5400000">
              <a:off x="3248640" y="5576040"/>
              <a:ext cx="40680" cy="112680"/>
            </a:xfrm>
            <a:custGeom>
              <a:avLst/>
              <a:gdLst/>
              <a:ahLst/>
              <a:cxnLst/>
              <a:rect l="l" t="t" r="r" b="b"/>
              <a:pathLst>
                <a:path w="14" h="35" extrusionOk="0">
                  <a:moveTo>
                    <a:pt x="4" y="0"/>
                  </a:moveTo>
                  <a:cubicBezTo>
                    <a:pt x="0" y="2"/>
                    <a:pt x="0" y="2"/>
                    <a:pt x="0" y="2"/>
                  </a:cubicBezTo>
                  <a:cubicBezTo>
                    <a:pt x="3" y="13"/>
                    <a:pt x="6" y="24"/>
                    <a:pt x="9" y="35"/>
                  </a:cubicBezTo>
                  <a:cubicBezTo>
                    <a:pt x="14" y="34"/>
                    <a:pt x="14" y="34"/>
                    <a:pt x="14" y="34"/>
                  </a:cubicBezTo>
                  <a:cubicBezTo>
                    <a:pt x="11" y="23"/>
                    <a:pt x="8" y="11"/>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rot="5400000">
              <a:off x="4494600" y="4653360"/>
              <a:ext cx="99360" cy="71280"/>
            </a:xfrm>
            <a:custGeom>
              <a:avLst/>
              <a:gdLst/>
              <a:ahLst/>
              <a:cxnLst/>
              <a:rect l="l" t="t" r="r" b="b"/>
              <a:pathLst>
                <a:path w="32" h="23" extrusionOk="0">
                  <a:moveTo>
                    <a:pt x="3" y="0"/>
                  </a:moveTo>
                  <a:cubicBezTo>
                    <a:pt x="0" y="5"/>
                    <a:pt x="0" y="5"/>
                    <a:pt x="0" y="5"/>
                  </a:cubicBezTo>
                  <a:cubicBezTo>
                    <a:pt x="10" y="10"/>
                    <a:pt x="20" y="16"/>
                    <a:pt x="30" y="23"/>
                  </a:cubicBezTo>
                  <a:cubicBezTo>
                    <a:pt x="32" y="18"/>
                    <a:pt x="32" y="18"/>
                    <a:pt x="32" y="18"/>
                  </a:cubicBezTo>
                  <a:cubicBezTo>
                    <a:pt x="23" y="12"/>
                    <a:pt x="13" y="6"/>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rot="5400000">
              <a:off x="2078280" y="5611680"/>
              <a:ext cx="36000" cy="113040"/>
            </a:xfrm>
            <a:custGeom>
              <a:avLst/>
              <a:gdLst/>
              <a:ahLst/>
              <a:cxnLst/>
              <a:rect l="l" t="t" r="r" b="b"/>
              <a:pathLst>
                <a:path w="13" h="35" extrusionOk="0">
                  <a:moveTo>
                    <a:pt x="8" y="0"/>
                  </a:moveTo>
                  <a:cubicBezTo>
                    <a:pt x="5" y="11"/>
                    <a:pt x="3" y="23"/>
                    <a:pt x="0" y="34"/>
                  </a:cubicBezTo>
                  <a:cubicBezTo>
                    <a:pt x="4" y="35"/>
                    <a:pt x="4" y="35"/>
                    <a:pt x="4" y="35"/>
                  </a:cubicBezTo>
                  <a:cubicBezTo>
                    <a:pt x="7" y="24"/>
                    <a:pt x="10" y="12"/>
                    <a:pt x="13" y="1"/>
                  </a:cubicBezTo>
                  <a:cubicBezTo>
                    <a:pt x="8" y="0"/>
                    <a:pt x="8" y="0"/>
                    <a:pt x="8"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rot="5400000">
              <a:off x="4793040" y="3616200"/>
              <a:ext cx="104760" cy="11160"/>
            </a:xfrm>
            <a:custGeom>
              <a:avLst/>
              <a:gdLst/>
              <a:ahLst/>
              <a:cxnLst/>
              <a:rect l="l" t="t" r="r" b="b"/>
              <a:pathLst>
                <a:path w="34" h="5" extrusionOk="0">
                  <a:moveTo>
                    <a:pt x="18" y="0"/>
                  </a:moveTo>
                  <a:cubicBezTo>
                    <a:pt x="12" y="0"/>
                    <a:pt x="6" y="0"/>
                    <a:pt x="0" y="0"/>
                  </a:cubicBezTo>
                  <a:cubicBezTo>
                    <a:pt x="0" y="5"/>
                    <a:pt x="0" y="5"/>
                    <a:pt x="0" y="5"/>
                  </a:cubicBezTo>
                  <a:cubicBezTo>
                    <a:pt x="6" y="5"/>
                    <a:pt x="12" y="5"/>
                    <a:pt x="18" y="5"/>
                  </a:cubicBezTo>
                  <a:cubicBezTo>
                    <a:pt x="24" y="5"/>
                    <a:pt x="29" y="5"/>
                    <a:pt x="34" y="5"/>
                  </a:cubicBezTo>
                  <a:cubicBezTo>
                    <a:pt x="34" y="0"/>
                    <a:pt x="34" y="0"/>
                    <a:pt x="34" y="0"/>
                  </a:cubicBezTo>
                  <a:cubicBezTo>
                    <a:pt x="29" y="0"/>
                    <a:pt x="24" y="0"/>
                    <a:pt x="18"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rot="5400000">
              <a:off x="4783320" y="3393360"/>
              <a:ext cx="104400" cy="25200"/>
            </a:xfrm>
            <a:custGeom>
              <a:avLst/>
              <a:gdLst/>
              <a:ahLst/>
              <a:cxnLst/>
              <a:rect l="l" t="t" r="r" b="b"/>
              <a:pathLst>
                <a:path w="34" h="9" extrusionOk="0">
                  <a:moveTo>
                    <a:pt x="34" y="0"/>
                  </a:moveTo>
                  <a:cubicBezTo>
                    <a:pt x="23" y="1"/>
                    <a:pt x="11" y="2"/>
                    <a:pt x="0" y="4"/>
                  </a:cubicBezTo>
                  <a:cubicBezTo>
                    <a:pt x="1" y="9"/>
                    <a:pt x="1" y="9"/>
                    <a:pt x="1" y="9"/>
                  </a:cubicBezTo>
                  <a:cubicBezTo>
                    <a:pt x="12" y="7"/>
                    <a:pt x="23" y="6"/>
                    <a:pt x="34" y="5"/>
                  </a:cubicBezTo>
                  <a:cubicBezTo>
                    <a:pt x="34" y="0"/>
                    <a:pt x="34" y="0"/>
                    <a:pt x="3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rot="5400000">
              <a:off x="4365360" y="4833720"/>
              <a:ext cx="91800" cy="79560"/>
            </a:xfrm>
            <a:custGeom>
              <a:avLst/>
              <a:gdLst/>
              <a:ahLst/>
              <a:cxnLst/>
              <a:rect l="l" t="t" r="r" b="b"/>
              <a:pathLst>
                <a:path w="30" h="25" extrusionOk="0">
                  <a:moveTo>
                    <a:pt x="3" y="0"/>
                  </a:moveTo>
                  <a:cubicBezTo>
                    <a:pt x="0" y="4"/>
                    <a:pt x="0" y="4"/>
                    <a:pt x="0" y="4"/>
                  </a:cubicBezTo>
                  <a:cubicBezTo>
                    <a:pt x="9" y="11"/>
                    <a:pt x="19" y="18"/>
                    <a:pt x="27" y="25"/>
                  </a:cubicBezTo>
                  <a:cubicBezTo>
                    <a:pt x="30" y="21"/>
                    <a:pt x="30" y="21"/>
                    <a:pt x="30" y="21"/>
                  </a:cubicBezTo>
                  <a:cubicBezTo>
                    <a:pt x="21" y="14"/>
                    <a:pt x="12" y="6"/>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rot="5400000">
              <a:off x="4742280" y="4047480"/>
              <a:ext cx="109440" cy="34920"/>
            </a:xfrm>
            <a:custGeom>
              <a:avLst/>
              <a:gdLst/>
              <a:ahLst/>
              <a:cxnLst/>
              <a:rect l="l" t="t" r="r" b="b"/>
              <a:pathLst>
                <a:path w="35" h="12" extrusionOk="0">
                  <a:moveTo>
                    <a:pt x="1" y="0"/>
                  </a:moveTo>
                  <a:cubicBezTo>
                    <a:pt x="0" y="5"/>
                    <a:pt x="0" y="5"/>
                    <a:pt x="0" y="5"/>
                  </a:cubicBezTo>
                  <a:cubicBezTo>
                    <a:pt x="11" y="7"/>
                    <a:pt x="23" y="10"/>
                    <a:pt x="34" y="12"/>
                  </a:cubicBezTo>
                  <a:cubicBezTo>
                    <a:pt x="35" y="7"/>
                    <a:pt x="35" y="7"/>
                    <a:pt x="35" y="7"/>
                  </a:cubicBezTo>
                  <a:cubicBezTo>
                    <a:pt x="24" y="5"/>
                    <a:pt x="12" y="2"/>
                    <a:pt x="1"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rot="5400000">
              <a:off x="4746240" y="3172320"/>
              <a:ext cx="104400" cy="34920"/>
            </a:xfrm>
            <a:custGeom>
              <a:avLst/>
              <a:gdLst/>
              <a:ahLst/>
              <a:cxnLst/>
              <a:rect l="l" t="t" r="r" b="b"/>
              <a:pathLst>
                <a:path w="34" h="12" extrusionOk="0">
                  <a:moveTo>
                    <a:pt x="33" y="0"/>
                  </a:moveTo>
                  <a:cubicBezTo>
                    <a:pt x="22" y="2"/>
                    <a:pt x="11" y="4"/>
                    <a:pt x="0" y="7"/>
                  </a:cubicBezTo>
                  <a:cubicBezTo>
                    <a:pt x="1" y="12"/>
                    <a:pt x="1" y="12"/>
                    <a:pt x="1" y="12"/>
                  </a:cubicBezTo>
                  <a:cubicBezTo>
                    <a:pt x="12" y="9"/>
                    <a:pt x="23" y="7"/>
                    <a:pt x="34" y="4"/>
                  </a:cubicBezTo>
                  <a:cubicBezTo>
                    <a:pt x="33" y="0"/>
                    <a:pt x="33" y="0"/>
                    <a:pt x="3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rot="5400000">
              <a:off x="4776120" y="3833280"/>
              <a:ext cx="109080" cy="25200"/>
            </a:xfrm>
            <a:custGeom>
              <a:avLst/>
              <a:gdLst/>
              <a:ahLst/>
              <a:cxnLst/>
              <a:rect l="l" t="t" r="r" b="b"/>
              <a:pathLst>
                <a:path w="35" h="9" extrusionOk="0">
                  <a:moveTo>
                    <a:pt x="1" y="0"/>
                  </a:moveTo>
                  <a:cubicBezTo>
                    <a:pt x="0" y="5"/>
                    <a:pt x="0" y="5"/>
                    <a:pt x="0" y="5"/>
                  </a:cubicBezTo>
                  <a:cubicBezTo>
                    <a:pt x="11" y="6"/>
                    <a:pt x="23" y="7"/>
                    <a:pt x="34" y="9"/>
                  </a:cubicBezTo>
                  <a:cubicBezTo>
                    <a:pt x="35" y="4"/>
                    <a:pt x="35" y="4"/>
                    <a:pt x="35" y="4"/>
                  </a:cubicBezTo>
                  <a:cubicBezTo>
                    <a:pt x="23" y="2"/>
                    <a:pt x="12" y="1"/>
                    <a:pt x="1"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rot="5400000">
              <a:off x="2314080" y="5651280"/>
              <a:ext cx="23760" cy="112680"/>
            </a:xfrm>
            <a:custGeom>
              <a:avLst/>
              <a:gdLst/>
              <a:ahLst/>
              <a:cxnLst/>
              <a:rect l="l" t="t" r="r" b="b"/>
              <a:pathLst>
                <a:path w="9" h="35" extrusionOk="0">
                  <a:moveTo>
                    <a:pt x="5" y="0"/>
                  </a:moveTo>
                  <a:cubicBezTo>
                    <a:pt x="3" y="11"/>
                    <a:pt x="2" y="23"/>
                    <a:pt x="0" y="34"/>
                  </a:cubicBezTo>
                  <a:cubicBezTo>
                    <a:pt x="5" y="35"/>
                    <a:pt x="5" y="35"/>
                    <a:pt x="5" y="35"/>
                  </a:cubicBezTo>
                  <a:cubicBezTo>
                    <a:pt x="7" y="24"/>
                    <a:pt x="8" y="12"/>
                    <a:pt x="9" y="0"/>
                  </a:cubicBezTo>
                  <a:cubicBezTo>
                    <a:pt x="5" y="0"/>
                    <a:pt x="5" y="0"/>
                    <a:pt x="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2"/>
            <p:cNvSpPr/>
            <p:nvPr/>
          </p:nvSpPr>
          <p:spPr>
            <a:xfrm rot="5400000">
              <a:off x="2558880" y="5665680"/>
              <a:ext cx="14040" cy="119160"/>
            </a:xfrm>
            <a:custGeom>
              <a:avLst/>
              <a:gdLst/>
              <a:ahLst/>
              <a:cxnLst/>
              <a:rect l="l" t="t" r="r" b="b"/>
              <a:pathLst>
                <a:path w="6" h="37" extrusionOk="0">
                  <a:moveTo>
                    <a:pt x="6" y="0"/>
                  </a:moveTo>
                  <a:cubicBezTo>
                    <a:pt x="1" y="0"/>
                    <a:pt x="1" y="0"/>
                    <a:pt x="1" y="0"/>
                  </a:cubicBezTo>
                  <a:cubicBezTo>
                    <a:pt x="1" y="2"/>
                    <a:pt x="1" y="2"/>
                    <a:pt x="1" y="2"/>
                  </a:cubicBezTo>
                  <a:cubicBezTo>
                    <a:pt x="1" y="13"/>
                    <a:pt x="1" y="25"/>
                    <a:pt x="0" y="37"/>
                  </a:cubicBezTo>
                  <a:cubicBezTo>
                    <a:pt x="5" y="37"/>
                    <a:pt x="5" y="37"/>
                    <a:pt x="5" y="37"/>
                  </a:cubicBezTo>
                  <a:cubicBezTo>
                    <a:pt x="6" y="25"/>
                    <a:pt x="6" y="13"/>
                    <a:pt x="6" y="2"/>
                  </a:cubicBezTo>
                  <a:cubicBezTo>
                    <a:pt x="6" y="0"/>
                    <a:pt x="6" y="0"/>
                    <a:pt x="6"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
            <p:cNvSpPr/>
            <p:nvPr/>
          </p:nvSpPr>
          <p:spPr>
            <a:xfrm rot="5400000">
              <a:off x="4677480" y="2943000"/>
              <a:ext cx="107640" cy="49320"/>
            </a:xfrm>
            <a:custGeom>
              <a:avLst/>
              <a:gdLst/>
              <a:ahLst/>
              <a:cxnLst/>
              <a:rect l="l" t="t" r="r" b="b"/>
              <a:pathLst>
                <a:path w="34" h="16" extrusionOk="0">
                  <a:moveTo>
                    <a:pt x="33" y="0"/>
                  </a:moveTo>
                  <a:cubicBezTo>
                    <a:pt x="22" y="4"/>
                    <a:pt x="11" y="7"/>
                    <a:pt x="0" y="11"/>
                  </a:cubicBezTo>
                  <a:cubicBezTo>
                    <a:pt x="2" y="16"/>
                    <a:pt x="2" y="16"/>
                    <a:pt x="2" y="16"/>
                  </a:cubicBezTo>
                  <a:cubicBezTo>
                    <a:pt x="13" y="12"/>
                    <a:pt x="23" y="9"/>
                    <a:pt x="34" y="5"/>
                  </a:cubicBezTo>
                  <a:cubicBezTo>
                    <a:pt x="33" y="0"/>
                    <a:pt x="33" y="0"/>
                    <a:pt x="3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2"/>
            <p:cNvSpPr/>
            <p:nvPr/>
          </p:nvSpPr>
          <p:spPr>
            <a:xfrm rot="5400000">
              <a:off x="3672720" y="5404320"/>
              <a:ext cx="63000" cy="106560"/>
            </a:xfrm>
            <a:custGeom>
              <a:avLst/>
              <a:gdLst/>
              <a:ahLst/>
              <a:cxnLst/>
              <a:rect l="l" t="t" r="r" b="b"/>
              <a:pathLst>
                <a:path w="21" h="33" extrusionOk="0">
                  <a:moveTo>
                    <a:pt x="5" y="0"/>
                  </a:moveTo>
                  <a:cubicBezTo>
                    <a:pt x="0" y="3"/>
                    <a:pt x="0" y="3"/>
                    <a:pt x="0" y="3"/>
                  </a:cubicBezTo>
                  <a:cubicBezTo>
                    <a:pt x="6" y="13"/>
                    <a:pt x="12" y="23"/>
                    <a:pt x="17" y="33"/>
                  </a:cubicBezTo>
                  <a:cubicBezTo>
                    <a:pt x="21" y="31"/>
                    <a:pt x="21" y="31"/>
                    <a:pt x="21" y="31"/>
                  </a:cubicBezTo>
                  <a:cubicBezTo>
                    <a:pt x="16" y="21"/>
                    <a:pt x="10" y="10"/>
                    <a:pt x="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2"/>
            <p:cNvSpPr/>
            <p:nvPr/>
          </p:nvSpPr>
          <p:spPr>
            <a:xfrm rot="5400000">
              <a:off x="4215240" y="5002920"/>
              <a:ext cx="83880" cy="88920"/>
            </a:xfrm>
            <a:custGeom>
              <a:avLst/>
              <a:gdLst/>
              <a:ahLst/>
              <a:cxnLst/>
              <a:rect l="l" t="t" r="r" b="b"/>
              <a:pathLst>
                <a:path w="28" h="28" extrusionOk="0">
                  <a:moveTo>
                    <a:pt x="3" y="0"/>
                  </a:moveTo>
                  <a:cubicBezTo>
                    <a:pt x="0" y="4"/>
                    <a:pt x="0" y="4"/>
                    <a:pt x="0" y="4"/>
                  </a:cubicBezTo>
                  <a:cubicBezTo>
                    <a:pt x="8" y="12"/>
                    <a:pt x="16" y="20"/>
                    <a:pt x="25" y="28"/>
                  </a:cubicBezTo>
                  <a:cubicBezTo>
                    <a:pt x="28" y="24"/>
                    <a:pt x="28" y="24"/>
                    <a:pt x="28" y="24"/>
                  </a:cubicBezTo>
                  <a:cubicBezTo>
                    <a:pt x="20" y="16"/>
                    <a:pt x="11" y="8"/>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p:nvPr/>
          </p:nvSpPr>
          <p:spPr>
            <a:xfrm rot="5400000">
              <a:off x="4054320" y="5156280"/>
              <a:ext cx="77400" cy="96840"/>
            </a:xfrm>
            <a:custGeom>
              <a:avLst/>
              <a:gdLst/>
              <a:ahLst/>
              <a:cxnLst/>
              <a:rect l="l" t="t" r="r" b="b"/>
              <a:pathLst>
                <a:path w="26" h="30" extrusionOk="0">
                  <a:moveTo>
                    <a:pt x="4" y="0"/>
                  </a:moveTo>
                  <a:cubicBezTo>
                    <a:pt x="0" y="4"/>
                    <a:pt x="0" y="4"/>
                    <a:pt x="0" y="4"/>
                  </a:cubicBezTo>
                  <a:cubicBezTo>
                    <a:pt x="8" y="12"/>
                    <a:pt x="15" y="21"/>
                    <a:pt x="23" y="30"/>
                  </a:cubicBezTo>
                  <a:cubicBezTo>
                    <a:pt x="26" y="27"/>
                    <a:pt x="26" y="27"/>
                    <a:pt x="26" y="27"/>
                  </a:cubicBezTo>
                  <a:cubicBezTo>
                    <a:pt x="19" y="18"/>
                    <a:pt x="12" y="9"/>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2"/>
            <p:cNvSpPr/>
            <p:nvPr/>
          </p:nvSpPr>
          <p:spPr>
            <a:xfrm rot="5400000">
              <a:off x="3468600" y="5508360"/>
              <a:ext cx="53640" cy="108000"/>
            </a:xfrm>
            <a:custGeom>
              <a:avLst/>
              <a:gdLst/>
              <a:ahLst/>
              <a:cxnLst/>
              <a:rect l="l" t="t" r="r" b="b"/>
              <a:pathLst>
                <a:path w="18" h="34" extrusionOk="0">
                  <a:moveTo>
                    <a:pt x="4" y="0"/>
                  </a:moveTo>
                  <a:cubicBezTo>
                    <a:pt x="0" y="2"/>
                    <a:pt x="0" y="2"/>
                    <a:pt x="0" y="2"/>
                  </a:cubicBezTo>
                  <a:cubicBezTo>
                    <a:pt x="4" y="12"/>
                    <a:pt x="9" y="23"/>
                    <a:pt x="13" y="34"/>
                  </a:cubicBezTo>
                  <a:cubicBezTo>
                    <a:pt x="18" y="32"/>
                    <a:pt x="18" y="32"/>
                    <a:pt x="18" y="32"/>
                  </a:cubicBezTo>
                  <a:cubicBezTo>
                    <a:pt x="13" y="21"/>
                    <a:pt x="9" y="10"/>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2"/>
            <p:cNvSpPr/>
            <p:nvPr/>
          </p:nvSpPr>
          <p:spPr>
            <a:xfrm rot="5400000">
              <a:off x="2796480" y="5657040"/>
              <a:ext cx="18360" cy="112680"/>
            </a:xfrm>
            <a:custGeom>
              <a:avLst/>
              <a:gdLst/>
              <a:ahLst/>
              <a:cxnLst/>
              <a:rect l="l" t="t" r="r" b="b"/>
              <a:pathLst>
                <a:path w="8" h="35" extrusionOk="0">
                  <a:moveTo>
                    <a:pt x="5" y="0"/>
                  </a:moveTo>
                  <a:cubicBezTo>
                    <a:pt x="0" y="0"/>
                    <a:pt x="0" y="0"/>
                    <a:pt x="0" y="0"/>
                  </a:cubicBezTo>
                  <a:cubicBezTo>
                    <a:pt x="2" y="12"/>
                    <a:pt x="2" y="24"/>
                    <a:pt x="3" y="35"/>
                  </a:cubicBezTo>
                  <a:cubicBezTo>
                    <a:pt x="8" y="35"/>
                    <a:pt x="8" y="35"/>
                    <a:pt x="8" y="35"/>
                  </a:cubicBezTo>
                  <a:cubicBezTo>
                    <a:pt x="7" y="23"/>
                    <a:pt x="6" y="11"/>
                    <a:pt x="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2"/>
            <p:cNvSpPr/>
            <p:nvPr/>
          </p:nvSpPr>
          <p:spPr>
            <a:xfrm rot="5400000">
              <a:off x="4492440" y="2538000"/>
              <a:ext cx="99720" cy="68040"/>
            </a:xfrm>
            <a:custGeom>
              <a:avLst/>
              <a:gdLst/>
              <a:ahLst/>
              <a:cxnLst/>
              <a:rect l="l" t="t" r="r" b="b"/>
              <a:pathLst>
                <a:path w="32" h="22" extrusionOk="0">
                  <a:moveTo>
                    <a:pt x="29" y="0"/>
                  </a:moveTo>
                  <a:cubicBezTo>
                    <a:pt x="19" y="6"/>
                    <a:pt x="9" y="12"/>
                    <a:pt x="0" y="18"/>
                  </a:cubicBezTo>
                  <a:cubicBezTo>
                    <a:pt x="2" y="22"/>
                    <a:pt x="2" y="22"/>
                    <a:pt x="2" y="22"/>
                  </a:cubicBezTo>
                  <a:cubicBezTo>
                    <a:pt x="12" y="16"/>
                    <a:pt x="22" y="10"/>
                    <a:pt x="32" y="5"/>
                  </a:cubicBezTo>
                  <a:cubicBezTo>
                    <a:pt x="29" y="0"/>
                    <a:pt x="29" y="0"/>
                    <a:pt x="29"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2"/>
            <p:cNvSpPr/>
            <p:nvPr/>
          </p:nvSpPr>
          <p:spPr>
            <a:xfrm rot="5400000">
              <a:off x="3017880" y="1526400"/>
              <a:ext cx="29880" cy="115920"/>
            </a:xfrm>
            <a:custGeom>
              <a:avLst/>
              <a:gdLst/>
              <a:ahLst/>
              <a:cxnLst/>
              <a:rect l="l" t="t" r="r" b="b"/>
              <a:pathLst>
                <a:path w="11" h="36" extrusionOk="0">
                  <a:moveTo>
                    <a:pt x="6" y="0"/>
                  </a:moveTo>
                  <a:cubicBezTo>
                    <a:pt x="4" y="12"/>
                    <a:pt x="1" y="23"/>
                    <a:pt x="0" y="35"/>
                  </a:cubicBezTo>
                  <a:cubicBezTo>
                    <a:pt x="5" y="36"/>
                    <a:pt x="5" y="36"/>
                    <a:pt x="5" y="36"/>
                  </a:cubicBezTo>
                  <a:cubicBezTo>
                    <a:pt x="6" y="24"/>
                    <a:pt x="8" y="13"/>
                    <a:pt x="11" y="1"/>
                  </a:cubicBezTo>
                  <a:cubicBezTo>
                    <a:pt x="6" y="0"/>
                    <a:pt x="6" y="0"/>
                    <a:pt x="6"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2"/>
            <p:cNvSpPr/>
            <p:nvPr/>
          </p:nvSpPr>
          <p:spPr>
            <a:xfrm rot="5400000">
              <a:off x="3664800" y="1752480"/>
              <a:ext cx="63000" cy="106560"/>
            </a:xfrm>
            <a:custGeom>
              <a:avLst/>
              <a:gdLst/>
              <a:ahLst/>
              <a:cxnLst/>
              <a:rect l="l" t="t" r="r" b="b"/>
              <a:pathLst>
                <a:path w="21" h="33" extrusionOk="0">
                  <a:moveTo>
                    <a:pt x="16" y="0"/>
                  </a:moveTo>
                  <a:cubicBezTo>
                    <a:pt x="11" y="10"/>
                    <a:pt x="5" y="20"/>
                    <a:pt x="0" y="31"/>
                  </a:cubicBezTo>
                  <a:cubicBezTo>
                    <a:pt x="4" y="33"/>
                    <a:pt x="4" y="33"/>
                    <a:pt x="4" y="33"/>
                  </a:cubicBezTo>
                  <a:cubicBezTo>
                    <a:pt x="9" y="23"/>
                    <a:pt x="15" y="12"/>
                    <a:pt x="21" y="2"/>
                  </a:cubicBezTo>
                  <a:cubicBezTo>
                    <a:pt x="16" y="0"/>
                    <a:pt x="16" y="0"/>
                    <a:pt x="16"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2"/>
            <p:cNvSpPr/>
            <p:nvPr/>
          </p:nvSpPr>
          <p:spPr>
            <a:xfrm rot="5400000">
              <a:off x="3458160" y="1651320"/>
              <a:ext cx="53640" cy="112680"/>
            </a:xfrm>
            <a:custGeom>
              <a:avLst/>
              <a:gdLst/>
              <a:ahLst/>
              <a:cxnLst/>
              <a:rect l="l" t="t" r="r" b="b"/>
              <a:pathLst>
                <a:path w="18" h="35" extrusionOk="0">
                  <a:moveTo>
                    <a:pt x="14" y="0"/>
                  </a:moveTo>
                  <a:cubicBezTo>
                    <a:pt x="9" y="11"/>
                    <a:pt x="5" y="22"/>
                    <a:pt x="0" y="33"/>
                  </a:cubicBezTo>
                  <a:cubicBezTo>
                    <a:pt x="5" y="35"/>
                    <a:pt x="5" y="35"/>
                    <a:pt x="5" y="35"/>
                  </a:cubicBezTo>
                  <a:cubicBezTo>
                    <a:pt x="9" y="24"/>
                    <a:pt x="14" y="13"/>
                    <a:pt x="18" y="3"/>
                  </a:cubicBezTo>
                  <a:cubicBezTo>
                    <a:pt x="14" y="0"/>
                    <a:pt x="14" y="0"/>
                    <a:pt x="1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2"/>
            <p:cNvSpPr/>
            <p:nvPr/>
          </p:nvSpPr>
          <p:spPr>
            <a:xfrm rot="5400000">
              <a:off x="3246120" y="1580400"/>
              <a:ext cx="42480" cy="112680"/>
            </a:xfrm>
            <a:custGeom>
              <a:avLst/>
              <a:gdLst/>
              <a:ahLst/>
              <a:cxnLst/>
              <a:rect l="l" t="t" r="r" b="b"/>
              <a:pathLst>
                <a:path w="15" h="35" extrusionOk="0">
                  <a:moveTo>
                    <a:pt x="10" y="0"/>
                  </a:moveTo>
                  <a:cubicBezTo>
                    <a:pt x="6" y="11"/>
                    <a:pt x="3" y="23"/>
                    <a:pt x="0" y="34"/>
                  </a:cubicBezTo>
                  <a:cubicBezTo>
                    <a:pt x="5" y="35"/>
                    <a:pt x="5" y="35"/>
                    <a:pt x="5" y="35"/>
                  </a:cubicBezTo>
                  <a:cubicBezTo>
                    <a:pt x="8" y="24"/>
                    <a:pt x="11" y="13"/>
                    <a:pt x="15" y="2"/>
                  </a:cubicBezTo>
                  <a:cubicBezTo>
                    <a:pt x="10" y="0"/>
                    <a:pt x="10" y="0"/>
                    <a:pt x="10"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2"/>
            <p:cNvSpPr/>
            <p:nvPr/>
          </p:nvSpPr>
          <p:spPr>
            <a:xfrm rot="5400000">
              <a:off x="3864240" y="1874520"/>
              <a:ext cx="74160" cy="102960"/>
            </a:xfrm>
            <a:custGeom>
              <a:avLst/>
              <a:gdLst/>
              <a:ahLst/>
              <a:cxnLst/>
              <a:rect l="l" t="t" r="r" b="b"/>
              <a:pathLst>
                <a:path w="24" h="32" extrusionOk="0">
                  <a:moveTo>
                    <a:pt x="20" y="0"/>
                  </a:moveTo>
                  <a:cubicBezTo>
                    <a:pt x="13" y="9"/>
                    <a:pt x="7" y="19"/>
                    <a:pt x="0" y="29"/>
                  </a:cubicBezTo>
                  <a:cubicBezTo>
                    <a:pt x="5" y="32"/>
                    <a:pt x="5" y="32"/>
                    <a:pt x="5" y="32"/>
                  </a:cubicBezTo>
                  <a:cubicBezTo>
                    <a:pt x="11" y="22"/>
                    <a:pt x="17" y="12"/>
                    <a:pt x="24" y="3"/>
                  </a:cubicBezTo>
                  <a:cubicBezTo>
                    <a:pt x="20" y="0"/>
                    <a:pt x="20" y="0"/>
                    <a:pt x="20"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rot="5400000">
              <a:off x="2310840" y="1505160"/>
              <a:ext cx="28080" cy="115920"/>
            </a:xfrm>
            <a:custGeom>
              <a:avLst/>
              <a:gdLst/>
              <a:ahLst/>
              <a:cxnLst/>
              <a:rect l="l" t="t" r="r" b="b"/>
              <a:pathLst>
                <a:path w="10" h="36" extrusionOk="0">
                  <a:moveTo>
                    <a:pt x="5" y="0"/>
                  </a:moveTo>
                  <a:cubicBezTo>
                    <a:pt x="0" y="1"/>
                    <a:pt x="0" y="1"/>
                    <a:pt x="0" y="1"/>
                  </a:cubicBezTo>
                  <a:cubicBezTo>
                    <a:pt x="2" y="13"/>
                    <a:pt x="3" y="24"/>
                    <a:pt x="5" y="36"/>
                  </a:cubicBezTo>
                  <a:cubicBezTo>
                    <a:pt x="10" y="35"/>
                    <a:pt x="10" y="35"/>
                    <a:pt x="10" y="35"/>
                  </a:cubicBezTo>
                  <a:cubicBezTo>
                    <a:pt x="8" y="24"/>
                    <a:pt x="6" y="12"/>
                    <a:pt x="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rot="5400000">
              <a:off x="2073960" y="1544760"/>
              <a:ext cx="37800" cy="115920"/>
            </a:xfrm>
            <a:custGeom>
              <a:avLst/>
              <a:gdLst/>
              <a:ahLst/>
              <a:cxnLst/>
              <a:rect l="l" t="t" r="r" b="b"/>
              <a:pathLst>
                <a:path w="13" h="36" extrusionOk="0">
                  <a:moveTo>
                    <a:pt x="5" y="0"/>
                  </a:moveTo>
                  <a:cubicBezTo>
                    <a:pt x="0" y="1"/>
                    <a:pt x="0" y="1"/>
                    <a:pt x="0" y="1"/>
                  </a:cubicBezTo>
                  <a:cubicBezTo>
                    <a:pt x="3" y="13"/>
                    <a:pt x="5" y="24"/>
                    <a:pt x="8" y="36"/>
                  </a:cubicBezTo>
                  <a:cubicBezTo>
                    <a:pt x="13" y="34"/>
                    <a:pt x="13" y="34"/>
                    <a:pt x="13" y="34"/>
                  </a:cubicBezTo>
                  <a:cubicBezTo>
                    <a:pt x="10" y="23"/>
                    <a:pt x="7" y="12"/>
                    <a:pt x="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rot="5400000">
              <a:off x="4045680" y="2013120"/>
              <a:ext cx="77400" cy="92160"/>
            </a:xfrm>
            <a:custGeom>
              <a:avLst/>
              <a:gdLst/>
              <a:ahLst/>
              <a:cxnLst/>
              <a:rect l="l" t="t" r="r" b="b"/>
              <a:pathLst>
                <a:path w="26" h="29" extrusionOk="0">
                  <a:moveTo>
                    <a:pt x="23" y="0"/>
                  </a:moveTo>
                  <a:cubicBezTo>
                    <a:pt x="15" y="8"/>
                    <a:pt x="8" y="17"/>
                    <a:pt x="0" y="26"/>
                  </a:cubicBezTo>
                  <a:cubicBezTo>
                    <a:pt x="4" y="29"/>
                    <a:pt x="4" y="29"/>
                    <a:pt x="4" y="29"/>
                  </a:cubicBezTo>
                  <a:cubicBezTo>
                    <a:pt x="11" y="20"/>
                    <a:pt x="19" y="12"/>
                    <a:pt x="26" y="3"/>
                  </a:cubicBezTo>
                  <a:cubicBezTo>
                    <a:pt x="23" y="0"/>
                    <a:pt x="23" y="0"/>
                    <a:pt x="2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rot="5400000">
              <a:off x="2553480" y="1487880"/>
              <a:ext cx="15480" cy="115920"/>
            </a:xfrm>
            <a:custGeom>
              <a:avLst/>
              <a:gdLst/>
              <a:ahLst/>
              <a:cxnLst/>
              <a:rect l="l" t="t" r="r" b="b"/>
              <a:pathLst>
                <a:path w="6" h="36" extrusionOk="0">
                  <a:moveTo>
                    <a:pt x="5" y="0"/>
                  </a:moveTo>
                  <a:cubicBezTo>
                    <a:pt x="0" y="0"/>
                    <a:pt x="0" y="0"/>
                    <a:pt x="0" y="0"/>
                  </a:cubicBezTo>
                  <a:cubicBezTo>
                    <a:pt x="0" y="12"/>
                    <a:pt x="0" y="24"/>
                    <a:pt x="1" y="36"/>
                  </a:cubicBezTo>
                  <a:cubicBezTo>
                    <a:pt x="6" y="35"/>
                    <a:pt x="6" y="35"/>
                    <a:pt x="6" y="35"/>
                  </a:cubicBezTo>
                  <a:cubicBezTo>
                    <a:pt x="5" y="24"/>
                    <a:pt x="5" y="12"/>
                    <a:pt x="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rot="5400000">
              <a:off x="2788920" y="1499400"/>
              <a:ext cx="17280" cy="112680"/>
            </a:xfrm>
            <a:custGeom>
              <a:avLst/>
              <a:gdLst/>
              <a:ahLst/>
              <a:cxnLst/>
              <a:rect l="l" t="t" r="r" b="b"/>
              <a:pathLst>
                <a:path w="7" h="35" extrusionOk="0">
                  <a:moveTo>
                    <a:pt x="2" y="0"/>
                  </a:moveTo>
                  <a:cubicBezTo>
                    <a:pt x="1" y="12"/>
                    <a:pt x="0" y="24"/>
                    <a:pt x="0" y="35"/>
                  </a:cubicBezTo>
                  <a:cubicBezTo>
                    <a:pt x="4" y="35"/>
                    <a:pt x="4" y="35"/>
                    <a:pt x="4" y="35"/>
                  </a:cubicBezTo>
                  <a:cubicBezTo>
                    <a:pt x="5" y="24"/>
                    <a:pt x="6" y="12"/>
                    <a:pt x="7" y="1"/>
                  </a:cubicBezTo>
                  <a:cubicBezTo>
                    <a:pt x="2" y="0"/>
                    <a:pt x="2" y="0"/>
                    <a:pt x="2"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rot="5400000">
              <a:off x="4210920" y="2171880"/>
              <a:ext cx="86760" cy="88920"/>
            </a:xfrm>
            <a:custGeom>
              <a:avLst/>
              <a:gdLst/>
              <a:ahLst/>
              <a:cxnLst/>
              <a:rect l="l" t="t" r="r" b="b"/>
              <a:pathLst>
                <a:path w="28" h="28" extrusionOk="0">
                  <a:moveTo>
                    <a:pt x="25" y="0"/>
                  </a:moveTo>
                  <a:cubicBezTo>
                    <a:pt x="16" y="8"/>
                    <a:pt x="8" y="16"/>
                    <a:pt x="0" y="24"/>
                  </a:cubicBezTo>
                  <a:cubicBezTo>
                    <a:pt x="3" y="28"/>
                    <a:pt x="3" y="28"/>
                    <a:pt x="3" y="28"/>
                  </a:cubicBezTo>
                  <a:cubicBezTo>
                    <a:pt x="11" y="20"/>
                    <a:pt x="19" y="12"/>
                    <a:pt x="28" y="4"/>
                  </a:cubicBezTo>
                  <a:cubicBezTo>
                    <a:pt x="25" y="0"/>
                    <a:pt x="25" y="0"/>
                    <a:pt x="2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rot="5400000">
              <a:off x="4362480" y="2345760"/>
              <a:ext cx="91800" cy="79200"/>
            </a:xfrm>
            <a:custGeom>
              <a:avLst/>
              <a:gdLst/>
              <a:ahLst/>
              <a:cxnLst/>
              <a:rect l="l" t="t" r="r" b="b"/>
              <a:pathLst>
                <a:path w="30" h="25" extrusionOk="0">
                  <a:moveTo>
                    <a:pt x="27" y="0"/>
                  </a:moveTo>
                  <a:cubicBezTo>
                    <a:pt x="18" y="6"/>
                    <a:pt x="9" y="14"/>
                    <a:pt x="0" y="21"/>
                  </a:cubicBezTo>
                  <a:cubicBezTo>
                    <a:pt x="3" y="25"/>
                    <a:pt x="3" y="25"/>
                    <a:pt x="3" y="25"/>
                  </a:cubicBezTo>
                  <a:cubicBezTo>
                    <a:pt x="12" y="18"/>
                    <a:pt x="21" y="11"/>
                    <a:pt x="30" y="4"/>
                  </a:cubicBezTo>
                  <a:cubicBezTo>
                    <a:pt x="27" y="0"/>
                    <a:pt x="27" y="0"/>
                    <a:pt x="27"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rot="5400000">
              <a:off x="4599000" y="2740680"/>
              <a:ext cx="102600" cy="58680"/>
            </a:xfrm>
            <a:custGeom>
              <a:avLst/>
              <a:gdLst/>
              <a:ahLst/>
              <a:cxnLst/>
              <a:rect l="l" t="t" r="r" b="b"/>
              <a:pathLst>
                <a:path w="33" h="19" extrusionOk="0">
                  <a:moveTo>
                    <a:pt x="31" y="0"/>
                  </a:moveTo>
                  <a:cubicBezTo>
                    <a:pt x="20" y="5"/>
                    <a:pt x="10" y="10"/>
                    <a:pt x="0" y="15"/>
                  </a:cubicBezTo>
                  <a:cubicBezTo>
                    <a:pt x="2" y="19"/>
                    <a:pt x="2" y="19"/>
                    <a:pt x="2" y="19"/>
                  </a:cubicBezTo>
                  <a:cubicBezTo>
                    <a:pt x="12" y="14"/>
                    <a:pt x="22" y="10"/>
                    <a:pt x="33" y="5"/>
                  </a:cubicBezTo>
                  <a:cubicBezTo>
                    <a:pt x="31" y="0"/>
                    <a:pt x="31" y="0"/>
                    <a:pt x="31"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rot="5400000">
              <a:off x="2754720" y="5191920"/>
              <a:ext cx="14040" cy="88920"/>
            </a:xfrm>
            <a:custGeom>
              <a:avLst/>
              <a:gdLst/>
              <a:ahLst/>
              <a:cxnLst/>
              <a:rect l="l" t="t" r="r" b="b"/>
              <a:pathLst>
                <a:path w="6" h="28" extrusionOk="0">
                  <a:moveTo>
                    <a:pt x="3" y="0"/>
                  </a:moveTo>
                  <a:cubicBezTo>
                    <a:pt x="0" y="1"/>
                    <a:pt x="0" y="1"/>
                    <a:pt x="0" y="1"/>
                  </a:cubicBezTo>
                  <a:cubicBezTo>
                    <a:pt x="1" y="10"/>
                    <a:pt x="1" y="19"/>
                    <a:pt x="2" y="28"/>
                  </a:cubicBezTo>
                  <a:cubicBezTo>
                    <a:pt x="6" y="27"/>
                    <a:pt x="6" y="27"/>
                    <a:pt x="6" y="27"/>
                  </a:cubicBezTo>
                  <a:cubicBezTo>
                    <a:pt x="5" y="18"/>
                    <a:pt x="4" y="9"/>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rot="5400000">
              <a:off x="4297320" y="3624840"/>
              <a:ext cx="83880" cy="7920"/>
            </a:xfrm>
            <a:custGeom>
              <a:avLst/>
              <a:gdLst/>
              <a:ahLst/>
              <a:cxnLst/>
              <a:rect l="l" t="t" r="r" b="b"/>
              <a:pathLst>
                <a:path w="27" h="4" extrusionOk="0">
                  <a:moveTo>
                    <a:pt x="14" y="0"/>
                  </a:moveTo>
                  <a:cubicBezTo>
                    <a:pt x="10" y="0"/>
                    <a:pt x="5" y="0"/>
                    <a:pt x="0" y="0"/>
                  </a:cubicBezTo>
                  <a:cubicBezTo>
                    <a:pt x="0" y="4"/>
                    <a:pt x="0" y="4"/>
                    <a:pt x="0" y="4"/>
                  </a:cubicBezTo>
                  <a:cubicBezTo>
                    <a:pt x="5" y="4"/>
                    <a:pt x="10" y="4"/>
                    <a:pt x="15" y="4"/>
                  </a:cubicBezTo>
                  <a:cubicBezTo>
                    <a:pt x="19" y="4"/>
                    <a:pt x="23" y="4"/>
                    <a:pt x="27" y="4"/>
                  </a:cubicBezTo>
                  <a:cubicBezTo>
                    <a:pt x="27" y="0"/>
                    <a:pt x="27" y="0"/>
                    <a:pt x="27" y="0"/>
                  </a:cubicBezTo>
                  <a:cubicBezTo>
                    <a:pt x="23" y="0"/>
                    <a:pt x="18" y="0"/>
                    <a:pt x="1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rot="5400000">
              <a:off x="4290840" y="3792960"/>
              <a:ext cx="77400" cy="14040"/>
            </a:xfrm>
            <a:custGeom>
              <a:avLst/>
              <a:gdLst/>
              <a:ahLst/>
              <a:cxnLst/>
              <a:rect l="l" t="t" r="r" b="b"/>
              <a:pathLst>
                <a:path w="26" h="6" extrusionOk="0">
                  <a:moveTo>
                    <a:pt x="0" y="0"/>
                  </a:moveTo>
                  <a:cubicBezTo>
                    <a:pt x="0" y="4"/>
                    <a:pt x="0" y="4"/>
                    <a:pt x="0" y="4"/>
                  </a:cubicBezTo>
                  <a:cubicBezTo>
                    <a:pt x="8" y="4"/>
                    <a:pt x="17" y="5"/>
                    <a:pt x="26" y="6"/>
                  </a:cubicBezTo>
                  <a:cubicBezTo>
                    <a:pt x="26" y="3"/>
                    <a:pt x="26" y="3"/>
                    <a:pt x="26" y="3"/>
                  </a:cubicBezTo>
                  <a:cubicBezTo>
                    <a:pt x="18" y="1"/>
                    <a:pt x="9" y="0"/>
                    <a:pt x="0"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rot="5400000">
              <a:off x="3105000" y="5132160"/>
              <a:ext cx="31320" cy="86040"/>
            </a:xfrm>
            <a:custGeom>
              <a:avLst/>
              <a:gdLst/>
              <a:ahLst/>
              <a:cxnLst/>
              <a:rect l="l" t="t" r="r" b="b"/>
              <a:pathLst>
                <a:path w="12" h="27" extrusionOk="0">
                  <a:moveTo>
                    <a:pt x="4" y="0"/>
                  </a:moveTo>
                  <a:cubicBezTo>
                    <a:pt x="0" y="2"/>
                    <a:pt x="0" y="2"/>
                    <a:pt x="0" y="2"/>
                  </a:cubicBezTo>
                  <a:cubicBezTo>
                    <a:pt x="3" y="10"/>
                    <a:pt x="6" y="19"/>
                    <a:pt x="8" y="27"/>
                  </a:cubicBezTo>
                  <a:cubicBezTo>
                    <a:pt x="12" y="26"/>
                    <a:pt x="12" y="26"/>
                    <a:pt x="12" y="26"/>
                  </a:cubicBezTo>
                  <a:cubicBezTo>
                    <a:pt x="9" y="18"/>
                    <a:pt x="7" y="9"/>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3430440" y="5002200"/>
              <a:ext cx="47160" cy="79560"/>
            </a:xfrm>
            <a:custGeom>
              <a:avLst/>
              <a:gdLst/>
              <a:ahLst/>
              <a:cxnLst/>
              <a:rect l="l" t="t" r="r" b="b"/>
              <a:pathLst>
                <a:path w="16" h="25" extrusionOk="0">
                  <a:moveTo>
                    <a:pt x="3" y="0"/>
                  </a:moveTo>
                  <a:cubicBezTo>
                    <a:pt x="0" y="2"/>
                    <a:pt x="0" y="2"/>
                    <a:pt x="0" y="2"/>
                  </a:cubicBezTo>
                  <a:cubicBezTo>
                    <a:pt x="5" y="9"/>
                    <a:pt x="9" y="17"/>
                    <a:pt x="13" y="25"/>
                  </a:cubicBezTo>
                  <a:cubicBezTo>
                    <a:pt x="16" y="23"/>
                    <a:pt x="16" y="23"/>
                    <a:pt x="16" y="23"/>
                  </a:cubicBezTo>
                  <a:cubicBezTo>
                    <a:pt x="12" y="16"/>
                    <a:pt x="8" y="8"/>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rot="5400000">
              <a:off x="2931480" y="5169600"/>
              <a:ext cx="23400" cy="85680"/>
            </a:xfrm>
            <a:custGeom>
              <a:avLst/>
              <a:gdLst/>
              <a:ahLst/>
              <a:cxnLst/>
              <a:rect l="l" t="t" r="r" b="b"/>
              <a:pathLst>
                <a:path w="9" h="27" extrusionOk="0">
                  <a:moveTo>
                    <a:pt x="4" y="0"/>
                  </a:moveTo>
                  <a:cubicBezTo>
                    <a:pt x="0" y="1"/>
                    <a:pt x="0" y="1"/>
                    <a:pt x="0" y="1"/>
                  </a:cubicBezTo>
                  <a:cubicBezTo>
                    <a:pt x="2" y="9"/>
                    <a:pt x="4" y="18"/>
                    <a:pt x="5" y="27"/>
                  </a:cubicBezTo>
                  <a:cubicBezTo>
                    <a:pt x="9" y="26"/>
                    <a:pt x="9" y="26"/>
                    <a:pt x="9" y="26"/>
                  </a:cubicBezTo>
                  <a:cubicBezTo>
                    <a:pt x="8" y="17"/>
                    <a:pt x="6" y="9"/>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rot="5400000">
              <a:off x="4144320" y="4266720"/>
              <a:ext cx="75600" cy="46080"/>
            </a:xfrm>
            <a:custGeom>
              <a:avLst/>
              <a:gdLst/>
              <a:ahLst/>
              <a:cxnLst/>
              <a:rect l="l" t="t" r="r" b="b"/>
              <a:pathLst>
                <a:path w="25" h="15" extrusionOk="0">
                  <a:moveTo>
                    <a:pt x="1" y="0"/>
                  </a:moveTo>
                  <a:cubicBezTo>
                    <a:pt x="0" y="4"/>
                    <a:pt x="0" y="4"/>
                    <a:pt x="0" y="4"/>
                  </a:cubicBezTo>
                  <a:cubicBezTo>
                    <a:pt x="8" y="7"/>
                    <a:pt x="16" y="11"/>
                    <a:pt x="23" y="15"/>
                  </a:cubicBezTo>
                  <a:cubicBezTo>
                    <a:pt x="25" y="11"/>
                    <a:pt x="25" y="11"/>
                    <a:pt x="25" y="11"/>
                  </a:cubicBezTo>
                  <a:cubicBezTo>
                    <a:pt x="17" y="7"/>
                    <a:pt x="9" y="3"/>
                    <a:pt x="1"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rot="5400000">
              <a:off x="2383200" y="5187960"/>
              <a:ext cx="21600" cy="85680"/>
            </a:xfrm>
            <a:custGeom>
              <a:avLst/>
              <a:gdLst/>
              <a:ahLst/>
              <a:cxnLst/>
              <a:rect l="l" t="t" r="r" b="b"/>
              <a:pathLst>
                <a:path w="8" h="27" extrusionOk="0">
                  <a:moveTo>
                    <a:pt x="4" y="0"/>
                  </a:moveTo>
                  <a:cubicBezTo>
                    <a:pt x="3" y="8"/>
                    <a:pt x="2" y="17"/>
                    <a:pt x="0" y="26"/>
                  </a:cubicBezTo>
                  <a:cubicBezTo>
                    <a:pt x="4" y="27"/>
                    <a:pt x="4" y="27"/>
                    <a:pt x="4" y="27"/>
                  </a:cubicBezTo>
                  <a:cubicBezTo>
                    <a:pt x="5" y="18"/>
                    <a:pt x="7" y="9"/>
                    <a:pt x="8" y="0"/>
                  </a:cubicBezTo>
                  <a:cubicBezTo>
                    <a:pt x="4" y="0"/>
                    <a:pt x="4" y="0"/>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rot="5400000">
              <a:off x="2202120" y="5156280"/>
              <a:ext cx="28080" cy="85680"/>
            </a:xfrm>
            <a:custGeom>
              <a:avLst/>
              <a:gdLst/>
              <a:ahLst/>
              <a:cxnLst/>
              <a:rect l="l" t="t" r="r" b="b"/>
              <a:pathLst>
                <a:path w="10" h="27" extrusionOk="0">
                  <a:moveTo>
                    <a:pt x="7" y="0"/>
                  </a:moveTo>
                  <a:cubicBezTo>
                    <a:pt x="5" y="8"/>
                    <a:pt x="3" y="17"/>
                    <a:pt x="0" y="26"/>
                  </a:cubicBezTo>
                  <a:cubicBezTo>
                    <a:pt x="4" y="27"/>
                    <a:pt x="4" y="27"/>
                    <a:pt x="4" y="27"/>
                  </a:cubicBezTo>
                  <a:cubicBezTo>
                    <a:pt x="6" y="18"/>
                    <a:pt x="8" y="9"/>
                    <a:pt x="10" y="1"/>
                  </a:cubicBezTo>
                  <a:cubicBezTo>
                    <a:pt x="7" y="0"/>
                    <a:pt x="7" y="0"/>
                    <a:pt x="7"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rot="5400000">
              <a:off x="4065840" y="4419720"/>
              <a:ext cx="74160" cy="52560"/>
            </a:xfrm>
            <a:custGeom>
              <a:avLst/>
              <a:gdLst/>
              <a:ahLst/>
              <a:cxnLst/>
              <a:rect l="l" t="t" r="r" b="b"/>
              <a:pathLst>
                <a:path w="24" h="17" extrusionOk="0">
                  <a:moveTo>
                    <a:pt x="2" y="0"/>
                  </a:moveTo>
                  <a:cubicBezTo>
                    <a:pt x="0" y="3"/>
                    <a:pt x="0" y="3"/>
                    <a:pt x="0" y="3"/>
                  </a:cubicBezTo>
                  <a:cubicBezTo>
                    <a:pt x="7" y="7"/>
                    <a:pt x="15" y="12"/>
                    <a:pt x="22" y="17"/>
                  </a:cubicBezTo>
                  <a:cubicBezTo>
                    <a:pt x="24" y="13"/>
                    <a:pt x="24" y="13"/>
                    <a:pt x="24" y="13"/>
                  </a:cubicBezTo>
                  <a:cubicBezTo>
                    <a:pt x="17" y="9"/>
                    <a:pt x="9" y="4"/>
                    <a:pt x="2"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rot="5400000">
              <a:off x="2574000" y="5196600"/>
              <a:ext cx="7560" cy="88920"/>
            </a:xfrm>
            <a:custGeom>
              <a:avLst/>
              <a:gdLst/>
              <a:ahLst/>
              <a:cxnLst/>
              <a:rect l="l" t="t" r="r" b="b"/>
              <a:pathLst>
                <a:path w="4" h="28" extrusionOk="0">
                  <a:moveTo>
                    <a:pt x="4" y="0"/>
                  </a:moveTo>
                  <a:cubicBezTo>
                    <a:pt x="1" y="0"/>
                    <a:pt x="1" y="0"/>
                    <a:pt x="1" y="0"/>
                  </a:cubicBezTo>
                  <a:cubicBezTo>
                    <a:pt x="1" y="1"/>
                    <a:pt x="1" y="1"/>
                    <a:pt x="1" y="1"/>
                  </a:cubicBezTo>
                  <a:cubicBezTo>
                    <a:pt x="1" y="10"/>
                    <a:pt x="0" y="19"/>
                    <a:pt x="0" y="28"/>
                  </a:cubicBezTo>
                  <a:cubicBezTo>
                    <a:pt x="4" y="28"/>
                    <a:pt x="4" y="28"/>
                    <a:pt x="4" y="28"/>
                  </a:cubicBezTo>
                  <a:cubicBezTo>
                    <a:pt x="4" y="19"/>
                    <a:pt x="4" y="10"/>
                    <a:pt x="4" y="1"/>
                  </a:cubicBezTo>
                  <a:cubicBezTo>
                    <a:pt x="4" y="0"/>
                    <a:pt x="4" y="0"/>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rot="5400000">
              <a:off x="3721680" y="4806000"/>
              <a:ext cx="60120" cy="71640"/>
            </a:xfrm>
            <a:custGeom>
              <a:avLst/>
              <a:gdLst/>
              <a:ahLst/>
              <a:cxnLst/>
              <a:rect l="l" t="t" r="r" b="b"/>
              <a:pathLst>
                <a:path w="20" h="23" extrusionOk="0">
                  <a:moveTo>
                    <a:pt x="2" y="0"/>
                  </a:moveTo>
                  <a:cubicBezTo>
                    <a:pt x="0" y="3"/>
                    <a:pt x="0" y="3"/>
                    <a:pt x="0" y="3"/>
                  </a:cubicBezTo>
                  <a:cubicBezTo>
                    <a:pt x="6" y="9"/>
                    <a:pt x="11" y="16"/>
                    <a:pt x="17" y="23"/>
                  </a:cubicBezTo>
                  <a:cubicBezTo>
                    <a:pt x="20" y="20"/>
                    <a:pt x="20" y="20"/>
                    <a:pt x="20" y="20"/>
                  </a:cubicBezTo>
                  <a:cubicBezTo>
                    <a:pt x="14" y="13"/>
                    <a:pt x="8" y="6"/>
                    <a:pt x="2"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rot="5400000">
              <a:off x="3962520" y="2642400"/>
              <a:ext cx="74160" cy="61920"/>
            </a:xfrm>
            <a:custGeom>
              <a:avLst/>
              <a:gdLst/>
              <a:ahLst/>
              <a:cxnLst/>
              <a:rect l="l" t="t" r="r" b="b"/>
              <a:pathLst>
                <a:path w="24" h="20" extrusionOk="0">
                  <a:moveTo>
                    <a:pt x="21" y="0"/>
                  </a:moveTo>
                  <a:cubicBezTo>
                    <a:pt x="14" y="5"/>
                    <a:pt x="7" y="11"/>
                    <a:pt x="0" y="17"/>
                  </a:cubicBezTo>
                  <a:cubicBezTo>
                    <a:pt x="3" y="20"/>
                    <a:pt x="3" y="20"/>
                    <a:pt x="3" y="20"/>
                  </a:cubicBezTo>
                  <a:cubicBezTo>
                    <a:pt x="9" y="14"/>
                    <a:pt x="17" y="9"/>
                    <a:pt x="24" y="3"/>
                  </a:cubicBezTo>
                  <a:cubicBezTo>
                    <a:pt x="21" y="0"/>
                    <a:pt x="21" y="0"/>
                    <a:pt x="21"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rot="5400000">
              <a:off x="4254840" y="3952080"/>
              <a:ext cx="80640" cy="25560"/>
            </a:xfrm>
            <a:custGeom>
              <a:avLst/>
              <a:gdLst/>
              <a:ahLst/>
              <a:cxnLst/>
              <a:rect l="l" t="t" r="r" b="b"/>
              <a:pathLst>
                <a:path w="26" h="9" extrusionOk="0">
                  <a:moveTo>
                    <a:pt x="0" y="0"/>
                  </a:moveTo>
                  <a:cubicBezTo>
                    <a:pt x="0" y="4"/>
                    <a:pt x="0" y="4"/>
                    <a:pt x="0" y="4"/>
                  </a:cubicBezTo>
                  <a:cubicBezTo>
                    <a:pt x="8" y="5"/>
                    <a:pt x="17" y="7"/>
                    <a:pt x="25" y="9"/>
                  </a:cubicBezTo>
                  <a:cubicBezTo>
                    <a:pt x="26" y="6"/>
                    <a:pt x="26" y="6"/>
                    <a:pt x="26" y="6"/>
                  </a:cubicBezTo>
                  <a:cubicBezTo>
                    <a:pt x="17" y="3"/>
                    <a:pt x="9" y="1"/>
                    <a:pt x="0"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rot="5400000">
              <a:off x="4251960" y="3271680"/>
              <a:ext cx="83880" cy="28440"/>
            </a:xfrm>
            <a:custGeom>
              <a:avLst/>
              <a:gdLst/>
              <a:ahLst/>
              <a:cxnLst/>
              <a:rect l="l" t="t" r="r" b="b"/>
              <a:pathLst>
                <a:path w="27" h="10" extrusionOk="0">
                  <a:moveTo>
                    <a:pt x="26" y="0"/>
                  </a:moveTo>
                  <a:cubicBezTo>
                    <a:pt x="17" y="2"/>
                    <a:pt x="9" y="4"/>
                    <a:pt x="0" y="6"/>
                  </a:cubicBezTo>
                  <a:cubicBezTo>
                    <a:pt x="1" y="10"/>
                    <a:pt x="1" y="10"/>
                    <a:pt x="1" y="10"/>
                  </a:cubicBezTo>
                  <a:cubicBezTo>
                    <a:pt x="9" y="8"/>
                    <a:pt x="18" y="6"/>
                    <a:pt x="27" y="4"/>
                  </a:cubicBezTo>
                  <a:cubicBezTo>
                    <a:pt x="26" y="0"/>
                    <a:pt x="26" y="0"/>
                    <a:pt x="26"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rot="5400000">
              <a:off x="4207320" y="3105000"/>
              <a:ext cx="80640" cy="34920"/>
            </a:xfrm>
            <a:custGeom>
              <a:avLst/>
              <a:gdLst/>
              <a:ahLst/>
              <a:cxnLst/>
              <a:rect l="l" t="t" r="r" b="b"/>
              <a:pathLst>
                <a:path w="26" h="12" extrusionOk="0">
                  <a:moveTo>
                    <a:pt x="25" y="0"/>
                  </a:moveTo>
                  <a:cubicBezTo>
                    <a:pt x="16" y="3"/>
                    <a:pt x="8" y="6"/>
                    <a:pt x="0" y="9"/>
                  </a:cubicBezTo>
                  <a:cubicBezTo>
                    <a:pt x="1" y="12"/>
                    <a:pt x="1" y="12"/>
                    <a:pt x="1" y="12"/>
                  </a:cubicBezTo>
                  <a:cubicBezTo>
                    <a:pt x="9" y="9"/>
                    <a:pt x="17" y="6"/>
                    <a:pt x="26" y="4"/>
                  </a:cubicBezTo>
                  <a:cubicBezTo>
                    <a:pt x="25" y="0"/>
                    <a:pt x="25" y="0"/>
                    <a:pt x="2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rot="5400000">
              <a:off x="4207320" y="4110840"/>
              <a:ext cx="80640" cy="34920"/>
            </a:xfrm>
            <a:custGeom>
              <a:avLst/>
              <a:gdLst/>
              <a:ahLst/>
              <a:cxnLst/>
              <a:rect l="l" t="t" r="r" b="b"/>
              <a:pathLst>
                <a:path w="26" h="12" extrusionOk="0">
                  <a:moveTo>
                    <a:pt x="1" y="0"/>
                  </a:moveTo>
                  <a:cubicBezTo>
                    <a:pt x="0" y="3"/>
                    <a:pt x="0" y="3"/>
                    <a:pt x="0" y="3"/>
                  </a:cubicBezTo>
                  <a:cubicBezTo>
                    <a:pt x="9" y="6"/>
                    <a:pt x="17" y="9"/>
                    <a:pt x="25" y="12"/>
                  </a:cubicBezTo>
                  <a:cubicBezTo>
                    <a:pt x="26" y="8"/>
                    <a:pt x="26" y="8"/>
                    <a:pt x="26" y="8"/>
                  </a:cubicBezTo>
                  <a:cubicBezTo>
                    <a:pt x="18" y="5"/>
                    <a:pt x="10" y="2"/>
                    <a:pt x="1"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rot="5400000">
              <a:off x="4058280" y="2781000"/>
              <a:ext cx="75960" cy="55440"/>
            </a:xfrm>
            <a:custGeom>
              <a:avLst/>
              <a:gdLst/>
              <a:ahLst/>
              <a:cxnLst/>
              <a:rect l="l" t="t" r="r" b="b"/>
              <a:pathLst>
                <a:path w="25" h="18" extrusionOk="0">
                  <a:moveTo>
                    <a:pt x="23" y="0"/>
                  </a:moveTo>
                  <a:cubicBezTo>
                    <a:pt x="15" y="5"/>
                    <a:pt x="8" y="9"/>
                    <a:pt x="0" y="14"/>
                  </a:cubicBezTo>
                  <a:cubicBezTo>
                    <a:pt x="2" y="18"/>
                    <a:pt x="2" y="18"/>
                    <a:pt x="2" y="18"/>
                  </a:cubicBezTo>
                  <a:cubicBezTo>
                    <a:pt x="10" y="13"/>
                    <a:pt x="17" y="8"/>
                    <a:pt x="25" y="4"/>
                  </a:cubicBezTo>
                  <a:cubicBezTo>
                    <a:pt x="23" y="0"/>
                    <a:pt x="23" y="0"/>
                    <a:pt x="2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rot="5400000">
              <a:off x="4145040" y="2945520"/>
              <a:ext cx="80280" cy="42840"/>
            </a:xfrm>
            <a:custGeom>
              <a:avLst/>
              <a:gdLst/>
              <a:ahLst/>
              <a:cxnLst/>
              <a:rect l="l" t="t" r="r" b="b"/>
              <a:pathLst>
                <a:path w="26" h="14" extrusionOk="0">
                  <a:moveTo>
                    <a:pt x="24" y="0"/>
                  </a:moveTo>
                  <a:cubicBezTo>
                    <a:pt x="16" y="3"/>
                    <a:pt x="8" y="7"/>
                    <a:pt x="0" y="11"/>
                  </a:cubicBezTo>
                  <a:cubicBezTo>
                    <a:pt x="2" y="14"/>
                    <a:pt x="2" y="14"/>
                    <a:pt x="2" y="14"/>
                  </a:cubicBezTo>
                  <a:cubicBezTo>
                    <a:pt x="10" y="10"/>
                    <a:pt x="18" y="7"/>
                    <a:pt x="26" y="3"/>
                  </a:cubicBezTo>
                  <a:cubicBezTo>
                    <a:pt x="24" y="0"/>
                    <a:pt x="24" y="0"/>
                    <a:pt x="2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rot="5400000">
              <a:off x="4281840" y="3444480"/>
              <a:ext cx="80640" cy="19080"/>
            </a:xfrm>
            <a:custGeom>
              <a:avLst/>
              <a:gdLst/>
              <a:ahLst/>
              <a:cxnLst/>
              <a:rect l="l" t="t" r="r" b="b"/>
              <a:pathLst>
                <a:path w="26" h="7" extrusionOk="0">
                  <a:moveTo>
                    <a:pt x="26" y="0"/>
                  </a:moveTo>
                  <a:cubicBezTo>
                    <a:pt x="17" y="1"/>
                    <a:pt x="9" y="2"/>
                    <a:pt x="0" y="3"/>
                  </a:cubicBezTo>
                  <a:cubicBezTo>
                    <a:pt x="0" y="7"/>
                    <a:pt x="0" y="7"/>
                    <a:pt x="0" y="7"/>
                  </a:cubicBezTo>
                  <a:cubicBezTo>
                    <a:pt x="9" y="5"/>
                    <a:pt x="18" y="5"/>
                    <a:pt x="26" y="4"/>
                  </a:cubicBezTo>
                  <a:cubicBezTo>
                    <a:pt x="26" y="0"/>
                    <a:pt x="26" y="0"/>
                    <a:pt x="26"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rot="5400000">
              <a:off x="3961440" y="4554000"/>
              <a:ext cx="69480" cy="58680"/>
            </a:xfrm>
            <a:custGeom>
              <a:avLst/>
              <a:gdLst/>
              <a:ahLst/>
              <a:cxnLst/>
              <a:rect l="l" t="t" r="r" b="b"/>
              <a:pathLst>
                <a:path w="23" h="19" extrusionOk="0">
                  <a:moveTo>
                    <a:pt x="2" y="0"/>
                  </a:moveTo>
                  <a:cubicBezTo>
                    <a:pt x="0" y="3"/>
                    <a:pt x="0" y="3"/>
                    <a:pt x="0" y="3"/>
                  </a:cubicBezTo>
                  <a:cubicBezTo>
                    <a:pt x="7" y="8"/>
                    <a:pt x="14" y="13"/>
                    <a:pt x="21" y="19"/>
                  </a:cubicBezTo>
                  <a:cubicBezTo>
                    <a:pt x="23" y="16"/>
                    <a:pt x="23" y="16"/>
                    <a:pt x="23" y="16"/>
                  </a:cubicBezTo>
                  <a:cubicBezTo>
                    <a:pt x="17" y="10"/>
                    <a:pt x="9" y="5"/>
                    <a:pt x="2"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rot="5400000">
              <a:off x="3581280" y="4912920"/>
              <a:ext cx="53640" cy="76320"/>
            </a:xfrm>
            <a:custGeom>
              <a:avLst/>
              <a:gdLst/>
              <a:ahLst/>
              <a:cxnLst/>
              <a:rect l="l" t="t" r="r" b="b"/>
              <a:pathLst>
                <a:path w="18" h="24" extrusionOk="0">
                  <a:moveTo>
                    <a:pt x="3" y="0"/>
                  </a:moveTo>
                  <a:cubicBezTo>
                    <a:pt x="0" y="2"/>
                    <a:pt x="0" y="2"/>
                    <a:pt x="0" y="2"/>
                  </a:cubicBezTo>
                  <a:cubicBezTo>
                    <a:pt x="5" y="9"/>
                    <a:pt x="10" y="16"/>
                    <a:pt x="15" y="24"/>
                  </a:cubicBezTo>
                  <a:cubicBezTo>
                    <a:pt x="18" y="22"/>
                    <a:pt x="18" y="22"/>
                    <a:pt x="18" y="22"/>
                  </a:cubicBezTo>
                  <a:cubicBezTo>
                    <a:pt x="14" y="14"/>
                    <a:pt x="8" y="7"/>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rot="5400000">
              <a:off x="3269880" y="5076720"/>
              <a:ext cx="41040" cy="82440"/>
            </a:xfrm>
            <a:custGeom>
              <a:avLst/>
              <a:gdLst/>
              <a:ahLst/>
              <a:cxnLst/>
              <a:rect l="l" t="t" r="r" b="b"/>
              <a:pathLst>
                <a:path w="14" h="26" extrusionOk="0">
                  <a:moveTo>
                    <a:pt x="4" y="0"/>
                  </a:moveTo>
                  <a:cubicBezTo>
                    <a:pt x="0" y="1"/>
                    <a:pt x="0" y="1"/>
                    <a:pt x="0" y="1"/>
                  </a:cubicBezTo>
                  <a:cubicBezTo>
                    <a:pt x="4" y="10"/>
                    <a:pt x="7" y="18"/>
                    <a:pt x="11" y="26"/>
                  </a:cubicBezTo>
                  <a:cubicBezTo>
                    <a:pt x="14" y="25"/>
                    <a:pt x="14" y="25"/>
                    <a:pt x="14" y="25"/>
                  </a:cubicBezTo>
                  <a:cubicBezTo>
                    <a:pt x="11" y="16"/>
                    <a:pt x="7" y="8"/>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rot="5400000">
              <a:off x="3854160" y="4687560"/>
              <a:ext cx="64800" cy="65160"/>
            </a:xfrm>
            <a:custGeom>
              <a:avLst/>
              <a:gdLst/>
              <a:ahLst/>
              <a:cxnLst/>
              <a:rect l="l" t="t" r="r" b="b"/>
              <a:pathLst>
                <a:path w="22" h="21" extrusionOk="0">
                  <a:moveTo>
                    <a:pt x="3" y="0"/>
                  </a:moveTo>
                  <a:cubicBezTo>
                    <a:pt x="0" y="3"/>
                    <a:pt x="0" y="3"/>
                    <a:pt x="0" y="3"/>
                  </a:cubicBezTo>
                  <a:cubicBezTo>
                    <a:pt x="7" y="9"/>
                    <a:pt x="13" y="15"/>
                    <a:pt x="19" y="21"/>
                  </a:cubicBezTo>
                  <a:cubicBezTo>
                    <a:pt x="22" y="18"/>
                    <a:pt x="22" y="18"/>
                    <a:pt x="22" y="18"/>
                  </a:cubicBezTo>
                  <a:cubicBezTo>
                    <a:pt x="16" y="12"/>
                    <a:pt x="9" y="6"/>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rot="5400000">
              <a:off x="2022120" y="5106600"/>
              <a:ext cx="34560" cy="86040"/>
            </a:xfrm>
            <a:custGeom>
              <a:avLst/>
              <a:gdLst/>
              <a:ahLst/>
              <a:cxnLst/>
              <a:rect l="l" t="t" r="r" b="b"/>
              <a:pathLst>
                <a:path w="12" h="27" extrusionOk="0">
                  <a:moveTo>
                    <a:pt x="9" y="0"/>
                  </a:moveTo>
                  <a:cubicBezTo>
                    <a:pt x="6" y="8"/>
                    <a:pt x="3" y="17"/>
                    <a:pt x="0" y="25"/>
                  </a:cubicBezTo>
                  <a:cubicBezTo>
                    <a:pt x="3" y="27"/>
                    <a:pt x="3" y="27"/>
                    <a:pt x="3" y="27"/>
                  </a:cubicBezTo>
                  <a:cubicBezTo>
                    <a:pt x="7" y="18"/>
                    <a:pt x="10" y="10"/>
                    <a:pt x="12" y="1"/>
                  </a:cubicBezTo>
                  <a:cubicBezTo>
                    <a:pt x="9" y="0"/>
                    <a:pt x="9" y="0"/>
                    <a:pt x="9"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rot="5400000">
              <a:off x="2571120" y="1982880"/>
              <a:ext cx="10440" cy="85680"/>
            </a:xfrm>
            <a:custGeom>
              <a:avLst/>
              <a:gdLst/>
              <a:ahLst/>
              <a:cxnLst/>
              <a:rect l="l" t="t" r="r" b="b"/>
              <a:pathLst>
                <a:path w="5" h="27" extrusionOk="0">
                  <a:moveTo>
                    <a:pt x="4" y="0"/>
                  </a:moveTo>
                  <a:cubicBezTo>
                    <a:pt x="0" y="0"/>
                    <a:pt x="0" y="0"/>
                    <a:pt x="0" y="0"/>
                  </a:cubicBezTo>
                  <a:cubicBezTo>
                    <a:pt x="0" y="9"/>
                    <a:pt x="1" y="18"/>
                    <a:pt x="1" y="27"/>
                  </a:cubicBezTo>
                  <a:cubicBezTo>
                    <a:pt x="5" y="27"/>
                    <a:pt x="5" y="27"/>
                    <a:pt x="5" y="27"/>
                  </a:cubicBezTo>
                  <a:cubicBezTo>
                    <a:pt x="4" y="18"/>
                    <a:pt x="4" y="9"/>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rot="5400000">
              <a:off x="3099600" y="2049480"/>
              <a:ext cx="29880" cy="85680"/>
            </a:xfrm>
            <a:custGeom>
              <a:avLst/>
              <a:gdLst/>
              <a:ahLst/>
              <a:cxnLst/>
              <a:rect l="l" t="t" r="r" b="b"/>
              <a:pathLst>
                <a:path w="11" h="27" extrusionOk="0">
                  <a:moveTo>
                    <a:pt x="7" y="0"/>
                  </a:moveTo>
                  <a:cubicBezTo>
                    <a:pt x="4" y="8"/>
                    <a:pt x="2" y="17"/>
                    <a:pt x="0" y="26"/>
                  </a:cubicBezTo>
                  <a:cubicBezTo>
                    <a:pt x="3" y="27"/>
                    <a:pt x="3" y="27"/>
                    <a:pt x="3" y="27"/>
                  </a:cubicBezTo>
                  <a:cubicBezTo>
                    <a:pt x="5" y="18"/>
                    <a:pt x="8" y="10"/>
                    <a:pt x="11" y="1"/>
                  </a:cubicBezTo>
                  <a:cubicBezTo>
                    <a:pt x="7" y="0"/>
                    <a:pt x="7" y="0"/>
                    <a:pt x="7"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2"/>
            <p:cNvSpPr/>
            <p:nvPr/>
          </p:nvSpPr>
          <p:spPr>
            <a:xfrm rot="5400000">
              <a:off x="2928960" y="2012400"/>
              <a:ext cx="18360" cy="88920"/>
            </a:xfrm>
            <a:custGeom>
              <a:avLst/>
              <a:gdLst/>
              <a:ahLst/>
              <a:cxnLst/>
              <a:rect l="l" t="t" r="r" b="b"/>
              <a:pathLst>
                <a:path w="8" h="28" extrusionOk="0">
                  <a:moveTo>
                    <a:pt x="4" y="0"/>
                  </a:moveTo>
                  <a:cubicBezTo>
                    <a:pt x="3" y="9"/>
                    <a:pt x="1" y="18"/>
                    <a:pt x="0" y="27"/>
                  </a:cubicBezTo>
                  <a:cubicBezTo>
                    <a:pt x="3" y="28"/>
                    <a:pt x="3" y="28"/>
                    <a:pt x="3" y="28"/>
                  </a:cubicBezTo>
                  <a:cubicBezTo>
                    <a:pt x="5" y="19"/>
                    <a:pt x="6" y="10"/>
                    <a:pt x="8" y="1"/>
                  </a:cubicBezTo>
                  <a:cubicBezTo>
                    <a:pt x="4" y="0"/>
                    <a:pt x="4" y="0"/>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2"/>
            <p:cNvSpPr/>
            <p:nvPr/>
          </p:nvSpPr>
          <p:spPr>
            <a:xfrm rot="5400000">
              <a:off x="3845880" y="2508480"/>
              <a:ext cx="64800" cy="66960"/>
            </a:xfrm>
            <a:custGeom>
              <a:avLst/>
              <a:gdLst/>
              <a:ahLst/>
              <a:cxnLst/>
              <a:rect l="l" t="t" r="r" b="b"/>
              <a:pathLst>
                <a:path w="22" h="21" extrusionOk="0">
                  <a:moveTo>
                    <a:pt x="19" y="0"/>
                  </a:moveTo>
                  <a:cubicBezTo>
                    <a:pt x="12" y="6"/>
                    <a:pt x="6" y="12"/>
                    <a:pt x="0" y="18"/>
                  </a:cubicBezTo>
                  <a:cubicBezTo>
                    <a:pt x="2" y="21"/>
                    <a:pt x="2" y="21"/>
                    <a:pt x="2" y="21"/>
                  </a:cubicBezTo>
                  <a:cubicBezTo>
                    <a:pt x="9" y="15"/>
                    <a:pt x="15" y="9"/>
                    <a:pt x="22" y="3"/>
                  </a:cubicBezTo>
                  <a:cubicBezTo>
                    <a:pt x="19" y="0"/>
                    <a:pt x="19" y="0"/>
                    <a:pt x="19"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2"/>
            <p:cNvSpPr/>
            <p:nvPr/>
          </p:nvSpPr>
          <p:spPr>
            <a:xfrm rot="5400000">
              <a:off x="2201760" y="2031480"/>
              <a:ext cx="23400" cy="90360"/>
            </a:xfrm>
            <a:custGeom>
              <a:avLst/>
              <a:gdLst/>
              <a:ahLst/>
              <a:cxnLst/>
              <a:rect l="l" t="t" r="r" b="b"/>
              <a:pathLst>
                <a:path w="9" h="28" extrusionOk="0">
                  <a:moveTo>
                    <a:pt x="3" y="0"/>
                  </a:moveTo>
                  <a:cubicBezTo>
                    <a:pt x="0" y="1"/>
                    <a:pt x="0" y="1"/>
                    <a:pt x="0" y="1"/>
                  </a:cubicBezTo>
                  <a:cubicBezTo>
                    <a:pt x="1" y="10"/>
                    <a:pt x="4" y="19"/>
                    <a:pt x="6" y="28"/>
                  </a:cubicBezTo>
                  <a:cubicBezTo>
                    <a:pt x="9" y="27"/>
                    <a:pt x="9" y="27"/>
                    <a:pt x="9" y="27"/>
                  </a:cubicBezTo>
                  <a:cubicBezTo>
                    <a:pt x="7" y="18"/>
                    <a:pt x="5" y="9"/>
                    <a:pt x="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2"/>
            <p:cNvSpPr/>
            <p:nvPr/>
          </p:nvSpPr>
          <p:spPr>
            <a:xfrm rot="5400000">
              <a:off x="2385360" y="1994040"/>
              <a:ext cx="16920" cy="85680"/>
            </a:xfrm>
            <a:custGeom>
              <a:avLst/>
              <a:gdLst/>
              <a:ahLst/>
              <a:cxnLst/>
              <a:rect l="l" t="t" r="r" b="b"/>
              <a:pathLst>
                <a:path w="7" h="27" extrusionOk="0">
                  <a:moveTo>
                    <a:pt x="4" y="0"/>
                  </a:moveTo>
                  <a:cubicBezTo>
                    <a:pt x="0" y="1"/>
                    <a:pt x="0" y="1"/>
                    <a:pt x="0" y="1"/>
                  </a:cubicBezTo>
                  <a:cubicBezTo>
                    <a:pt x="1" y="10"/>
                    <a:pt x="2" y="19"/>
                    <a:pt x="4" y="27"/>
                  </a:cubicBezTo>
                  <a:cubicBezTo>
                    <a:pt x="7" y="27"/>
                    <a:pt x="7" y="27"/>
                    <a:pt x="7" y="27"/>
                  </a:cubicBezTo>
                  <a:cubicBezTo>
                    <a:pt x="6" y="18"/>
                    <a:pt x="5" y="9"/>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2"/>
            <p:cNvSpPr/>
            <p:nvPr/>
          </p:nvSpPr>
          <p:spPr>
            <a:xfrm rot="5400000">
              <a:off x="2749680" y="1991520"/>
              <a:ext cx="15480" cy="85680"/>
            </a:xfrm>
            <a:custGeom>
              <a:avLst/>
              <a:gdLst/>
              <a:ahLst/>
              <a:cxnLst/>
              <a:rect l="l" t="t" r="r" b="b"/>
              <a:pathLst>
                <a:path w="6" h="27" extrusionOk="0">
                  <a:moveTo>
                    <a:pt x="2" y="0"/>
                  </a:moveTo>
                  <a:cubicBezTo>
                    <a:pt x="1" y="9"/>
                    <a:pt x="1" y="18"/>
                    <a:pt x="0" y="27"/>
                  </a:cubicBezTo>
                  <a:cubicBezTo>
                    <a:pt x="4" y="27"/>
                    <a:pt x="4" y="27"/>
                    <a:pt x="4" y="27"/>
                  </a:cubicBezTo>
                  <a:cubicBezTo>
                    <a:pt x="4" y="18"/>
                    <a:pt x="5" y="9"/>
                    <a:pt x="6" y="0"/>
                  </a:cubicBezTo>
                  <a:cubicBezTo>
                    <a:pt x="2" y="0"/>
                    <a:pt x="2" y="0"/>
                    <a:pt x="2"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2"/>
            <p:cNvSpPr/>
            <p:nvPr/>
          </p:nvSpPr>
          <p:spPr>
            <a:xfrm rot="5400000">
              <a:off x="3717000" y="2384640"/>
              <a:ext cx="61560" cy="73080"/>
            </a:xfrm>
            <a:custGeom>
              <a:avLst/>
              <a:gdLst/>
              <a:ahLst/>
              <a:cxnLst/>
              <a:rect l="l" t="t" r="r" b="b"/>
              <a:pathLst>
                <a:path w="20" h="23" extrusionOk="0">
                  <a:moveTo>
                    <a:pt x="17" y="0"/>
                  </a:moveTo>
                  <a:cubicBezTo>
                    <a:pt x="11" y="6"/>
                    <a:pt x="6" y="13"/>
                    <a:pt x="0" y="20"/>
                  </a:cubicBezTo>
                  <a:cubicBezTo>
                    <a:pt x="3" y="23"/>
                    <a:pt x="3" y="23"/>
                    <a:pt x="3" y="23"/>
                  </a:cubicBezTo>
                  <a:cubicBezTo>
                    <a:pt x="8" y="16"/>
                    <a:pt x="14" y="9"/>
                    <a:pt x="20" y="2"/>
                  </a:cubicBezTo>
                  <a:cubicBezTo>
                    <a:pt x="17" y="0"/>
                    <a:pt x="17" y="0"/>
                    <a:pt x="17"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2"/>
            <p:cNvSpPr/>
            <p:nvPr/>
          </p:nvSpPr>
          <p:spPr>
            <a:xfrm rot="5400000">
              <a:off x="3576600" y="2283480"/>
              <a:ext cx="53640" cy="76320"/>
            </a:xfrm>
            <a:custGeom>
              <a:avLst/>
              <a:gdLst/>
              <a:ahLst/>
              <a:cxnLst/>
              <a:rect l="l" t="t" r="r" b="b"/>
              <a:pathLst>
                <a:path w="18" h="24" extrusionOk="0">
                  <a:moveTo>
                    <a:pt x="15" y="0"/>
                  </a:moveTo>
                  <a:cubicBezTo>
                    <a:pt x="10" y="7"/>
                    <a:pt x="4" y="14"/>
                    <a:pt x="0" y="22"/>
                  </a:cubicBezTo>
                  <a:cubicBezTo>
                    <a:pt x="3" y="24"/>
                    <a:pt x="3" y="24"/>
                    <a:pt x="3" y="24"/>
                  </a:cubicBezTo>
                  <a:cubicBezTo>
                    <a:pt x="8" y="17"/>
                    <a:pt x="13" y="9"/>
                    <a:pt x="18" y="2"/>
                  </a:cubicBezTo>
                  <a:cubicBezTo>
                    <a:pt x="15" y="0"/>
                    <a:pt x="15" y="0"/>
                    <a:pt x="15"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2"/>
            <p:cNvSpPr/>
            <p:nvPr/>
          </p:nvSpPr>
          <p:spPr>
            <a:xfrm rot="5400000">
              <a:off x="3265560" y="2112480"/>
              <a:ext cx="41040" cy="85680"/>
            </a:xfrm>
            <a:custGeom>
              <a:avLst/>
              <a:gdLst/>
              <a:ahLst/>
              <a:cxnLst/>
              <a:rect l="l" t="t" r="r" b="b"/>
              <a:pathLst>
                <a:path w="14" h="27" extrusionOk="0">
                  <a:moveTo>
                    <a:pt x="10" y="0"/>
                  </a:moveTo>
                  <a:cubicBezTo>
                    <a:pt x="7" y="8"/>
                    <a:pt x="3" y="17"/>
                    <a:pt x="0" y="25"/>
                  </a:cubicBezTo>
                  <a:cubicBezTo>
                    <a:pt x="4" y="27"/>
                    <a:pt x="4" y="27"/>
                    <a:pt x="4" y="27"/>
                  </a:cubicBezTo>
                  <a:cubicBezTo>
                    <a:pt x="7" y="18"/>
                    <a:pt x="10" y="10"/>
                    <a:pt x="14" y="2"/>
                  </a:cubicBezTo>
                  <a:cubicBezTo>
                    <a:pt x="10" y="0"/>
                    <a:pt x="10" y="0"/>
                    <a:pt x="10"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2"/>
            <p:cNvSpPr/>
            <p:nvPr/>
          </p:nvSpPr>
          <p:spPr>
            <a:xfrm rot="5400000">
              <a:off x="2021400" y="2076480"/>
              <a:ext cx="36360" cy="86040"/>
            </a:xfrm>
            <a:custGeom>
              <a:avLst/>
              <a:gdLst/>
              <a:ahLst/>
              <a:cxnLst/>
              <a:rect l="l" t="t" r="r" b="b"/>
              <a:pathLst>
                <a:path w="13" h="27" extrusionOk="0">
                  <a:moveTo>
                    <a:pt x="4" y="0"/>
                  </a:moveTo>
                  <a:cubicBezTo>
                    <a:pt x="0" y="2"/>
                    <a:pt x="0" y="2"/>
                    <a:pt x="0" y="2"/>
                  </a:cubicBezTo>
                  <a:cubicBezTo>
                    <a:pt x="3" y="10"/>
                    <a:pt x="6" y="19"/>
                    <a:pt x="9" y="27"/>
                  </a:cubicBezTo>
                  <a:cubicBezTo>
                    <a:pt x="13" y="26"/>
                    <a:pt x="13" y="26"/>
                    <a:pt x="13" y="26"/>
                  </a:cubicBezTo>
                  <a:cubicBezTo>
                    <a:pt x="10" y="17"/>
                    <a:pt x="7" y="9"/>
                    <a:pt x="4"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2"/>
            <p:cNvSpPr/>
            <p:nvPr/>
          </p:nvSpPr>
          <p:spPr>
            <a:xfrm rot="5400000">
              <a:off x="3424680" y="2184480"/>
              <a:ext cx="48960" cy="82440"/>
            </a:xfrm>
            <a:custGeom>
              <a:avLst/>
              <a:gdLst/>
              <a:ahLst/>
              <a:cxnLst/>
              <a:rect l="l" t="t" r="r" b="b"/>
              <a:pathLst>
                <a:path w="16" h="26" extrusionOk="0">
                  <a:moveTo>
                    <a:pt x="13" y="0"/>
                  </a:moveTo>
                  <a:cubicBezTo>
                    <a:pt x="8" y="8"/>
                    <a:pt x="4" y="16"/>
                    <a:pt x="0" y="24"/>
                  </a:cubicBezTo>
                  <a:cubicBezTo>
                    <a:pt x="3" y="26"/>
                    <a:pt x="3" y="26"/>
                    <a:pt x="3" y="26"/>
                  </a:cubicBezTo>
                  <a:cubicBezTo>
                    <a:pt x="7" y="18"/>
                    <a:pt x="11" y="10"/>
                    <a:pt x="16" y="2"/>
                  </a:cubicBezTo>
                  <a:cubicBezTo>
                    <a:pt x="13" y="0"/>
                    <a:pt x="13" y="0"/>
                    <a:pt x="13" y="0"/>
                  </a:cubicBezTo>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12"/>
          <p:cNvSpPr/>
          <p:nvPr/>
        </p:nvSpPr>
        <p:spPr>
          <a:xfrm>
            <a:off x="4200147" y="1988039"/>
            <a:ext cx="554040" cy="554040"/>
          </a:xfrm>
          <a:custGeom>
            <a:avLst/>
            <a:gdLst/>
            <a:ahLst/>
            <a:cxnLst/>
            <a:rect l="l" t="t" r="r" b="b"/>
            <a:pathLst>
              <a:path w="771" h="758" extrusionOk="0">
                <a:moveTo>
                  <a:pt x="0" y="771"/>
                </a:moveTo>
                <a:lnTo>
                  <a:pt x="771" y="771"/>
                </a:lnTo>
                <a:lnTo>
                  <a:pt x="180" y="90"/>
                </a:lnTo>
                <a:lnTo>
                  <a:pt x="771" y="771"/>
                </a:lnTo>
                <a:lnTo>
                  <a:pt x="270" y="90"/>
                </a:lnTo>
                <a:close/>
              </a:path>
            </a:pathLst>
          </a:custGeom>
          <a:gradFill>
            <a:gsLst>
              <a:gs pos="0">
                <a:srgbClr val="0078B6"/>
              </a:gs>
              <a:gs pos="100000">
                <a:srgbClr val="01FAFD"/>
              </a:gs>
            </a:gsLst>
            <a:lin ang="2700000" scaled="0"/>
          </a:gra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de-DE" sz="1400" b="0" i="0" u="none" strike="noStrike" cap="none" dirty="0">
                <a:solidFill>
                  <a:srgbClr val="0B364C"/>
                </a:solidFill>
                <a:latin typeface="Microsoft Yahei"/>
                <a:ea typeface="Microsoft Yahei"/>
                <a:cs typeface="Microsoft Yahei"/>
                <a:sym typeface="Microsoft Yahei"/>
              </a:rPr>
              <a:t>A</a:t>
            </a:r>
            <a:endParaRPr sz="1400" b="0" i="0" u="none" strike="noStrike" cap="none" dirty="0">
              <a:solidFill>
                <a:srgbClr val="000000"/>
              </a:solidFill>
              <a:latin typeface="Arial"/>
              <a:ea typeface="Arial"/>
              <a:cs typeface="Arial"/>
              <a:sym typeface="Arial"/>
            </a:endParaRPr>
          </a:p>
        </p:txBody>
      </p:sp>
      <p:sp>
        <p:nvSpPr>
          <p:cNvPr id="268" name="Google Shape;268;p12"/>
          <p:cNvSpPr/>
          <p:nvPr/>
        </p:nvSpPr>
        <p:spPr>
          <a:xfrm>
            <a:off x="4863960" y="1935000"/>
            <a:ext cx="59454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1800" b="0" i="0" u="none" strike="noStrike" cap="none">
                <a:solidFill>
                  <a:srgbClr val="F2F2F2"/>
                </a:solidFill>
                <a:latin typeface="Microsoft Yahei"/>
                <a:ea typeface="Microsoft Yahei"/>
                <a:cs typeface="Microsoft Yahei"/>
                <a:sym typeface="Microsoft Yahei"/>
              </a:rPr>
              <a:t>Splay trees have become the most widely used basic data structure invented in the last 30 years</a:t>
            </a:r>
            <a:endParaRPr sz="1800" b="0" i="0" u="none" strike="noStrike" cap="none">
              <a:solidFill>
                <a:srgbClr val="000000"/>
              </a:solidFill>
              <a:latin typeface="Arial"/>
              <a:ea typeface="Arial"/>
              <a:cs typeface="Arial"/>
              <a:sym typeface="Arial"/>
            </a:endParaRPr>
          </a:p>
        </p:txBody>
      </p:sp>
      <p:sp>
        <p:nvSpPr>
          <p:cNvPr id="269" name="Google Shape;269;p12"/>
          <p:cNvSpPr/>
          <p:nvPr/>
        </p:nvSpPr>
        <p:spPr>
          <a:xfrm>
            <a:off x="4527720" y="3260880"/>
            <a:ext cx="554040" cy="554040"/>
          </a:xfrm>
          <a:custGeom>
            <a:avLst/>
            <a:gdLst/>
            <a:ahLst/>
            <a:cxnLst/>
            <a:rect l="l" t="t" r="r" b="b"/>
            <a:pathLst>
              <a:path w="771" h="758" extrusionOk="0">
                <a:moveTo>
                  <a:pt x="0" y="771"/>
                </a:moveTo>
                <a:lnTo>
                  <a:pt x="771" y="771"/>
                </a:lnTo>
                <a:lnTo>
                  <a:pt x="180" y="90"/>
                </a:lnTo>
                <a:lnTo>
                  <a:pt x="771" y="771"/>
                </a:lnTo>
                <a:lnTo>
                  <a:pt x="270" y="90"/>
                </a:lnTo>
                <a:close/>
              </a:path>
            </a:pathLst>
          </a:custGeom>
          <a:gradFill>
            <a:gsLst>
              <a:gs pos="0">
                <a:srgbClr val="0078B6"/>
              </a:gs>
              <a:gs pos="100000">
                <a:srgbClr val="01FAFD"/>
              </a:gs>
            </a:gsLst>
            <a:lin ang="2700000" scaled="0"/>
          </a:gra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de-DE" sz="1400" b="0" i="0" u="none" strike="noStrike" cap="none">
                <a:solidFill>
                  <a:srgbClr val="0B364C"/>
                </a:solidFill>
                <a:latin typeface="Microsoft Yahei"/>
                <a:ea typeface="Microsoft Yahei"/>
                <a:cs typeface="Microsoft Yahei"/>
                <a:sym typeface="Microsoft Yahei"/>
              </a:rPr>
              <a:t>B</a:t>
            </a:r>
            <a:endParaRPr sz="1400" b="0" i="0" u="none" strike="noStrike" cap="none">
              <a:solidFill>
                <a:srgbClr val="000000"/>
              </a:solidFill>
              <a:latin typeface="Arial"/>
              <a:ea typeface="Arial"/>
              <a:cs typeface="Arial"/>
              <a:sym typeface="Arial"/>
            </a:endParaRPr>
          </a:p>
        </p:txBody>
      </p:sp>
      <p:sp>
        <p:nvSpPr>
          <p:cNvPr id="270" name="Google Shape;270;p12"/>
          <p:cNvSpPr/>
          <p:nvPr/>
        </p:nvSpPr>
        <p:spPr>
          <a:xfrm>
            <a:off x="5281560" y="3227400"/>
            <a:ext cx="527364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1800" b="0" i="0" u="none" strike="noStrike" cap="none">
                <a:solidFill>
                  <a:srgbClr val="F2F2F2"/>
                </a:solidFill>
                <a:latin typeface="Microsoft Yahei"/>
                <a:ea typeface="Microsoft Yahei"/>
                <a:cs typeface="Microsoft Yahei"/>
                <a:sym typeface="Microsoft Yahei"/>
              </a:rPr>
              <a:t>They are the fastest type of balanced search tree for many applications</a:t>
            </a:r>
            <a:endParaRPr sz="1800" b="0" i="0" u="none" strike="noStrike" cap="none">
              <a:solidFill>
                <a:srgbClr val="000000"/>
              </a:solidFill>
              <a:latin typeface="Arial"/>
              <a:ea typeface="Arial"/>
              <a:cs typeface="Arial"/>
              <a:sym typeface="Arial"/>
            </a:endParaRPr>
          </a:p>
        </p:txBody>
      </p:sp>
      <p:sp>
        <p:nvSpPr>
          <p:cNvPr id="271" name="Google Shape;271;p12"/>
          <p:cNvSpPr/>
          <p:nvPr/>
        </p:nvSpPr>
        <p:spPr>
          <a:xfrm>
            <a:off x="4183200" y="4516560"/>
            <a:ext cx="554040" cy="554040"/>
          </a:xfrm>
          <a:custGeom>
            <a:avLst/>
            <a:gdLst/>
            <a:ahLst/>
            <a:cxnLst/>
            <a:rect l="l" t="t" r="r" b="b"/>
            <a:pathLst>
              <a:path w="771" h="758" extrusionOk="0">
                <a:moveTo>
                  <a:pt x="0" y="771"/>
                </a:moveTo>
                <a:lnTo>
                  <a:pt x="771" y="771"/>
                </a:lnTo>
                <a:lnTo>
                  <a:pt x="180" y="90"/>
                </a:lnTo>
                <a:lnTo>
                  <a:pt x="771" y="771"/>
                </a:lnTo>
                <a:lnTo>
                  <a:pt x="270" y="90"/>
                </a:lnTo>
                <a:close/>
              </a:path>
            </a:pathLst>
          </a:custGeom>
          <a:gradFill>
            <a:gsLst>
              <a:gs pos="0">
                <a:srgbClr val="0078B6"/>
              </a:gs>
              <a:gs pos="100000">
                <a:srgbClr val="01FAFD"/>
              </a:gs>
            </a:gsLst>
            <a:lin ang="2700000" scaled="0"/>
          </a:gra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de-DE" sz="1400" b="0" i="0" u="none" strike="noStrike" cap="none">
                <a:solidFill>
                  <a:srgbClr val="0B364C"/>
                </a:solidFill>
                <a:latin typeface="Microsoft Yahei"/>
                <a:ea typeface="Microsoft Yahei"/>
                <a:cs typeface="Microsoft Yahei"/>
                <a:sym typeface="Microsoft Yahei"/>
              </a:rPr>
              <a:t>C</a:t>
            </a:r>
            <a:endParaRPr sz="1400" b="0" i="0" u="none" strike="noStrike" cap="none">
              <a:solidFill>
                <a:srgbClr val="000000"/>
              </a:solidFill>
              <a:latin typeface="Arial"/>
              <a:ea typeface="Arial"/>
              <a:cs typeface="Arial"/>
              <a:sym typeface="Arial"/>
            </a:endParaRPr>
          </a:p>
        </p:txBody>
      </p:sp>
      <p:sp>
        <p:nvSpPr>
          <p:cNvPr id="272" name="Google Shape;272;p12"/>
          <p:cNvSpPr/>
          <p:nvPr/>
        </p:nvSpPr>
        <p:spPr>
          <a:xfrm>
            <a:off x="4900680" y="4483080"/>
            <a:ext cx="607212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1800" b="0" i="0" u="none" strike="noStrike" cap="none">
                <a:solidFill>
                  <a:srgbClr val="F2F2F2"/>
                </a:solidFill>
                <a:latin typeface="Microsoft Yahei"/>
                <a:ea typeface="Microsoft Yahei"/>
                <a:cs typeface="Microsoft Yahei"/>
                <a:sym typeface="Microsoft Yahei"/>
              </a:rPr>
              <a:t>Splay trees are used in </a:t>
            </a:r>
            <a:r>
              <a:rPr lang="de-DE" sz="1800" b="1" i="0" u="none" strike="noStrike" cap="none">
                <a:solidFill>
                  <a:srgbClr val="F2F2F2"/>
                </a:solidFill>
                <a:latin typeface="Microsoft Yahei"/>
                <a:ea typeface="Microsoft Yahei"/>
                <a:cs typeface="Microsoft Yahei"/>
                <a:sym typeface="Microsoft Yahei"/>
              </a:rPr>
              <a:t>Windows NT</a:t>
            </a:r>
            <a:r>
              <a:rPr lang="de-DE" sz="1800" b="0" i="0" u="none" strike="noStrike" cap="none">
                <a:solidFill>
                  <a:srgbClr val="F2F2F2"/>
                </a:solidFill>
                <a:latin typeface="Microsoft Yahei"/>
                <a:ea typeface="Microsoft Yahei"/>
                <a:cs typeface="Microsoft Yahei"/>
                <a:sym typeface="Microsoft Yahei"/>
              </a:rPr>
              <a:t> (in the virtual memory, networking, and file system code), the </a:t>
            </a:r>
            <a:r>
              <a:rPr lang="de-DE" sz="1800" b="1" i="0" u="none" strike="noStrike" cap="none">
                <a:solidFill>
                  <a:srgbClr val="F2F2F2"/>
                </a:solidFill>
                <a:latin typeface="Microsoft Yahei"/>
                <a:ea typeface="Microsoft Yahei"/>
                <a:cs typeface="Microsoft Yahei"/>
                <a:sym typeface="Microsoft Yahei"/>
              </a:rPr>
              <a:t>gcc compiler</a:t>
            </a:r>
            <a:r>
              <a:rPr lang="de-DE" sz="1800" b="0" i="0" u="none" strike="noStrike" cap="none">
                <a:solidFill>
                  <a:srgbClr val="F2F2F2"/>
                </a:solidFill>
                <a:latin typeface="Microsoft Yahei"/>
                <a:ea typeface="Microsoft Yahei"/>
                <a:cs typeface="Microsoft Yahei"/>
                <a:sym typeface="Microsoft Yahei"/>
              </a:rPr>
              <a:t> and </a:t>
            </a:r>
            <a:r>
              <a:rPr lang="de-DE" sz="1800" b="1" i="0" u="none" strike="noStrike" cap="none">
                <a:solidFill>
                  <a:srgbClr val="F2F2F2"/>
                </a:solidFill>
                <a:latin typeface="Microsoft Yahei"/>
                <a:ea typeface="Microsoft Yahei"/>
                <a:cs typeface="Microsoft Yahei"/>
                <a:sym typeface="Microsoft Yahei"/>
              </a:rPr>
              <a:t>GNU C++ library</a:t>
            </a:r>
            <a:r>
              <a:rPr lang="de-DE" sz="1800" b="0" i="0" u="none" strike="noStrike" cap="none">
                <a:solidFill>
                  <a:srgbClr val="F2F2F2"/>
                </a:solidFill>
                <a:latin typeface="Microsoft Yahei"/>
                <a:ea typeface="Microsoft Yahei"/>
                <a:cs typeface="Microsoft Yahei"/>
                <a:sym typeface="Microsoft Yahei"/>
              </a:rPr>
              <a:t>, the </a:t>
            </a:r>
            <a:r>
              <a:rPr lang="de-DE" sz="1800" b="1" i="0" u="none" strike="noStrike" cap="none">
                <a:solidFill>
                  <a:srgbClr val="F2F2F2"/>
                </a:solidFill>
                <a:latin typeface="Microsoft Yahei"/>
                <a:ea typeface="Microsoft Yahei"/>
                <a:cs typeface="Microsoft Yahei"/>
                <a:sym typeface="Microsoft Yahei"/>
              </a:rPr>
              <a:t>sed string editor</a:t>
            </a:r>
            <a:r>
              <a:rPr lang="de-DE" sz="1800" b="0" i="0" u="none" strike="noStrike" cap="none">
                <a:solidFill>
                  <a:srgbClr val="F2F2F2"/>
                </a:solidFill>
                <a:latin typeface="Microsoft Yahei"/>
                <a:ea typeface="Microsoft Yahei"/>
                <a:cs typeface="Microsoft Yahei"/>
                <a:sym typeface="Microsoft Yahei"/>
              </a:rPr>
              <a:t>, Fore Systems network routers, the most popular implementation of </a:t>
            </a:r>
            <a:r>
              <a:rPr lang="de-DE" sz="1800" b="1" i="0" u="none" strike="noStrike" cap="none">
                <a:solidFill>
                  <a:srgbClr val="F2F2F2"/>
                </a:solidFill>
                <a:latin typeface="Microsoft Yahei"/>
                <a:ea typeface="Microsoft Yahei"/>
                <a:cs typeface="Microsoft Yahei"/>
                <a:sym typeface="Microsoft Yahei"/>
              </a:rPr>
              <a:t>Unix malloc</a:t>
            </a:r>
            <a:r>
              <a:rPr lang="de-DE" sz="1800" b="0" i="0" u="none" strike="noStrike" cap="none">
                <a:solidFill>
                  <a:srgbClr val="F2F2F2"/>
                </a:solidFill>
                <a:latin typeface="Microsoft Yahei"/>
                <a:ea typeface="Microsoft Yahei"/>
                <a:cs typeface="Microsoft Yahei"/>
                <a:sym typeface="Microsoft Yahei"/>
              </a:rPr>
              <a:t>, Linux loadable kernel modules, and in much other software</a:t>
            </a:r>
            <a:endParaRPr sz="1800" b="0" i="0" u="none" strike="noStrike" cap="none">
              <a:solidFill>
                <a:srgbClr val="000000"/>
              </a:solidFill>
              <a:latin typeface="Arial"/>
              <a:ea typeface="Arial"/>
              <a:cs typeface="Arial"/>
              <a:sym typeface="Arial"/>
            </a:endParaRPr>
          </a:p>
        </p:txBody>
      </p:sp>
      <p:sp>
        <p:nvSpPr>
          <p:cNvPr id="273" name="Google Shape;273;p12"/>
          <p:cNvSpPr/>
          <p:nvPr/>
        </p:nvSpPr>
        <p:spPr>
          <a:xfrm>
            <a:off x="1636560" y="2550960"/>
            <a:ext cx="2176560" cy="211932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7"/>
        <p:cNvGrpSpPr/>
        <p:nvPr/>
      </p:nvGrpSpPr>
      <p:grpSpPr>
        <a:xfrm>
          <a:off x="0" y="0"/>
          <a:ext cx="0" cy="0"/>
          <a:chOff x="0" y="0"/>
          <a:chExt cx="0" cy="0"/>
        </a:xfrm>
      </p:grpSpPr>
      <p:grpSp>
        <p:nvGrpSpPr>
          <p:cNvPr id="278" name="Google Shape;278;p13"/>
          <p:cNvGrpSpPr/>
          <p:nvPr/>
        </p:nvGrpSpPr>
        <p:grpSpPr>
          <a:xfrm rot="10800000">
            <a:off x="4763064" y="131325"/>
            <a:ext cx="1647790" cy="438018"/>
            <a:chOff x="5494320" y="822240"/>
            <a:chExt cx="1197000" cy="308160"/>
          </a:xfrm>
        </p:grpSpPr>
        <p:sp>
          <p:nvSpPr>
            <p:cNvPr id="279" name="Google Shape;279;p13"/>
            <p:cNvSpPr/>
            <p:nvPr/>
          </p:nvSpPr>
          <p:spPr>
            <a:xfrm>
              <a:off x="549432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5935680" y="822240"/>
              <a:ext cx="31572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637524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3"/>
          <p:cNvSpPr/>
          <p:nvPr/>
        </p:nvSpPr>
        <p:spPr>
          <a:xfrm rot="2700000">
            <a:off x="7828904" y="2213622"/>
            <a:ext cx="4819672" cy="2373121"/>
          </a:xfrm>
          <a:custGeom>
            <a:avLst/>
            <a:gdLst/>
            <a:ahLst/>
            <a:cxnLst/>
            <a:rect l="l" t="t" r="r" b="b"/>
            <a:pathLst>
              <a:path w="6695" h="3284" extrusionOk="0">
                <a:moveTo>
                  <a:pt x="0" y="3297"/>
                </a:moveTo>
                <a:lnTo>
                  <a:pt x="6695" y="3297"/>
                </a:lnTo>
                <a:lnTo>
                  <a:pt x="180" y="90"/>
                </a:lnTo>
                <a:lnTo>
                  <a:pt x="6695" y="3297"/>
                </a:lnTo>
                <a:lnTo>
                  <a:pt x="270" y="90"/>
                </a:lnTo>
                <a:close/>
              </a:path>
            </a:pathLst>
          </a:custGeom>
          <a:noFill/>
          <a:ln w="19075" cap="flat" cmpd="sng">
            <a:solidFill>
              <a:srgbClr val="0078B6"/>
            </a:solidFill>
            <a:prstDash val="dashDot"/>
            <a:miter lim="8000"/>
            <a:headEnd type="none" w="sm" len="sm"/>
            <a:tailEnd type="none" w="sm" len="sm"/>
          </a:ln>
        </p:spPr>
      </p:sp>
      <p:sp>
        <p:nvSpPr>
          <p:cNvPr id="283" name="Google Shape;283;p13"/>
          <p:cNvSpPr/>
          <p:nvPr/>
        </p:nvSpPr>
        <p:spPr>
          <a:xfrm>
            <a:off x="1622542" y="2770830"/>
            <a:ext cx="1193123" cy="1161858"/>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3"/>
          <p:cNvGrpSpPr/>
          <p:nvPr/>
        </p:nvGrpSpPr>
        <p:grpSpPr>
          <a:xfrm>
            <a:off x="6802104" y="1599689"/>
            <a:ext cx="5391484" cy="2060111"/>
            <a:chOff x="3687840" y="2744640"/>
            <a:chExt cx="4809960" cy="1851120"/>
          </a:xfrm>
        </p:grpSpPr>
        <p:sp>
          <p:nvSpPr>
            <p:cNvPr id="285" name="Google Shape;285;p13"/>
            <p:cNvSpPr/>
            <p:nvPr/>
          </p:nvSpPr>
          <p:spPr>
            <a:xfrm>
              <a:off x="8018640" y="4129200"/>
              <a:ext cx="479160" cy="4665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3687840" y="2744640"/>
              <a:ext cx="479520" cy="46692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3"/>
          <p:cNvSpPr txBox="1"/>
          <p:nvPr/>
        </p:nvSpPr>
        <p:spPr>
          <a:xfrm>
            <a:off x="1054975" y="4766700"/>
            <a:ext cx="4944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de-DE" dirty="0">
                <a:solidFill>
                  <a:srgbClr val="FFFFFF"/>
                </a:solidFill>
              </a:rPr>
              <a:t>Al Hossain </a:t>
            </a:r>
            <a:r>
              <a:rPr lang="de-DE" dirty="0" smtClean="0">
                <a:solidFill>
                  <a:srgbClr val="FFFFFF"/>
                </a:solidFill>
              </a:rPr>
              <a:t>               (</a:t>
            </a:r>
            <a:r>
              <a:rPr lang="de-DE" dirty="0">
                <a:solidFill>
                  <a:srgbClr val="FFFFFF"/>
                </a:solidFill>
              </a:rPr>
              <a:t>2020-1-60-016)</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de-DE" dirty="0" smtClean="0">
                <a:solidFill>
                  <a:srgbClr val="FFFFFF"/>
                </a:solidFill>
              </a:rPr>
              <a:t>Ishmam-ur-Rahman </a:t>
            </a:r>
            <a:r>
              <a:rPr lang="de-DE" dirty="0">
                <a:solidFill>
                  <a:srgbClr val="FFFFFF"/>
                </a:solidFill>
              </a:rPr>
              <a:t>(2020-1-60-241)</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de-DE" dirty="0">
                <a:solidFill>
                  <a:srgbClr val="FFFFFF"/>
                </a:solidFill>
              </a:rPr>
              <a:t>K. M. Safin </a:t>
            </a:r>
            <a:r>
              <a:rPr lang="de-DE" dirty="0" smtClean="0">
                <a:solidFill>
                  <a:srgbClr val="FFFFFF"/>
                </a:solidFill>
              </a:rPr>
              <a:t>Kamal    </a:t>
            </a:r>
            <a:r>
              <a:rPr lang="de-DE" dirty="0">
                <a:solidFill>
                  <a:srgbClr val="FFFFFF"/>
                </a:solidFill>
              </a:rPr>
              <a:t>(2020-1-60-235)</a:t>
            </a:r>
            <a:endParaRPr dirty="0">
              <a:solidFill>
                <a:srgbClr val="FFFFFF"/>
              </a:solidFill>
            </a:endParaRPr>
          </a:p>
        </p:txBody>
      </p:sp>
      <p:sp>
        <p:nvSpPr>
          <p:cNvPr id="288" name="Google Shape;288;p13"/>
          <p:cNvSpPr txBox="1"/>
          <p:nvPr/>
        </p:nvSpPr>
        <p:spPr>
          <a:xfrm>
            <a:off x="4867598" y="2883869"/>
            <a:ext cx="49440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sz="3800" dirty="0">
                <a:solidFill>
                  <a:srgbClr val="FFFFFF"/>
                </a:solidFill>
              </a:rPr>
              <a:t>Thank you</a:t>
            </a:r>
            <a:endParaRPr sz="3800" dirty="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2"/>
          <p:cNvSpPr/>
          <p:nvPr/>
        </p:nvSpPr>
        <p:spPr>
          <a:xfrm>
            <a:off x="1380960" y="1628640"/>
            <a:ext cx="3697560" cy="360072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2143080" y="165960"/>
            <a:ext cx="2173320" cy="2173320"/>
          </a:xfrm>
          <a:custGeom>
            <a:avLst/>
            <a:gdLst/>
            <a:ahLst/>
            <a:cxnLst/>
            <a:rect l="l" t="t" r="r" b="b"/>
            <a:pathLst>
              <a:path w="3020" h="3007" extrusionOk="0">
                <a:moveTo>
                  <a:pt x="0" y="3020"/>
                </a:moveTo>
                <a:lnTo>
                  <a:pt x="3020" y="3020"/>
                </a:lnTo>
                <a:lnTo>
                  <a:pt x="180" y="90"/>
                </a:lnTo>
                <a:lnTo>
                  <a:pt x="3020" y="3020"/>
                </a:lnTo>
                <a:lnTo>
                  <a:pt x="270" y="90"/>
                </a:lnTo>
                <a:close/>
              </a:path>
            </a:pathLst>
          </a:custGeom>
          <a:gradFill>
            <a:gsLst>
              <a:gs pos="0">
                <a:srgbClr val="0078B6"/>
              </a:gs>
              <a:gs pos="100000">
                <a:srgbClr val="01FAFD"/>
              </a:gs>
            </a:gsLst>
            <a:lin ang="18900000" scaled="0"/>
          </a:gradFill>
          <a:ln>
            <a:noFill/>
          </a:ln>
        </p:spPr>
      </p:sp>
      <p:sp>
        <p:nvSpPr>
          <p:cNvPr id="74" name="Google Shape;74;p2"/>
          <p:cNvSpPr/>
          <p:nvPr/>
        </p:nvSpPr>
        <p:spPr>
          <a:xfrm>
            <a:off x="2355012" y="3092400"/>
            <a:ext cx="1682151" cy="957532"/>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900" b="0" i="0" u="none" strike="noStrike" cap="none" dirty="0">
                <a:solidFill>
                  <a:schemeClr val="bg1"/>
                </a:solidFill>
                <a:latin typeface="Roboto Medium"/>
                <a:ea typeface="Roboto Medium"/>
                <a:cs typeface="Roboto Medium"/>
                <a:sym typeface="Roboto Medium"/>
              </a:rPr>
              <a:t>Splay</a:t>
            </a:r>
            <a:endParaRPr sz="2900" b="0" i="0" u="none" strike="noStrike" cap="none" dirty="0">
              <a:solidFill>
                <a:schemeClr val="bg1"/>
              </a:solidFill>
              <a:sym typeface="Arial"/>
            </a:endParaRPr>
          </a:p>
        </p:txBody>
      </p:sp>
      <p:sp>
        <p:nvSpPr>
          <p:cNvPr id="75" name="Google Shape;75;p2"/>
          <p:cNvSpPr/>
          <p:nvPr/>
        </p:nvSpPr>
        <p:spPr>
          <a:xfrm>
            <a:off x="6512760" y="1357200"/>
            <a:ext cx="528624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1800" b="1" i="0" u="none" strike="noStrike" cap="none" dirty="0">
                <a:solidFill>
                  <a:srgbClr val="0078B6"/>
                </a:solidFill>
                <a:latin typeface="Microsoft Yahei"/>
                <a:ea typeface="Microsoft Yahei"/>
                <a:cs typeface="Microsoft Yahei"/>
                <a:sym typeface="Microsoft Yahei"/>
              </a:rPr>
              <a:t>Splay Tree is a self - adjusted Binary Search Tree </a:t>
            </a:r>
            <a:r>
              <a:rPr lang="de-DE" sz="1800" b="1" i="0" u="none" strike="noStrike" cap="none" dirty="0" smtClean="0">
                <a:solidFill>
                  <a:srgbClr val="0078B6"/>
                </a:solidFill>
                <a:latin typeface="Microsoft Yahei"/>
                <a:ea typeface="Microsoft Yahei"/>
                <a:cs typeface="Microsoft Yahei"/>
                <a:sym typeface="Microsoft Yahei"/>
              </a:rPr>
              <a:t>in </a:t>
            </a:r>
            <a:r>
              <a:rPr lang="de-DE" sz="1800" b="1" i="0" u="none" strike="noStrike" cap="none" dirty="0">
                <a:solidFill>
                  <a:srgbClr val="0078B6"/>
                </a:solidFill>
                <a:latin typeface="Microsoft Yahei"/>
                <a:ea typeface="Microsoft Yahei"/>
                <a:cs typeface="Microsoft Yahei"/>
                <a:sym typeface="Microsoft Yahei"/>
              </a:rPr>
              <a:t>which every operation on element rearranges </a:t>
            </a:r>
            <a:r>
              <a:rPr lang="de-DE" sz="1800" b="1" i="0" u="none" strike="noStrike" cap="none" dirty="0" smtClean="0">
                <a:solidFill>
                  <a:srgbClr val="0078B6"/>
                </a:solidFill>
                <a:latin typeface="Microsoft Yahei"/>
                <a:ea typeface="Microsoft Yahei"/>
                <a:cs typeface="Microsoft Yahei"/>
                <a:sym typeface="Microsoft Yahei"/>
              </a:rPr>
              <a:t>the </a:t>
            </a:r>
            <a:r>
              <a:rPr lang="de-DE" sz="1800" b="1" i="0" u="none" strike="noStrike" cap="none" dirty="0">
                <a:solidFill>
                  <a:srgbClr val="0078B6"/>
                </a:solidFill>
                <a:latin typeface="Microsoft Yahei"/>
                <a:ea typeface="Microsoft Yahei"/>
                <a:cs typeface="Microsoft Yahei"/>
                <a:sym typeface="Microsoft Yahei"/>
              </a:rPr>
              <a:t>tree so that the element is </a:t>
            </a:r>
            <a:r>
              <a:rPr lang="de-DE" sz="1800" b="1" i="0" u="none" strike="noStrike" cap="none" dirty="0" smtClean="0">
                <a:solidFill>
                  <a:srgbClr val="0078B6"/>
                </a:solidFill>
                <a:latin typeface="Microsoft Yahei"/>
                <a:ea typeface="Microsoft Yahei"/>
                <a:cs typeface="Microsoft Yahei"/>
                <a:sym typeface="Microsoft Yahei"/>
              </a:rPr>
              <a:t>placed</a:t>
            </a:r>
            <a:r>
              <a:rPr lang="de-DE" sz="1800" dirty="0">
                <a:ea typeface="Microsoft Yahei"/>
              </a:rPr>
              <a:t> </a:t>
            </a:r>
            <a:r>
              <a:rPr lang="de-DE" sz="1800" b="1" i="0" u="none" strike="noStrike" cap="none" dirty="0" smtClean="0">
                <a:solidFill>
                  <a:srgbClr val="0078B6"/>
                </a:solidFill>
                <a:latin typeface="Microsoft Yahei"/>
                <a:ea typeface="Microsoft Yahei"/>
                <a:cs typeface="Microsoft Yahei"/>
                <a:sym typeface="Microsoft Yahei"/>
              </a:rPr>
              <a:t>at </a:t>
            </a:r>
            <a:r>
              <a:rPr lang="de-DE" sz="1800" b="1" i="0" u="none" strike="noStrike" cap="none" dirty="0">
                <a:solidFill>
                  <a:srgbClr val="0078B6"/>
                </a:solidFill>
                <a:latin typeface="Microsoft Yahei"/>
                <a:ea typeface="Microsoft Yahei"/>
                <a:cs typeface="Microsoft Yahei"/>
                <a:sym typeface="Microsoft Yahei"/>
              </a:rPr>
              <a:t>the root position of the tree</a:t>
            </a:r>
            <a:endParaRPr sz="1800" b="0" i="0" u="none" strike="noStrike" cap="none" dirty="0">
              <a:solidFill>
                <a:srgbClr val="000000"/>
              </a:solidFill>
              <a:latin typeface="Arial"/>
              <a:ea typeface="Arial"/>
              <a:cs typeface="Arial"/>
              <a:sym typeface="Arial"/>
            </a:endParaRPr>
          </a:p>
        </p:txBody>
      </p:sp>
      <p:sp>
        <p:nvSpPr>
          <p:cNvPr id="76" name="Google Shape;76;p2"/>
          <p:cNvSpPr/>
          <p:nvPr/>
        </p:nvSpPr>
        <p:spPr>
          <a:xfrm>
            <a:off x="5394240" y="1420920"/>
            <a:ext cx="762120" cy="74124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497280" y="3147840"/>
            <a:ext cx="529992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1800" b="1" i="0" u="none" strike="noStrike" cap="none" dirty="0">
                <a:solidFill>
                  <a:srgbClr val="0078B6"/>
                </a:solidFill>
                <a:latin typeface="Microsoft Yahei"/>
                <a:ea typeface="Microsoft Yahei"/>
                <a:cs typeface="Microsoft Yahei"/>
                <a:sym typeface="Microsoft Yahei"/>
              </a:rPr>
              <a:t>All the operations in splay tree are involved with </a:t>
            </a:r>
            <a:r>
              <a:rPr lang="de-DE" sz="1800" b="1" i="0" u="none" strike="noStrike" cap="none" dirty="0" smtClean="0">
                <a:solidFill>
                  <a:srgbClr val="0078B6"/>
                </a:solidFill>
                <a:latin typeface="Microsoft Yahei"/>
                <a:ea typeface="Microsoft Yahei"/>
                <a:cs typeface="Microsoft Yahei"/>
                <a:sym typeface="Microsoft Yahei"/>
              </a:rPr>
              <a:t>a </a:t>
            </a:r>
            <a:r>
              <a:rPr lang="de-DE" sz="1800" b="1" i="0" u="none" strike="noStrike" cap="none" dirty="0">
                <a:solidFill>
                  <a:srgbClr val="0078B6"/>
                </a:solidFill>
                <a:latin typeface="Microsoft Yahei"/>
                <a:ea typeface="Microsoft Yahei"/>
                <a:cs typeface="Microsoft Yahei"/>
                <a:sym typeface="Microsoft Yahei"/>
              </a:rPr>
              <a:t>common operation called "Splaying"</a:t>
            </a:r>
            <a:endParaRPr sz="1800" b="0" i="0" u="none" strike="noStrike" cap="none" dirty="0">
              <a:solidFill>
                <a:srgbClr val="000000"/>
              </a:solidFill>
              <a:latin typeface="Arial"/>
              <a:ea typeface="Arial"/>
              <a:cs typeface="Arial"/>
              <a:sym typeface="Arial"/>
            </a:endParaRPr>
          </a:p>
        </p:txBody>
      </p:sp>
      <p:sp>
        <p:nvSpPr>
          <p:cNvPr id="78" name="Google Shape;78;p2"/>
          <p:cNvSpPr/>
          <p:nvPr/>
        </p:nvSpPr>
        <p:spPr>
          <a:xfrm>
            <a:off x="5403960" y="3092400"/>
            <a:ext cx="761760" cy="74124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397480" y="4646520"/>
            <a:ext cx="762120" cy="7416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508080" y="4624560"/>
            <a:ext cx="513216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de-DE" sz="1800" b="1" i="0" u="none" strike="noStrike" cap="none" dirty="0">
                <a:solidFill>
                  <a:srgbClr val="0078B6"/>
                </a:solidFill>
                <a:latin typeface="Microsoft Yahei"/>
                <a:ea typeface="Microsoft Yahei"/>
                <a:cs typeface="Microsoft Yahei"/>
                <a:sym typeface="Microsoft Yahei"/>
              </a:rPr>
              <a:t>Splaying an element, is the process of bringing </a:t>
            </a:r>
            <a:r>
              <a:rPr lang="de-DE" sz="1800" b="1" i="0" u="none" strike="noStrike" cap="none" dirty="0" smtClean="0">
                <a:solidFill>
                  <a:srgbClr val="0078B6"/>
                </a:solidFill>
                <a:latin typeface="Microsoft Yahei"/>
                <a:ea typeface="Microsoft Yahei"/>
                <a:cs typeface="Microsoft Yahei"/>
                <a:sym typeface="Microsoft Yahei"/>
              </a:rPr>
              <a:t>it </a:t>
            </a:r>
            <a:r>
              <a:rPr lang="de-DE" sz="1800" b="1" i="0" u="none" strike="noStrike" cap="none" dirty="0">
                <a:solidFill>
                  <a:srgbClr val="0078B6"/>
                </a:solidFill>
                <a:latin typeface="Microsoft Yahei"/>
                <a:ea typeface="Microsoft Yahei"/>
                <a:cs typeface="Microsoft Yahei"/>
                <a:sym typeface="Microsoft Yahei"/>
              </a:rPr>
              <a:t>to the root position by performing suitable </a:t>
            </a:r>
            <a:r>
              <a:rPr lang="de-DE" sz="1800" b="1" i="0" u="none" strike="noStrike" cap="none" dirty="0" smtClean="0">
                <a:solidFill>
                  <a:srgbClr val="0078B6"/>
                </a:solidFill>
                <a:latin typeface="Microsoft Yahei"/>
                <a:ea typeface="Microsoft Yahei"/>
                <a:cs typeface="Microsoft Yahei"/>
                <a:sym typeface="Microsoft Yahei"/>
              </a:rPr>
              <a:t>rotation </a:t>
            </a:r>
            <a:r>
              <a:rPr lang="de-DE" sz="1800" b="1" i="0" u="none" strike="noStrike" cap="none" dirty="0">
                <a:solidFill>
                  <a:srgbClr val="0078B6"/>
                </a:solidFill>
                <a:latin typeface="Microsoft Yahei"/>
                <a:ea typeface="Microsoft Yahei"/>
                <a:cs typeface="Microsoft Yahei"/>
                <a:sym typeface="Microsoft Yahei"/>
              </a:rPr>
              <a:t>operations</a:t>
            </a:r>
            <a:endParaRPr sz="1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3"/>
          <p:cNvSpPr/>
          <p:nvPr/>
        </p:nvSpPr>
        <p:spPr>
          <a:xfrm>
            <a:off x="4829759" y="270000"/>
            <a:ext cx="3080663" cy="456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400" b="0" i="0" u="none" strike="noStrike" cap="none" dirty="0">
                <a:solidFill>
                  <a:srgbClr val="0078B6"/>
                </a:solidFill>
                <a:latin typeface="Microsoft Yahei"/>
                <a:ea typeface="Microsoft Yahei"/>
                <a:cs typeface="Microsoft Yahei"/>
                <a:sym typeface="Microsoft Yahei"/>
              </a:rPr>
              <a:t>How does it work?</a:t>
            </a:r>
            <a:endParaRPr sz="2400" b="0" i="0" u="none" strike="noStrike" cap="none" dirty="0">
              <a:solidFill>
                <a:srgbClr val="000000"/>
              </a:solidFill>
              <a:latin typeface="Arial"/>
              <a:ea typeface="Arial"/>
              <a:cs typeface="Arial"/>
              <a:sym typeface="Arial"/>
            </a:endParaRPr>
          </a:p>
        </p:txBody>
      </p:sp>
      <p:grpSp>
        <p:nvGrpSpPr>
          <p:cNvPr id="86" name="Google Shape;86;p3"/>
          <p:cNvGrpSpPr/>
          <p:nvPr/>
        </p:nvGrpSpPr>
        <p:grpSpPr>
          <a:xfrm>
            <a:off x="5494320" y="822240"/>
            <a:ext cx="1197000" cy="308160"/>
            <a:chOff x="5494320" y="822240"/>
            <a:chExt cx="1197000" cy="308160"/>
          </a:xfrm>
        </p:grpSpPr>
        <p:sp>
          <p:nvSpPr>
            <p:cNvPr id="87" name="Google Shape;87;p3"/>
            <p:cNvSpPr/>
            <p:nvPr/>
          </p:nvSpPr>
          <p:spPr>
            <a:xfrm>
              <a:off x="549432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935680" y="822240"/>
              <a:ext cx="31572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375240" y="822240"/>
              <a:ext cx="316080" cy="30816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0" name="Google Shape;90;p3"/>
          <p:cNvCxnSpPr/>
          <p:nvPr/>
        </p:nvCxnSpPr>
        <p:spPr>
          <a:xfrm>
            <a:off x="6095880" y="1914480"/>
            <a:ext cx="1800" cy="3759120"/>
          </a:xfrm>
          <a:prstGeom prst="straightConnector1">
            <a:avLst/>
          </a:prstGeom>
          <a:noFill/>
          <a:ln w="12600" cap="flat" cmpd="sng">
            <a:solidFill>
              <a:srgbClr val="0078B6"/>
            </a:solidFill>
            <a:prstDash val="solid"/>
            <a:miter lim="8000"/>
            <a:headEnd type="oval" w="med" len="med"/>
            <a:tailEnd type="oval" w="med" len="med"/>
          </a:ln>
        </p:spPr>
      </p:cxnSp>
      <p:sp>
        <p:nvSpPr>
          <p:cNvPr id="91" name="Google Shape;91;p3"/>
          <p:cNvSpPr/>
          <p:nvPr/>
        </p:nvSpPr>
        <p:spPr>
          <a:xfrm>
            <a:off x="4782960" y="3371760"/>
            <a:ext cx="865440" cy="84312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870980" y="1928832"/>
            <a:ext cx="865440" cy="865080"/>
          </a:xfrm>
          <a:custGeom>
            <a:avLst/>
            <a:gdLst/>
            <a:ahLst/>
            <a:cxnLst/>
            <a:rect l="l" t="t" r="r" b="b"/>
            <a:pathLst>
              <a:path w="1203" h="1190" extrusionOk="0">
                <a:moveTo>
                  <a:pt x="0" y="1203"/>
                </a:moveTo>
                <a:lnTo>
                  <a:pt x="1203" y="1203"/>
                </a:lnTo>
                <a:lnTo>
                  <a:pt x="180" y="90"/>
                </a:lnTo>
                <a:lnTo>
                  <a:pt x="1203" y="1203"/>
                </a:lnTo>
                <a:lnTo>
                  <a:pt x="270" y="90"/>
                </a:lnTo>
                <a:close/>
              </a:path>
            </a:pathLst>
          </a:custGeom>
          <a:gradFill>
            <a:gsLst>
              <a:gs pos="0">
                <a:srgbClr val="0078B6"/>
              </a:gs>
              <a:gs pos="100000">
                <a:srgbClr val="01FAFD"/>
              </a:gs>
            </a:gsLst>
            <a:lin ang="2700000" scaled="0"/>
          </a:gradFill>
          <a:ln>
            <a:noFill/>
          </a:ln>
        </p:spPr>
      </p:sp>
      <p:sp>
        <p:nvSpPr>
          <p:cNvPr id="93" name="Google Shape;93;p3"/>
          <p:cNvSpPr/>
          <p:nvPr/>
        </p:nvSpPr>
        <p:spPr>
          <a:xfrm>
            <a:off x="6541920" y="3371760"/>
            <a:ext cx="865440" cy="84312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579180" y="1928832"/>
            <a:ext cx="865440" cy="865080"/>
          </a:xfrm>
          <a:custGeom>
            <a:avLst/>
            <a:gdLst/>
            <a:ahLst/>
            <a:cxnLst/>
            <a:rect l="l" t="t" r="r" b="b"/>
            <a:pathLst>
              <a:path w="1203" h="1190" extrusionOk="0">
                <a:moveTo>
                  <a:pt x="0" y="1203"/>
                </a:moveTo>
                <a:lnTo>
                  <a:pt x="1203" y="1203"/>
                </a:lnTo>
                <a:lnTo>
                  <a:pt x="180" y="90"/>
                </a:lnTo>
                <a:lnTo>
                  <a:pt x="1203" y="1203"/>
                </a:lnTo>
                <a:lnTo>
                  <a:pt x="270" y="90"/>
                </a:lnTo>
                <a:close/>
              </a:path>
            </a:pathLst>
          </a:custGeom>
          <a:gradFill>
            <a:gsLst>
              <a:gs pos="0">
                <a:srgbClr val="0078B6"/>
              </a:gs>
              <a:gs pos="100000">
                <a:srgbClr val="01FAFD"/>
              </a:gs>
            </a:gsLst>
            <a:lin ang="2700000" scaled="0"/>
          </a:gradFill>
          <a:ln>
            <a:noFill/>
          </a:ln>
        </p:spPr>
      </p:sp>
      <p:sp>
        <p:nvSpPr>
          <p:cNvPr id="95" name="Google Shape;95;p3"/>
          <p:cNvSpPr/>
          <p:nvPr/>
        </p:nvSpPr>
        <p:spPr>
          <a:xfrm>
            <a:off x="822240" y="2122560"/>
            <a:ext cx="3565440" cy="2619000"/>
          </a:xfrm>
          <a:prstGeom prst="rect">
            <a:avLst/>
          </a:prstGeom>
          <a:noFill/>
          <a:ln>
            <a:noFill/>
          </a:ln>
        </p:spPr>
        <p:txBody>
          <a:bodyPr spcFirstLastPara="1" wrap="square" lIns="90000" tIns="45000" rIns="90000" bIns="45000" anchor="t" anchorCtr="0">
            <a:noAutofit/>
          </a:bodyPr>
          <a:lstStyle/>
          <a:p>
            <a:pPr lvl="0">
              <a:lnSpc>
                <a:spcPct val="130000"/>
              </a:lnSpc>
            </a:pPr>
            <a:r>
              <a:rPr lang="ja-JP" altLang="en-US" sz="1600" dirty="0" smtClean="0">
                <a:solidFill>
                  <a:srgbClr val="F2F2F2"/>
                </a:solidFill>
                <a:latin typeface="Calibri" panose="020F0502020204030204" pitchFamily="34" charset="0"/>
                <a:ea typeface="Microsoft Yahei"/>
                <a:cs typeface="Calibri" panose="020F0502020204030204" pitchFamily="34" charset="0"/>
                <a:sym typeface="Microsoft Yahei"/>
              </a:rPr>
              <a:t>〇 </a:t>
            </a:r>
            <a:r>
              <a:rPr lang="de-DE" sz="1600" b="0" i="0" u="none" strike="noStrike" cap="none" dirty="0" smtClean="0">
                <a:solidFill>
                  <a:srgbClr val="F2F2F2"/>
                </a:solidFill>
                <a:latin typeface="Microsoft Yahei"/>
                <a:ea typeface="Microsoft Yahei"/>
                <a:cs typeface="Microsoft Yahei"/>
                <a:sym typeface="Microsoft Yahei"/>
              </a:rPr>
              <a:t>By </a:t>
            </a:r>
            <a:r>
              <a:rPr lang="de-DE" sz="1600" b="0" i="0" u="none" strike="noStrike" cap="none" dirty="0">
                <a:solidFill>
                  <a:srgbClr val="F2F2F2"/>
                </a:solidFill>
                <a:latin typeface="Microsoft Yahei"/>
                <a:ea typeface="Microsoft Yahei"/>
                <a:cs typeface="Microsoft Yahei"/>
                <a:sym typeface="Microsoft Yahei"/>
              </a:rPr>
              <a:t>splaying elements we bring more frequently used elements closer to the root of the tree so that any operation on those elements is performed quickly. </a:t>
            </a:r>
            <a:endParaRPr lang="de-DE" sz="1600" b="0" i="0" u="none" strike="noStrike" cap="none" dirty="0" smtClean="0">
              <a:solidFill>
                <a:srgbClr val="F2F2F2"/>
              </a:solidFill>
              <a:latin typeface="Microsoft Yahei"/>
              <a:ea typeface="Microsoft Yahei"/>
              <a:cs typeface="Microsoft Yahei"/>
              <a:sym typeface="Microsoft Yahei"/>
            </a:endParaRPr>
          </a:p>
          <a:p>
            <a:pPr marL="0" marR="0" lvl="0" indent="0" rtl="0">
              <a:lnSpc>
                <a:spcPct val="130000"/>
              </a:lnSpc>
              <a:spcBef>
                <a:spcPts val="0"/>
              </a:spcBef>
              <a:spcAft>
                <a:spcPts val="0"/>
              </a:spcAft>
              <a:buNone/>
            </a:pPr>
            <a:endParaRPr lang="de-DE" sz="1600" dirty="0">
              <a:solidFill>
                <a:srgbClr val="F2F2F2"/>
              </a:solidFill>
              <a:latin typeface="Microsoft Yahei"/>
              <a:ea typeface="Microsoft Yahei"/>
              <a:sym typeface="Microsoft Yahei"/>
            </a:endParaRPr>
          </a:p>
          <a:p>
            <a:pPr lvl="0">
              <a:lnSpc>
                <a:spcPct val="130000"/>
              </a:lnSpc>
            </a:pPr>
            <a:r>
              <a:rPr lang="ja-JP" altLang="en-US" sz="1600" dirty="0">
                <a:solidFill>
                  <a:srgbClr val="F2F2F2"/>
                </a:solidFill>
                <a:latin typeface="Calibri" panose="020F0502020204030204" pitchFamily="34" charset="0"/>
                <a:ea typeface="Microsoft Yahei"/>
                <a:cs typeface="Calibri" panose="020F0502020204030204" pitchFamily="34" charset="0"/>
                <a:sym typeface="Microsoft Yahei"/>
              </a:rPr>
              <a:t>〇 </a:t>
            </a:r>
            <a:r>
              <a:rPr lang="de-DE" sz="1600" dirty="0" smtClean="0">
                <a:solidFill>
                  <a:srgbClr val="F2F2F2"/>
                </a:solidFill>
                <a:latin typeface="Microsoft Yahei"/>
                <a:ea typeface="Microsoft Yahei"/>
                <a:cs typeface="Microsoft Yahei"/>
                <a:sym typeface="Microsoft Yahei"/>
              </a:rPr>
              <a:t>Every </a:t>
            </a:r>
            <a:r>
              <a:rPr lang="de-DE" sz="1600" dirty="0">
                <a:solidFill>
                  <a:srgbClr val="F2F2F2"/>
                </a:solidFill>
                <a:latin typeface="Microsoft Yahei"/>
                <a:ea typeface="Microsoft Yahei"/>
                <a:cs typeface="Microsoft Yahei"/>
                <a:sym typeface="Microsoft Yahei"/>
              </a:rPr>
              <a:t>operation on splay tree </a:t>
            </a:r>
            <a:r>
              <a:rPr lang="de-DE" sz="1600" dirty="0" smtClean="0">
                <a:solidFill>
                  <a:srgbClr val="F2F2F2"/>
                </a:solidFill>
                <a:latin typeface="Microsoft Yahei"/>
                <a:ea typeface="Microsoft Yahei"/>
                <a:cs typeface="Microsoft Yahei"/>
                <a:sym typeface="Microsoft Yahei"/>
              </a:rPr>
              <a:t>performs </a:t>
            </a:r>
            <a:r>
              <a:rPr lang="de-DE" sz="1600" dirty="0">
                <a:solidFill>
                  <a:srgbClr val="F2F2F2"/>
                </a:solidFill>
                <a:latin typeface="Microsoft Yahei"/>
                <a:ea typeface="Microsoft Yahei"/>
                <a:cs typeface="Microsoft Yahei"/>
                <a:sym typeface="Microsoft Yahei"/>
              </a:rPr>
              <a:t>the splaying operation</a:t>
            </a:r>
            <a:endParaRPr sz="1600" b="0" i="0" u="none" strike="noStrike" cap="none" dirty="0">
              <a:solidFill>
                <a:srgbClr val="000000"/>
              </a:solidFill>
              <a:latin typeface="Arial"/>
              <a:ea typeface="Arial"/>
              <a:cs typeface="Arial"/>
              <a:sym typeface="Arial"/>
            </a:endParaRPr>
          </a:p>
        </p:txBody>
      </p:sp>
      <p:sp>
        <p:nvSpPr>
          <p:cNvPr id="96" name="Google Shape;96;p3"/>
          <p:cNvSpPr/>
          <p:nvPr/>
        </p:nvSpPr>
        <p:spPr>
          <a:xfrm>
            <a:off x="6864480" y="2313000"/>
            <a:ext cx="220680" cy="320760"/>
          </a:xfrm>
          <a:custGeom>
            <a:avLst/>
            <a:gdLst/>
            <a:ahLst/>
            <a:cxnLst/>
            <a:rect l="l" t="t" r="r" b="b"/>
            <a:pathLst>
              <a:path w="21600" h="21600" extrusionOk="0">
                <a:moveTo>
                  <a:pt x="16364" y="18450"/>
                </a:moveTo>
                <a:lnTo>
                  <a:pt x="13745" y="19350"/>
                </a:lnTo>
                <a:lnTo>
                  <a:pt x="7855" y="11700"/>
                </a:lnTo>
                <a:lnTo>
                  <a:pt x="2618" y="13950"/>
                </a:lnTo>
                <a:lnTo>
                  <a:pt x="2618" y="3150"/>
                </a:lnTo>
                <a:lnTo>
                  <a:pt x="15709" y="9000"/>
                </a:lnTo>
                <a:lnTo>
                  <a:pt x="9818" y="10800"/>
                </a:lnTo>
                <a:cubicBezTo>
                  <a:pt x="9818" y="10800"/>
                  <a:pt x="16364" y="18450"/>
                  <a:pt x="16364" y="18450"/>
                </a:cubicBezTo>
                <a:close/>
                <a:moveTo>
                  <a:pt x="21600" y="9450"/>
                </a:moveTo>
                <a:lnTo>
                  <a:pt x="0" y="0"/>
                </a:lnTo>
                <a:lnTo>
                  <a:pt x="0" y="17550"/>
                </a:lnTo>
                <a:lnTo>
                  <a:pt x="6739" y="14145"/>
                </a:lnTo>
                <a:lnTo>
                  <a:pt x="12436" y="21600"/>
                </a:lnTo>
                <a:lnTo>
                  <a:pt x="19636" y="18900"/>
                </a:lnTo>
                <a:lnTo>
                  <a:pt x="13621" y="11516"/>
                </a:lnTo>
                <a:cubicBezTo>
                  <a:pt x="13621" y="11516"/>
                  <a:pt x="21600" y="9450"/>
                  <a:pt x="21600" y="9450"/>
                </a:cubicBezTo>
                <a:close/>
              </a:path>
            </a:pathLst>
          </a:custGeom>
          <a:solidFill>
            <a:srgbClr val="0B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056200" y="2313000"/>
            <a:ext cx="320760" cy="320760"/>
          </a:xfrm>
          <a:custGeom>
            <a:avLst/>
            <a:gdLst/>
            <a:ahLst/>
            <a:cxnLst/>
            <a:rect l="l" t="t" r="r" b="b"/>
            <a:pathLst>
              <a:path w="21600" h="21600" extrusionOk="0">
                <a:moveTo>
                  <a:pt x="17708" y="16425"/>
                </a:moveTo>
                <a:lnTo>
                  <a:pt x="15661" y="16220"/>
                </a:lnTo>
                <a:lnTo>
                  <a:pt x="14237" y="16077"/>
                </a:lnTo>
                <a:lnTo>
                  <a:pt x="13777" y="17432"/>
                </a:lnTo>
                <a:lnTo>
                  <a:pt x="13114" y="19383"/>
                </a:lnTo>
                <a:lnTo>
                  <a:pt x="10614" y="19679"/>
                </a:lnTo>
                <a:lnTo>
                  <a:pt x="9515" y="17937"/>
                </a:lnTo>
                <a:lnTo>
                  <a:pt x="8751" y="16727"/>
                </a:lnTo>
                <a:lnTo>
                  <a:pt x="7400" y="17198"/>
                </a:lnTo>
                <a:lnTo>
                  <a:pt x="5457" y="17876"/>
                </a:lnTo>
                <a:lnTo>
                  <a:pt x="3684" y="16085"/>
                </a:lnTo>
                <a:lnTo>
                  <a:pt x="4379" y="14143"/>
                </a:lnTo>
                <a:lnTo>
                  <a:pt x="4861" y="12798"/>
                </a:lnTo>
                <a:lnTo>
                  <a:pt x="3660" y="12024"/>
                </a:lnTo>
                <a:lnTo>
                  <a:pt x="1929" y="10907"/>
                </a:lnTo>
                <a:lnTo>
                  <a:pt x="2247" y="8403"/>
                </a:lnTo>
                <a:lnTo>
                  <a:pt x="4202" y="7757"/>
                </a:lnTo>
                <a:lnTo>
                  <a:pt x="5559" y="7308"/>
                </a:lnTo>
                <a:lnTo>
                  <a:pt x="5429" y="5885"/>
                </a:lnTo>
                <a:lnTo>
                  <a:pt x="5242" y="3831"/>
                </a:lnTo>
                <a:lnTo>
                  <a:pt x="7406" y="2542"/>
                </a:lnTo>
                <a:lnTo>
                  <a:pt x="9117" y="3685"/>
                </a:lnTo>
                <a:lnTo>
                  <a:pt x="10307" y="4481"/>
                </a:lnTo>
                <a:lnTo>
                  <a:pt x="11350" y="3500"/>
                </a:lnTo>
                <a:lnTo>
                  <a:pt x="12850" y="2090"/>
                </a:lnTo>
                <a:lnTo>
                  <a:pt x="15196" y="3003"/>
                </a:lnTo>
                <a:lnTo>
                  <a:pt x="15320" y="4665"/>
                </a:lnTo>
                <a:lnTo>
                  <a:pt x="15435" y="6197"/>
                </a:lnTo>
                <a:lnTo>
                  <a:pt x="16965" y="6325"/>
                </a:lnTo>
                <a:lnTo>
                  <a:pt x="18622" y="6464"/>
                </a:lnTo>
                <a:lnTo>
                  <a:pt x="19515" y="8824"/>
                </a:lnTo>
                <a:lnTo>
                  <a:pt x="18092" y="10314"/>
                </a:lnTo>
                <a:lnTo>
                  <a:pt x="17105" y="11347"/>
                </a:lnTo>
                <a:lnTo>
                  <a:pt x="17887" y="12543"/>
                </a:lnTo>
                <a:lnTo>
                  <a:pt x="19015" y="14268"/>
                </a:lnTo>
                <a:cubicBezTo>
                  <a:pt x="19015" y="14268"/>
                  <a:pt x="17708" y="16425"/>
                  <a:pt x="17708" y="16425"/>
                </a:cubicBezTo>
                <a:close/>
                <a:moveTo>
                  <a:pt x="21600" y="9247"/>
                </a:moveTo>
                <a:lnTo>
                  <a:pt x="19904" y="4765"/>
                </a:lnTo>
                <a:lnTo>
                  <a:pt x="17115" y="4531"/>
                </a:lnTo>
                <a:lnTo>
                  <a:pt x="16906" y="1737"/>
                </a:lnTo>
                <a:lnTo>
                  <a:pt x="12444" y="0"/>
                </a:lnTo>
                <a:lnTo>
                  <a:pt x="10117" y="2189"/>
                </a:lnTo>
                <a:lnTo>
                  <a:pt x="7461" y="414"/>
                </a:lnTo>
                <a:lnTo>
                  <a:pt x="3346" y="2865"/>
                </a:lnTo>
                <a:lnTo>
                  <a:pt x="3636" y="6048"/>
                </a:lnTo>
                <a:lnTo>
                  <a:pt x="604" y="7051"/>
                </a:lnTo>
                <a:lnTo>
                  <a:pt x="0" y="11806"/>
                </a:lnTo>
                <a:lnTo>
                  <a:pt x="2684" y="13536"/>
                </a:lnTo>
                <a:lnTo>
                  <a:pt x="1607" y="16545"/>
                </a:lnTo>
                <a:lnTo>
                  <a:pt x="4978" y="19950"/>
                </a:lnTo>
                <a:lnTo>
                  <a:pt x="7993" y="18898"/>
                </a:lnTo>
                <a:lnTo>
                  <a:pt x="9698" y="21600"/>
                </a:lnTo>
                <a:lnTo>
                  <a:pt x="14453" y="21037"/>
                </a:lnTo>
                <a:lnTo>
                  <a:pt x="15481" y="18011"/>
                </a:lnTo>
                <a:lnTo>
                  <a:pt x="18658" y="18329"/>
                </a:lnTo>
                <a:lnTo>
                  <a:pt x="21142" y="14232"/>
                </a:lnTo>
                <a:lnTo>
                  <a:pt x="19393" y="11557"/>
                </a:lnTo>
                <a:cubicBezTo>
                  <a:pt x="19393" y="11557"/>
                  <a:pt x="21600" y="9247"/>
                  <a:pt x="21600" y="9247"/>
                </a:cubicBezTo>
                <a:close/>
                <a:moveTo>
                  <a:pt x="12896" y="11615"/>
                </a:moveTo>
                <a:cubicBezTo>
                  <a:pt x="12557" y="12487"/>
                  <a:pt x="11734" y="13050"/>
                  <a:pt x="10799" y="13050"/>
                </a:cubicBezTo>
                <a:cubicBezTo>
                  <a:pt x="10522" y="13050"/>
                  <a:pt x="10248" y="12998"/>
                  <a:pt x="9985" y="12896"/>
                </a:cubicBezTo>
                <a:cubicBezTo>
                  <a:pt x="9425" y="12678"/>
                  <a:pt x="8983" y="12256"/>
                  <a:pt x="8742" y="11706"/>
                </a:cubicBezTo>
                <a:cubicBezTo>
                  <a:pt x="8500" y="11156"/>
                  <a:pt x="8486" y="10545"/>
                  <a:pt x="8704" y="9985"/>
                </a:cubicBezTo>
                <a:cubicBezTo>
                  <a:pt x="9043" y="9113"/>
                  <a:pt x="9866" y="8550"/>
                  <a:pt x="10801" y="8550"/>
                </a:cubicBezTo>
                <a:cubicBezTo>
                  <a:pt x="11079" y="8550"/>
                  <a:pt x="11352" y="8602"/>
                  <a:pt x="11615" y="8704"/>
                </a:cubicBezTo>
                <a:cubicBezTo>
                  <a:pt x="12175" y="8922"/>
                  <a:pt x="12617" y="9345"/>
                  <a:pt x="12859" y="9894"/>
                </a:cubicBezTo>
                <a:cubicBezTo>
                  <a:pt x="13100" y="10444"/>
                  <a:pt x="13114" y="11055"/>
                  <a:pt x="12896" y="11615"/>
                </a:cubicBezTo>
                <a:close/>
                <a:moveTo>
                  <a:pt x="12268" y="7026"/>
                </a:moveTo>
                <a:cubicBezTo>
                  <a:pt x="11785" y="6839"/>
                  <a:pt x="11289" y="6750"/>
                  <a:pt x="10801" y="6750"/>
                </a:cubicBezTo>
                <a:cubicBezTo>
                  <a:pt x="9180" y="6750"/>
                  <a:pt x="7649" y="7731"/>
                  <a:pt x="7026" y="9332"/>
                </a:cubicBezTo>
                <a:cubicBezTo>
                  <a:pt x="6216" y="11416"/>
                  <a:pt x="7248" y="13763"/>
                  <a:pt x="9332" y="14574"/>
                </a:cubicBezTo>
                <a:cubicBezTo>
                  <a:pt x="9815" y="14761"/>
                  <a:pt x="10311" y="14850"/>
                  <a:pt x="10799" y="14850"/>
                </a:cubicBezTo>
                <a:cubicBezTo>
                  <a:pt x="12420" y="14850"/>
                  <a:pt x="13951" y="13869"/>
                  <a:pt x="14574" y="12268"/>
                </a:cubicBezTo>
                <a:cubicBezTo>
                  <a:pt x="15384" y="10184"/>
                  <a:pt x="14352" y="7837"/>
                  <a:pt x="12268" y="7026"/>
                </a:cubicBezTo>
                <a:close/>
              </a:path>
            </a:pathLst>
          </a:custGeom>
          <a:solidFill>
            <a:srgbClr val="0B3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807320" y="2122560"/>
            <a:ext cx="3565440" cy="2302920"/>
          </a:xfrm>
          <a:prstGeom prst="rect">
            <a:avLst/>
          </a:prstGeom>
          <a:noFill/>
          <a:ln>
            <a:noFill/>
          </a:ln>
        </p:spPr>
        <p:txBody>
          <a:bodyPr spcFirstLastPara="1" wrap="square" lIns="90000" tIns="45000" rIns="90000" bIns="45000" anchor="t" anchorCtr="0">
            <a:noAutofit/>
          </a:bodyPr>
          <a:lstStyle/>
          <a:p>
            <a:pPr marL="0" marR="0" lvl="0" indent="0" algn="l" rtl="0">
              <a:lnSpc>
                <a:spcPct val="130000"/>
              </a:lnSpc>
              <a:spcBef>
                <a:spcPts val="0"/>
              </a:spcBef>
              <a:spcAft>
                <a:spcPts val="0"/>
              </a:spcAft>
              <a:buNone/>
            </a:pPr>
            <a:r>
              <a:rPr lang="ja-JP" altLang="en-US" sz="1600" b="0" i="0" u="none" strike="noStrike" cap="none" dirty="0" smtClean="0">
                <a:solidFill>
                  <a:srgbClr val="F2F2F2"/>
                </a:solidFill>
                <a:latin typeface="Calibri" panose="020F0502020204030204" pitchFamily="34" charset="0"/>
                <a:ea typeface="Microsoft Yahei"/>
                <a:cs typeface="Calibri" panose="020F0502020204030204" pitchFamily="34" charset="0"/>
                <a:sym typeface="Microsoft Yahei"/>
              </a:rPr>
              <a:t>〇 </a:t>
            </a:r>
            <a:r>
              <a:rPr lang="de-DE" sz="1600" b="0" i="0" u="none" strike="noStrike" cap="none" dirty="0" smtClean="0">
                <a:solidFill>
                  <a:srgbClr val="F2F2F2"/>
                </a:solidFill>
                <a:latin typeface="Microsoft Yahei"/>
                <a:ea typeface="Microsoft Yahei"/>
                <a:cs typeface="Microsoft Yahei"/>
                <a:sym typeface="Microsoft Yahei"/>
              </a:rPr>
              <a:t>For </a:t>
            </a:r>
            <a:r>
              <a:rPr lang="de-DE" sz="1600" b="0" i="0" u="none" strike="noStrike" cap="none" dirty="0">
                <a:solidFill>
                  <a:srgbClr val="F2F2F2"/>
                </a:solidFill>
                <a:latin typeface="Microsoft Yahei"/>
                <a:ea typeface="Microsoft Yahei"/>
                <a:cs typeface="Microsoft Yahei"/>
                <a:sym typeface="Microsoft Yahei"/>
              </a:rPr>
              <a:t>example, the insertion operation first inserts the new element using the binary search tree insertion process, then the newly inserted element is splayed so that it is placed at the root of the tree. </a:t>
            </a:r>
            <a:endParaRPr sz="16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4"/>
          <p:cNvSpPr/>
          <p:nvPr/>
        </p:nvSpPr>
        <p:spPr>
          <a:xfrm>
            <a:off x="4889520" y="917640"/>
            <a:ext cx="2126880" cy="456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400" b="1" i="0" u="none" strike="noStrike" cap="none">
                <a:solidFill>
                  <a:srgbClr val="0078B6"/>
                </a:solidFill>
                <a:latin typeface="Microsoft Yahei"/>
                <a:ea typeface="Microsoft Yahei"/>
                <a:cs typeface="Microsoft Yahei"/>
                <a:sym typeface="Microsoft Yahei"/>
              </a:rPr>
              <a:t>Zig Operation</a:t>
            </a:r>
            <a:endParaRPr sz="2400" b="0" i="0" u="none" strike="noStrike" cap="none">
              <a:solidFill>
                <a:srgbClr val="000000"/>
              </a:solidFill>
              <a:latin typeface="Arial"/>
              <a:ea typeface="Arial"/>
              <a:cs typeface="Arial"/>
              <a:sym typeface="Arial"/>
            </a:endParaRPr>
          </a:p>
        </p:txBody>
      </p:sp>
      <p:grpSp>
        <p:nvGrpSpPr>
          <p:cNvPr id="104" name="Google Shape;104;p4"/>
          <p:cNvGrpSpPr/>
          <p:nvPr/>
        </p:nvGrpSpPr>
        <p:grpSpPr>
          <a:xfrm>
            <a:off x="5278320" y="533520"/>
            <a:ext cx="1197000" cy="307800"/>
            <a:chOff x="5278320" y="533520"/>
            <a:chExt cx="1197000" cy="307800"/>
          </a:xfrm>
        </p:grpSpPr>
        <p:sp>
          <p:nvSpPr>
            <p:cNvPr id="105" name="Google Shape;105;p4"/>
            <p:cNvSpPr/>
            <p:nvPr/>
          </p:nvSpPr>
          <p:spPr>
            <a:xfrm>
              <a:off x="527832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71968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159600" y="533520"/>
              <a:ext cx="31572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8" name="Google Shape;108;p4"/>
          <p:cNvPicPr preferRelativeResize="0"/>
          <p:nvPr/>
        </p:nvPicPr>
        <p:blipFill rotWithShape="1">
          <a:blip r:embed="rId3">
            <a:alphaModFix/>
          </a:blip>
          <a:srcRect/>
          <a:stretch/>
        </p:blipFill>
        <p:spPr>
          <a:xfrm>
            <a:off x="0" y="1646280"/>
            <a:ext cx="12161880" cy="420696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5"/>
          <p:cNvSpPr/>
          <p:nvPr/>
        </p:nvSpPr>
        <p:spPr>
          <a:xfrm>
            <a:off x="4856040" y="917640"/>
            <a:ext cx="2190960" cy="456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400" b="1" i="0" u="none" strike="noStrike" cap="none">
                <a:solidFill>
                  <a:srgbClr val="0078B6"/>
                </a:solidFill>
                <a:latin typeface="Microsoft Yahei"/>
                <a:ea typeface="Microsoft Yahei"/>
                <a:cs typeface="Microsoft Yahei"/>
                <a:sym typeface="Microsoft Yahei"/>
              </a:rPr>
              <a:t>Zag Operation</a:t>
            </a:r>
            <a:endParaRPr sz="2400" b="0" i="0" u="none" strike="noStrike" cap="none">
              <a:solidFill>
                <a:srgbClr val="000000"/>
              </a:solidFill>
              <a:latin typeface="Arial"/>
              <a:ea typeface="Arial"/>
              <a:cs typeface="Arial"/>
              <a:sym typeface="Arial"/>
            </a:endParaRPr>
          </a:p>
        </p:txBody>
      </p:sp>
      <p:grpSp>
        <p:nvGrpSpPr>
          <p:cNvPr id="114" name="Google Shape;114;p5"/>
          <p:cNvGrpSpPr/>
          <p:nvPr/>
        </p:nvGrpSpPr>
        <p:grpSpPr>
          <a:xfrm>
            <a:off x="5278320" y="533520"/>
            <a:ext cx="1197000" cy="307800"/>
            <a:chOff x="5278320" y="533520"/>
            <a:chExt cx="1197000" cy="307800"/>
          </a:xfrm>
        </p:grpSpPr>
        <p:sp>
          <p:nvSpPr>
            <p:cNvPr id="115" name="Google Shape;115;p5"/>
            <p:cNvSpPr/>
            <p:nvPr/>
          </p:nvSpPr>
          <p:spPr>
            <a:xfrm>
              <a:off x="527832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71968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159600" y="533520"/>
              <a:ext cx="31572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8" name="Google Shape;118;p5"/>
          <p:cNvPicPr preferRelativeResize="0"/>
          <p:nvPr/>
        </p:nvPicPr>
        <p:blipFill rotWithShape="1">
          <a:blip r:embed="rId3">
            <a:alphaModFix/>
          </a:blip>
          <a:srcRect/>
          <a:stretch/>
        </p:blipFill>
        <p:spPr>
          <a:xfrm>
            <a:off x="0" y="1366920"/>
            <a:ext cx="12192120" cy="457668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
        <p:cNvGrpSpPr/>
        <p:nvPr/>
      </p:nvGrpSpPr>
      <p:grpSpPr>
        <a:xfrm>
          <a:off x="0" y="0"/>
          <a:ext cx="0" cy="0"/>
          <a:chOff x="0" y="0"/>
          <a:chExt cx="0" cy="0"/>
        </a:xfrm>
      </p:grpSpPr>
      <p:sp>
        <p:nvSpPr>
          <p:cNvPr id="123" name="Google Shape;123;p6"/>
          <p:cNvSpPr/>
          <p:nvPr/>
        </p:nvSpPr>
        <p:spPr>
          <a:xfrm>
            <a:off x="4623840" y="917640"/>
            <a:ext cx="2658600" cy="456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400" b="1" i="0" u="none" strike="noStrike" cap="none">
                <a:solidFill>
                  <a:srgbClr val="0078B6"/>
                </a:solidFill>
                <a:latin typeface="Microsoft Yahei"/>
                <a:ea typeface="Microsoft Yahei"/>
                <a:cs typeface="Microsoft Yahei"/>
                <a:sym typeface="Microsoft Yahei"/>
              </a:rPr>
              <a:t>Zig-zig Operation</a:t>
            </a:r>
            <a:endParaRPr sz="2400" b="0" i="0" u="none" strike="noStrike" cap="none">
              <a:solidFill>
                <a:srgbClr val="000000"/>
              </a:solidFill>
              <a:latin typeface="Arial"/>
              <a:ea typeface="Arial"/>
              <a:cs typeface="Arial"/>
              <a:sym typeface="Arial"/>
            </a:endParaRPr>
          </a:p>
        </p:txBody>
      </p:sp>
      <p:grpSp>
        <p:nvGrpSpPr>
          <p:cNvPr id="124" name="Google Shape;124;p6"/>
          <p:cNvGrpSpPr/>
          <p:nvPr/>
        </p:nvGrpSpPr>
        <p:grpSpPr>
          <a:xfrm>
            <a:off x="5278320" y="533520"/>
            <a:ext cx="1197000" cy="307800"/>
            <a:chOff x="5278320" y="533520"/>
            <a:chExt cx="1197000" cy="307800"/>
          </a:xfrm>
        </p:grpSpPr>
        <p:sp>
          <p:nvSpPr>
            <p:cNvPr id="125" name="Google Shape;125;p6"/>
            <p:cNvSpPr/>
            <p:nvPr/>
          </p:nvSpPr>
          <p:spPr>
            <a:xfrm>
              <a:off x="527832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571968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6159600" y="533520"/>
              <a:ext cx="31572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6"/>
          <p:cNvPicPr preferRelativeResize="0"/>
          <p:nvPr/>
        </p:nvPicPr>
        <p:blipFill rotWithShape="1">
          <a:blip r:embed="rId3">
            <a:alphaModFix/>
          </a:blip>
          <a:srcRect/>
          <a:stretch/>
        </p:blipFill>
        <p:spPr>
          <a:xfrm>
            <a:off x="0" y="1601640"/>
            <a:ext cx="12192120" cy="434196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sp>
        <p:nvSpPr>
          <p:cNvPr id="133" name="Google Shape;133;p7"/>
          <p:cNvSpPr/>
          <p:nvPr/>
        </p:nvSpPr>
        <p:spPr>
          <a:xfrm>
            <a:off x="4559040" y="917640"/>
            <a:ext cx="2786760" cy="456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400" b="1" i="0" u="none" strike="noStrike" cap="none">
                <a:solidFill>
                  <a:srgbClr val="0078B6"/>
                </a:solidFill>
                <a:latin typeface="Microsoft Yahei"/>
                <a:ea typeface="Microsoft Yahei"/>
                <a:cs typeface="Microsoft Yahei"/>
                <a:sym typeface="Microsoft Yahei"/>
              </a:rPr>
              <a:t>Zag-zag Operation</a:t>
            </a:r>
            <a:endParaRPr sz="2400" b="0" i="0" u="none" strike="noStrike" cap="none">
              <a:solidFill>
                <a:srgbClr val="000000"/>
              </a:solidFill>
              <a:latin typeface="Arial"/>
              <a:ea typeface="Arial"/>
              <a:cs typeface="Arial"/>
              <a:sym typeface="Arial"/>
            </a:endParaRPr>
          </a:p>
        </p:txBody>
      </p:sp>
      <p:grpSp>
        <p:nvGrpSpPr>
          <p:cNvPr id="134" name="Google Shape;134;p7"/>
          <p:cNvGrpSpPr/>
          <p:nvPr/>
        </p:nvGrpSpPr>
        <p:grpSpPr>
          <a:xfrm>
            <a:off x="5278320" y="533520"/>
            <a:ext cx="1197000" cy="307800"/>
            <a:chOff x="5278320" y="533520"/>
            <a:chExt cx="1197000" cy="307800"/>
          </a:xfrm>
        </p:grpSpPr>
        <p:sp>
          <p:nvSpPr>
            <p:cNvPr id="135" name="Google Shape;135;p7"/>
            <p:cNvSpPr/>
            <p:nvPr/>
          </p:nvSpPr>
          <p:spPr>
            <a:xfrm>
              <a:off x="527832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571968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6159600" y="533520"/>
              <a:ext cx="31572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8" name="Google Shape;138;p7"/>
          <p:cNvPicPr preferRelativeResize="0"/>
          <p:nvPr/>
        </p:nvPicPr>
        <p:blipFill rotWithShape="1">
          <a:blip r:embed="rId3">
            <a:alphaModFix/>
          </a:blip>
          <a:srcRect/>
          <a:stretch/>
        </p:blipFill>
        <p:spPr>
          <a:xfrm>
            <a:off x="0" y="1463760"/>
            <a:ext cx="12192120" cy="43830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Google Shape;143;p8"/>
          <p:cNvSpPr/>
          <p:nvPr/>
        </p:nvSpPr>
        <p:spPr>
          <a:xfrm>
            <a:off x="4590000" y="917640"/>
            <a:ext cx="2722680" cy="456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400" b="1" i="0" u="none" strike="noStrike" cap="none">
                <a:solidFill>
                  <a:srgbClr val="0078B6"/>
                </a:solidFill>
                <a:latin typeface="Microsoft Yahei"/>
                <a:ea typeface="Microsoft Yahei"/>
                <a:cs typeface="Microsoft Yahei"/>
                <a:sym typeface="Microsoft Yahei"/>
              </a:rPr>
              <a:t>Zig-zag Operation</a:t>
            </a:r>
            <a:endParaRPr sz="2400" b="0" i="0" u="none" strike="noStrike" cap="none">
              <a:solidFill>
                <a:srgbClr val="000000"/>
              </a:solidFill>
              <a:latin typeface="Arial"/>
              <a:ea typeface="Arial"/>
              <a:cs typeface="Arial"/>
              <a:sym typeface="Arial"/>
            </a:endParaRPr>
          </a:p>
        </p:txBody>
      </p:sp>
      <p:grpSp>
        <p:nvGrpSpPr>
          <p:cNvPr id="144" name="Google Shape;144;p8"/>
          <p:cNvGrpSpPr/>
          <p:nvPr/>
        </p:nvGrpSpPr>
        <p:grpSpPr>
          <a:xfrm>
            <a:off x="5278320" y="533520"/>
            <a:ext cx="1197000" cy="307800"/>
            <a:chOff x="5278320" y="533520"/>
            <a:chExt cx="1197000" cy="307800"/>
          </a:xfrm>
        </p:grpSpPr>
        <p:sp>
          <p:nvSpPr>
            <p:cNvPr id="145" name="Google Shape;145;p8"/>
            <p:cNvSpPr/>
            <p:nvPr/>
          </p:nvSpPr>
          <p:spPr>
            <a:xfrm>
              <a:off x="527832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571968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6159600" y="533520"/>
              <a:ext cx="31572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8" name="Google Shape;148;p8"/>
          <p:cNvPicPr preferRelativeResize="0"/>
          <p:nvPr/>
        </p:nvPicPr>
        <p:blipFill rotWithShape="1">
          <a:blip r:embed="rId3">
            <a:alphaModFix/>
          </a:blip>
          <a:srcRect/>
          <a:stretch/>
        </p:blipFill>
        <p:spPr>
          <a:xfrm>
            <a:off x="60480" y="1967040"/>
            <a:ext cx="12191760" cy="406692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9"/>
          <p:cNvSpPr/>
          <p:nvPr/>
        </p:nvSpPr>
        <p:spPr>
          <a:xfrm>
            <a:off x="4590000" y="917640"/>
            <a:ext cx="2722680" cy="456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de-DE" sz="2400" b="1" i="0" u="none" strike="noStrike" cap="none">
                <a:solidFill>
                  <a:srgbClr val="0078B6"/>
                </a:solidFill>
                <a:latin typeface="Microsoft Yahei"/>
                <a:ea typeface="Microsoft Yahei"/>
                <a:cs typeface="Microsoft Yahei"/>
                <a:sym typeface="Microsoft Yahei"/>
              </a:rPr>
              <a:t>Zag-zig Operation</a:t>
            </a:r>
            <a:endParaRPr sz="2400" b="0" i="0" u="none" strike="noStrike" cap="none">
              <a:solidFill>
                <a:srgbClr val="000000"/>
              </a:solidFill>
              <a:latin typeface="Arial"/>
              <a:ea typeface="Arial"/>
              <a:cs typeface="Arial"/>
              <a:sym typeface="Arial"/>
            </a:endParaRPr>
          </a:p>
        </p:txBody>
      </p:sp>
      <p:grpSp>
        <p:nvGrpSpPr>
          <p:cNvPr id="154" name="Google Shape;154;p9"/>
          <p:cNvGrpSpPr/>
          <p:nvPr/>
        </p:nvGrpSpPr>
        <p:grpSpPr>
          <a:xfrm>
            <a:off x="5278320" y="533520"/>
            <a:ext cx="1197000" cy="307800"/>
            <a:chOff x="5278320" y="533520"/>
            <a:chExt cx="1197000" cy="307800"/>
          </a:xfrm>
        </p:grpSpPr>
        <p:sp>
          <p:nvSpPr>
            <p:cNvPr id="155" name="Google Shape;155;p9"/>
            <p:cNvSpPr/>
            <p:nvPr/>
          </p:nvSpPr>
          <p:spPr>
            <a:xfrm>
              <a:off x="527832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5719680" y="533520"/>
              <a:ext cx="31608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159600" y="533520"/>
              <a:ext cx="315720" cy="30780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8" name="Google Shape;158;p9"/>
          <p:cNvPicPr preferRelativeResize="0"/>
          <p:nvPr/>
        </p:nvPicPr>
        <p:blipFill rotWithShape="1">
          <a:blip r:embed="rId3">
            <a:alphaModFix/>
          </a:blip>
          <a:srcRect/>
          <a:stretch/>
        </p:blipFill>
        <p:spPr>
          <a:xfrm>
            <a:off x="0" y="1920960"/>
            <a:ext cx="12192120" cy="438948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397</Words>
  <Application>Microsoft Office PowerPoint</Application>
  <PresentationFormat>Custom</PresentationFormat>
  <Paragraphs>49</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Microsoft Yahei</vt:lpstr>
      <vt:lpstr>Roboto Condensed</vt:lpstr>
      <vt:lpstr>Roboto</vt:lpstr>
      <vt:lpstr>Arial</vt:lpstr>
      <vt:lpstr>Roboto Medium</vt:lpstr>
      <vt:lpstr>Microsoft JhengHei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赵 飞</dc:creator>
  <cp:lastModifiedBy>tron safin</cp:lastModifiedBy>
  <cp:revision>36</cp:revision>
  <dcterms:created xsi:type="dcterms:W3CDTF">2018-08-23T02:53:00Z</dcterms:created>
  <dcterms:modified xsi:type="dcterms:W3CDTF">2021-09-20T05:21:23Z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ICV">
    <vt:lpwstr>a1466df6232c4e7081de2beee84f3895</vt:lpwstr>
  </property>
  <property fmtid="{D5CDD505-2E9C-101B-9397-08002B2CF9AE}" pid="4" name="KSOProductBuildVer">
    <vt:lpwstr>1033-11.2.0.8942</vt:lpwstr>
  </property>
  <property fmtid="{D5CDD505-2E9C-101B-9397-08002B2CF9AE}" pid="5" name="LinksUpToDate">
    <vt:bool>false</vt:bool>
  </property>
  <property fmtid="{D5CDD505-2E9C-101B-9397-08002B2CF9AE}" pid="6" name="ScaleCrop">
    <vt:bool>false</vt:bool>
  </property>
</Properties>
</file>