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Lst>
  <p:notesMasterIdLst>
    <p:notesMasterId r:id="rId12"/>
  </p:notesMasterIdLst>
  <p:sldIdLst>
    <p:sldId id="266" r:id="rId2"/>
    <p:sldId id="267" r:id="rId3"/>
    <p:sldId id="268" r:id="rId4"/>
    <p:sldId id="270" r:id="rId5"/>
    <p:sldId id="276" r:id="rId6"/>
    <p:sldId id="271" r:id="rId7"/>
    <p:sldId id="277" r:id="rId8"/>
    <p:sldId id="272" r:id="rId9"/>
    <p:sldId id="274" r:id="rId10"/>
    <p:sldId id="27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604" autoAdjust="0"/>
  </p:normalViewPr>
  <p:slideViewPr>
    <p:cSldViewPr snapToGrid="0">
      <p:cViewPr varScale="1">
        <p:scale>
          <a:sx n="61" d="100"/>
          <a:sy n="61" d="100"/>
        </p:scale>
        <p:origin x="1416"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C7DF0D-E39F-4360-A63F-B3633D0D3794}" type="datetimeFigureOut">
              <a:rPr lang="en-IN" smtClean="0"/>
              <a:t>24-10-2024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B303F4-C8C4-4011-B785-1BD61F35B343}" type="slidenum">
              <a:rPr lang="en-IN" smtClean="0"/>
              <a:t>‹#›</a:t>
            </a:fld>
            <a:endParaRPr lang="en-IN"/>
          </a:p>
        </p:txBody>
      </p:sp>
    </p:spTree>
    <p:extLst>
      <p:ext uri="{BB962C8B-B14F-4D97-AF65-F5344CB8AC3E}">
        <p14:creationId xmlns:p14="http://schemas.microsoft.com/office/powerpoint/2010/main" val="3464069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Aim of the Project:</a:t>
            </a:r>
            <a:r>
              <a:rPr lang="en-US" dirty="0"/>
              <a:t> The project aims to explore and compare two types of priority scheduling systems—Preemptive and Non-Preemptive Queueing Models. The goal is to understand how introducing priority levels affects system performance, focusing on metrics like queue lengths, waiting times, and overall system efficiency.</a:t>
            </a:r>
          </a:p>
          <a:p>
            <a:r>
              <a:rPr lang="en-US" b="1" dirty="0"/>
              <a:t>Motivation:</a:t>
            </a:r>
            <a:r>
              <a:rPr lang="en-US" dirty="0"/>
              <a:t> Queue management systems are crucial in many real-world scenarios like customer service, computer processing, and telecommunications. Improving queue efficiency through optimal scheduling mechanisms can lead to faster service times, reduced waiting, and better resource allocation. Priority scheduling is one of the key strategies for handling such systems effectively.</a:t>
            </a:r>
          </a:p>
          <a:p>
            <a:endParaRPr lang="en-IN" dirty="0"/>
          </a:p>
        </p:txBody>
      </p:sp>
      <p:sp>
        <p:nvSpPr>
          <p:cNvPr id="4" name="Slide Number Placeholder 3"/>
          <p:cNvSpPr>
            <a:spLocks noGrp="1"/>
          </p:cNvSpPr>
          <p:nvPr>
            <p:ph type="sldNum" sz="quarter" idx="5"/>
          </p:nvPr>
        </p:nvSpPr>
        <p:spPr/>
        <p:txBody>
          <a:bodyPr/>
          <a:lstStyle/>
          <a:p>
            <a:fld id="{63B303F4-C8C4-4011-B785-1BD61F35B343}" type="slidenum">
              <a:rPr lang="en-IN" smtClean="0"/>
              <a:t>2</a:t>
            </a:fld>
            <a:endParaRPr lang="en-IN"/>
          </a:p>
        </p:txBody>
      </p:sp>
    </p:spTree>
    <p:extLst>
      <p:ext uri="{BB962C8B-B14F-4D97-AF65-F5344CB8AC3E}">
        <p14:creationId xmlns:p14="http://schemas.microsoft.com/office/powerpoint/2010/main" val="32415170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lvl="0" indent="-228600" algn="l">
              <a:buFont typeface="+mj-lt"/>
              <a:buAutoNum type="arabicPeriod"/>
            </a:pPr>
            <a:r>
              <a:rPr lang="en-US" b="1" i="0" dirty="0">
                <a:solidFill>
                  <a:srgbClr val="D2D0CE"/>
                </a:solidFill>
                <a:effectLst/>
                <a:latin typeface="-apple-system"/>
              </a:rPr>
              <a:t>M/M/c Model </a:t>
            </a:r>
            <a:r>
              <a:rPr lang="en-US" b="0" i="0" dirty="0">
                <a:solidFill>
                  <a:srgbClr val="D2D0CE"/>
                </a:solidFill>
                <a:effectLst/>
                <a:latin typeface="-apple-system"/>
              </a:rPr>
              <a:t>The </a:t>
            </a:r>
            <a:r>
              <a:rPr lang="en-US" b="1" i="0" dirty="0">
                <a:solidFill>
                  <a:srgbClr val="D2D0CE"/>
                </a:solidFill>
                <a:effectLst/>
                <a:latin typeface="-apple-system"/>
              </a:rPr>
              <a:t>M/M/c Model</a:t>
            </a:r>
            <a:r>
              <a:rPr lang="en-US" b="0" i="0" dirty="0">
                <a:solidFill>
                  <a:srgbClr val="D2D0CE"/>
                </a:solidFill>
                <a:effectLst/>
                <a:latin typeface="-apple-system"/>
              </a:rPr>
              <a:t> is a fundamental concept in queueing theory. Here’s a brief overview:</a:t>
            </a:r>
          </a:p>
          <a:p>
            <a:pPr marL="685800" lvl="1" indent="-228600" algn="l">
              <a:buFont typeface="+mj-lt"/>
              <a:buAutoNum type="arabicPeriod"/>
            </a:pPr>
            <a:r>
              <a:rPr lang="en-US" b="1" i="0" dirty="0">
                <a:solidFill>
                  <a:srgbClr val="D2D0CE"/>
                </a:solidFill>
                <a:effectLst/>
                <a:latin typeface="-apple-system"/>
              </a:rPr>
              <a:t>M/M/c</a:t>
            </a:r>
            <a:r>
              <a:rPr lang="en-US" b="0" i="0" dirty="0">
                <a:solidFill>
                  <a:srgbClr val="D2D0CE"/>
                </a:solidFill>
                <a:effectLst/>
                <a:latin typeface="-apple-system"/>
              </a:rPr>
              <a:t> stands for Markovian arrivals, Markovian service times, and ‘c’ servers.</a:t>
            </a:r>
          </a:p>
          <a:p>
            <a:pPr marL="685800" lvl="1" indent="-228600" algn="l">
              <a:buFont typeface="+mj-lt"/>
              <a:buAutoNum type="arabicPeriod"/>
            </a:pPr>
            <a:r>
              <a:rPr lang="en-US" b="1" i="0" dirty="0">
                <a:solidFill>
                  <a:srgbClr val="D2D0CE"/>
                </a:solidFill>
                <a:effectLst/>
                <a:latin typeface="-apple-system"/>
              </a:rPr>
              <a:t>Markovian Arrivals</a:t>
            </a:r>
            <a:r>
              <a:rPr lang="en-US" b="0" i="0" dirty="0">
                <a:solidFill>
                  <a:srgbClr val="D2D0CE"/>
                </a:solidFill>
                <a:effectLst/>
                <a:latin typeface="-apple-system"/>
              </a:rPr>
              <a:t>: Jobs arrive according to a Poisson process, meaning the time between arrivals is exponentially distributed.</a:t>
            </a:r>
          </a:p>
          <a:p>
            <a:pPr marL="685800" lvl="1" indent="-228600" algn="l">
              <a:buFont typeface="+mj-lt"/>
              <a:buAutoNum type="arabicPeriod"/>
            </a:pPr>
            <a:r>
              <a:rPr lang="en-US" b="1" i="0" dirty="0">
                <a:solidFill>
                  <a:srgbClr val="D2D0CE"/>
                </a:solidFill>
                <a:effectLst/>
                <a:latin typeface="-apple-system"/>
              </a:rPr>
              <a:t>Markovian Service</a:t>
            </a:r>
            <a:r>
              <a:rPr lang="en-US" b="0" i="0" dirty="0">
                <a:solidFill>
                  <a:srgbClr val="D2D0CE"/>
                </a:solidFill>
                <a:effectLst/>
                <a:latin typeface="-apple-system"/>
              </a:rPr>
              <a:t>: Service times also follow an exponential distribution.</a:t>
            </a:r>
          </a:p>
          <a:p>
            <a:pPr marL="685800" lvl="1" indent="-228600" algn="l">
              <a:buFont typeface="+mj-lt"/>
              <a:buAutoNum type="arabicPeriod"/>
            </a:pPr>
            <a:r>
              <a:rPr lang="en-US" b="1" i="0" dirty="0">
                <a:solidFill>
                  <a:srgbClr val="D2D0CE"/>
                </a:solidFill>
                <a:effectLst/>
                <a:latin typeface="-apple-system"/>
              </a:rPr>
              <a:t>‘c’ Servers</a:t>
            </a:r>
            <a:r>
              <a:rPr lang="en-US" b="0" i="0" dirty="0">
                <a:solidFill>
                  <a:srgbClr val="D2D0CE"/>
                </a:solidFill>
                <a:effectLst/>
                <a:latin typeface="-apple-system"/>
              </a:rPr>
              <a:t>: The system has ‘c’ service desks or servers available to handle incoming jobs.</a:t>
            </a:r>
          </a:p>
          <a:p>
            <a:pPr marL="685800" lvl="1" indent="-228600" algn="l">
              <a:buFont typeface="+mj-lt"/>
              <a:buAutoNum type="arabicPeriod"/>
            </a:pPr>
            <a:r>
              <a:rPr lang="en-US" b="0" i="0" dirty="0">
                <a:solidFill>
                  <a:srgbClr val="D2D0CE"/>
                </a:solidFill>
                <a:effectLst/>
                <a:latin typeface="-apple-system"/>
              </a:rPr>
              <a:t>This model helps analyze systems where multiple servers handle tasks, providing insights into performance metrics like average wait times and queue lengths.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D2D0CE"/>
                </a:solidFill>
                <a:effectLst/>
                <a:latin typeface="-apple-system"/>
              </a:rPr>
              <a:t>.</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D2D0CE"/>
                </a:solidFill>
                <a:effectLst/>
                <a:latin typeface="-apple-system"/>
              </a:rPr>
              <a:t>In preemptive priority scheduling, a server can interrupt the service of a lower-priority customer if a higher-priority customer arrives. The interrupted customer is placed back in the queue and will be served later. Here are the key characteristics:</a:t>
            </a:r>
          </a:p>
          <a:p>
            <a:pPr marL="457200" lvl="1" indent="0" algn="l">
              <a:buFont typeface="+mj-lt"/>
              <a:buNone/>
            </a:pPr>
            <a:r>
              <a:rPr lang="en-US" b="1" i="0" dirty="0">
                <a:solidFill>
                  <a:srgbClr val="D2D0CE"/>
                </a:solidFill>
                <a:effectLst/>
                <a:latin typeface="-apple-system"/>
              </a:rPr>
              <a:t>Example</a:t>
            </a:r>
            <a:r>
              <a:rPr lang="en-US" b="0" i="0" dirty="0">
                <a:solidFill>
                  <a:srgbClr val="D2D0CE"/>
                </a:solidFill>
                <a:effectLst/>
                <a:latin typeface="-apple-system"/>
              </a:rPr>
              <a:t>: Consider an emergency room in a hospital. If a patient with a life-threatening condition arrives, they will be treated immediately, even if it means interrupting the treatment of other patients with less critical conditions.</a:t>
            </a: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D2D0CE"/>
                </a:solidFill>
                <a:effectLst/>
                <a:latin typeface="-apple-system"/>
              </a:rPr>
              <a:t>In non-preemptive priority scheduling, once a server (or processor) starts serving a customer (or task), it will continue to serve that customer until the service is complete. The server does not switch to a higher-priority customer even if one arrives during the service. Here are the key characteristics:</a:t>
            </a:r>
          </a:p>
          <a:p>
            <a:pPr marL="457200" lvl="1" indent="0" algn="l">
              <a:buFont typeface="+mj-lt"/>
              <a:buNone/>
            </a:pPr>
            <a:r>
              <a:rPr lang="en-US" b="1" i="0" dirty="0">
                <a:solidFill>
                  <a:srgbClr val="D2D0CE"/>
                </a:solidFill>
                <a:effectLst/>
                <a:latin typeface="-apple-system"/>
              </a:rPr>
              <a:t>Example</a:t>
            </a:r>
            <a:r>
              <a:rPr lang="en-US" b="0" i="0" dirty="0">
                <a:solidFill>
                  <a:srgbClr val="D2D0CE"/>
                </a:solidFill>
                <a:effectLst/>
                <a:latin typeface="-apple-system"/>
              </a:rPr>
              <a:t>: Imagine a customer service desk where once an agent starts helping a customer, they continue until the issue is resolved, regardless of how urgent other waiting customers’ issues might be.</a:t>
            </a:r>
          </a:p>
          <a:p>
            <a:pPr marL="228600" indent="-228600" algn="l">
              <a:buFont typeface="+mj-lt"/>
              <a:buAutoNum type="arabicPeriod"/>
            </a:pPr>
            <a:r>
              <a:rPr lang="en-US" b="1" i="0" dirty="0">
                <a:solidFill>
                  <a:srgbClr val="D2D0CE"/>
                </a:solidFill>
                <a:effectLst/>
                <a:latin typeface="-apple-system"/>
              </a:rPr>
              <a:t>Comparison</a:t>
            </a:r>
          </a:p>
          <a:p>
            <a:pPr marL="685800" lvl="1" indent="-228600" algn="l">
              <a:buFont typeface="+mj-lt"/>
              <a:buAutoNum type="arabicPeriod"/>
            </a:pPr>
            <a:r>
              <a:rPr lang="en-US" b="1" i="0" dirty="0">
                <a:solidFill>
                  <a:srgbClr val="D2D0CE"/>
                </a:solidFill>
                <a:effectLst/>
                <a:latin typeface="-apple-system"/>
              </a:rPr>
              <a:t>Efficiency</a:t>
            </a:r>
            <a:r>
              <a:rPr lang="en-US" b="0" i="0" dirty="0">
                <a:solidFill>
                  <a:srgbClr val="D2D0CE"/>
                </a:solidFill>
                <a:effectLst/>
                <a:latin typeface="-apple-system"/>
              </a:rPr>
              <a:t>: Preemptive scheduling can be more efficient in handling urgent tasks but may lead to higher overhead due to context switching.</a:t>
            </a:r>
          </a:p>
          <a:p>
            <a:pPr marL="685800" lvl="1" indent="-228600" algn="l">
              <a:buFont typeface="+mj-lt"/>
              <a:buAutoNum type="arabicPeriod"/>
            </a:pPr>
            <a:r>
              <a:rPr lang="en-US" b="1" i="0" dirty="0">
                <a:solidFill>
                  <a:srgbClr val="D2D0CE"/>
                </a:solidFill>
                <a:effectLst/>
                <a:latin typeface="-apple-system"/>
              </a:rPr>
              <a:t>Fairness</a:t>
            </a:r>
            <a:r>
              <a:rPr lang="en-US" b="0" i="0" dirty="0">
                <a:solidFill>
                  <a:srgbClr val="D2D0CE"/>
                </a:solidFill>
                <a:effectLst/>
                <a:latin typeface="-apple-system"/>
              </a:rPr>
              <a:t>: Non-preemptive scheduling is simpler and fairer to tasks once they start being served, but it might delay urgent tasks.</a:t>
            </a:r>
          </a:p>
          <a:p>
            <a:pPr marL="685800" lvl="1" indent="-228600" algn="l">
              <a:buFont typeface="+mj-lt"/>
              <a:buAutoNum type="arabicPeriod"/>
            </a:pPr>
            <a:r>
              <a:rPr lang="en-US" b="1" i="0" dirty="0">
                <a:solidFill>
                  <a:srgbClr val="D2D0CE"/>
                </a:solidFill>
                <a:effectLst/>
                <a:latin typeface="-apple-system"/>
              </a:rPr>
              <a:t>Complexity</a:t>
            </a:r>
            <a:r>
              <a:rPr lang="en-US" b="0" i="0" dirty="0">
                <a:solidFill>
                  <a:srgbClr val="D2D0CE"/>
                </a:solidFill>
                <a:effectLst/>
                <a:latin typeface="-apple-system"/>
              </a:rPr>
              <a:t>: Preemptive scheduling is more complex to implement due to the need for handling interruptions and context switching.</a:t>
            </a:r>
          </a:p>
          <a:p>
            <a:pPr marL="685800" lvl="1" indent="-228600" algn="l">
              <a:buFont typeface="+mj-lt"/>
              <a:buAutoNum type="arabicPeriod"/>
            </a:pPr>
            <a:r>
              <a:rPr lang="en-US" b="0" i="0" dirty="0">
                <a:solidFill>
                  <a:srgbClr val="D2D0CE"/>
                </a:solidFill>
                <a:effectLst/>
                <a:latin typeface="-apple-system"/>
              </a:rPr>
              <a:t>Both methods have their advantages and are chosen based on the specific requirements of the system being designed.</a:t>
            </a:r>
          </a:p>
          <a:p>
            <a:endParaRPr lang="en-IN" dirty="0"/>
          </a:p>
        </p:txBody>
      </p:sp>
      <p:sp>
        <p:nvSpPr>
          <p:cNvPr id="4" name="Slide Number Placeholder 3"/>
          <p:cNvSpPr>
            <a:spLocks noGrp="1"/>
          </p:cNvSpPr>
          <p:nvPr>
            <p:ph type="sldNum" sz="quarter" idx="5"/>
          </p:nvPr>
        </p:nvSpPr>
        <p:spPr/>
        <p:txBody>
          <a:bodyPr/>
          <a:lstStyle/>
          <a:p>
            <a:fld id="{63B303F4-C8C4-4011-B785-1BD61F35B343}" type="slidenum">
              <a:rPr lang="en-IN" smtClean="0"/>
              <a:t>3</a:t>
            </a:fld>
            <a:endParaRPr lang="en-IN"/>
          </a:p>
        </p:txBody>
      </p:sp>
    </p:spTree>
    <p:extLst>
      <p:ext uri="{BB962C8B-B14F-4D97-AF65-F5344CB8AC3E}">
        <p14:creationId xmlns:p14="http://schemas.microsoft.com/office/powerpoint/2010/main" val="2684274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simulation, both High-Priority and Low-Priority tasks are introduced. We vary the arrival rates for each priority level while keeping the service rate and simulation time constant. The service rate reflects how fast tasks are completed, while the arrival rate influences how quickly new tasks enter the system.</a:t>
            </a:r>
          </a:p>
          <a:p>
            <a:r>
              <a:rPr lang="en-US" b="1" dirty="0"/>
              <a:t>Parameters Used:</a:t>
            </a:r>
            <a:endParaRPr lang="en-US" dirty="0"/>
          </a:p>
          <a:p>
            <a:pPr>
              <a:buFont typeface="Arial" panose="020B0604020202020204" pitchFamily="34" charset="0"/>
              <a:buChar char="•"/>
            </a:pPr>
            <a:r>
              <a:rPr lang="en-US" b="1" dirty="0"/>
              <a:t>High-priority arrival rates:</a:t>
            </a:r>
            <a:r>
              <a:rPr lang="en-US" dirty="0"/>
              <a:t> Tested with various values (e.g., 0.2, 0.4).</a:t>
            </a:r>
          </a:p>
          <a:p>
            <a:pPr>
              <a:buFont typeface="Arial" panose="020B0604020202020204" pitchFamily="34" charset="0"/>
              <a:buChar char="•"/>
            </a:pPr>
            <a:r>
              <a:rPr lang="en-US" b="1" dirty="0"/>
              <a:t>Low-priority arrival rates:</a:t>
            </a:r>
            <a:r>
              <a:rPr lang="en-US" dirty="0"/>
              <a:t> Tested with various values (e.g., 0.2, 0.8).</a:t>
            </a:r>
          </a:p>
          <a:p>
            <a:pPr>
              <a:buFont typeface="Arial" panose="020B0604020202020204" pitchFamily="34" charset="0"/>
              <a:buChar char="•"/>
            </a:pPr>
            <a:r>
              <a:rPr lang="en-US" b="1" dirty="0"/>
              <a:t>Service rate:</a:t>
            </a:r>
            <a:r>
              <a:rPr lang="en-US" dirty="0"/>
              <a:t> Held constant across simulations (e.g., 3).</a:t>
            </a:r>
          </a:p>
          <a:p>
            <a:pPr>
              <a:buFont typeface="Arial" panose="020B0604020202020204" pitchFamily="34" charset="0"/>
              <a:buChar char="•"/>
            </a:pPr>
            <a:r>
              <a:rPr lang="en-US" b="1" dirty="0"/>
              <a:t>Simulation time:</a:t>
            </a:r>
            <a:r>
              <a:rPr lang="en-US" dirty="0"/>
              <a:t> 150 units of time.</a:t>
            </a:r>
          </a:p>
          <a:p>
            <a:endParaRPr lang="en-IN" dirty="0"/>
          </a:p>
        </p:txBody>
      </p:sp>
      <p:sp>
        <p:nvSpPr>
          <p:cNvPr id="4" name="Slide Number Placeholder 3"/>
          <p:cNvSpPr>
            <a:spLocks noGrp="1"/>
          </p:cNvSpPr>
          <p:nvPr>
            <p:ph type="sldNum" sz="quarter" idx="5"/>
          </p:nvPr>
        </p:nvSpPr>
        <p:spPr/>
        <p:txBody>
          <a:bodyPr/>
          <a:lstStyle/>
          <a:p>
            <a:fld id="{63B303F4-C8C4-4011-B785-1BD61F35B343}" type="slidenum">
              <a:rPr lang="en-IN" smtClean="0"/>
              <a:t>4</a:t>
            </a:fld>
            <a:endParaRPr lang="en-IN"/>
          </a:p>
        </p:txBody>
      </p:sp>
    </p:spTree>
    <p:extLst>
      <p:ext uri="{BB962C8B-B14F-4D97-AF65-F5344CB8AC3E}">
        <p14:creationId xmlns:p14="http://schemas.microsoft.com/office/powerpoint/2010/main" val="28385679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a:t>Graph Analysis: </a:t>
            </a:r>
          </a:p>
          <a:p>
            <a:pPr marL="742950" lvl="1" indent="-285750">
              <a:buFont typeface="Arial" panose="020B0604020202020204" pitchFamily="34" charset="0"/>
              <a:buChar char="•"/>
            </a:pPr>
            <a:r>
              <a:rPr lang="en-US" dirty="0"/>
              <a:t>In the top graph, high-priority customers experience short queue lengths in both systems, but preemptive scheduling eliminates virtually all waiting. </a:t>
            </a:r>
          </a:p>
          <a:p>
            <a:pPr marL="742950" lvl="1" indent="-285750">
              <a:buFont typeface="Arial" panose="020B0604020202020204" pitchFamily="34" charset="0"/>
              <a:buChar char="•"/>
            </a:pPr>
            <a:r>
              <a:rPr lang="en-US" dirty="0"/>
              <a:t>The low-priority customers, seen in the bottom graph, face consistently longer queues and waiting times, especially in the non-preemptive system, which struggles to handle the high influx of low-priority arrivals.</a:t>
            </a:r>
          </a:p>
          <a:p>
            <a:r>
              <a:rPr lang="en-US" dirty="0"/>
              <a:t>Parameters:</a:t>
            </a:r>
          </a:p>
          <a:p>
            <a:pPr lvl="1"/>
            <a:r>
              <a:rPr lang="en-US" dirty="0"/>
              <a:t>High Priority Arrival Rate: 0.2</a:t>
            </a:r>
          </a:p>
          <a:p>
            <a:pPr lvl="1"/>
            <a:r>
              <a:rPr lang="en-US" dirty="0"/>
              <a:t>Low Priority Arrival Rate: 0.8</a:t>
            </a:r>
          </a:p>
          <a:p>
            <a:r>
              <a:rPr lang="en-US" dirty="0"/>
              <a:t>Non-Preemptive Results:</a:t>
            </a:r>
          </a:p>
          <a:p>
            <a:pPr lvl="1"/>
            <a:r>
              <a:rPr lang="en-US" dirty="0"/>
              <a:t>High Priority: Average Waiting Time: 1.8235 ; Average Queue Length: 0.42</a:t>
            </a:r>
          </a:p>
          <a:p>
            <a:pPr lvl="1"/>
            <a:r>
              <a:rPr lang="en-US" dirty="0"/>
              <a:t>Low Priority: Average Waiting Time: 51.775 ; Average Queue Length: 43.92</a:t>
            </a:r>
          </a:p>
          <a:p>
            <a:r>
              <a:rPr lang="en-US" dirty="0"/>
              <a:t>Preemptive Results: </a:t>
            </a:r>
          </a:p>
          <a:p>
            <a:pPr lvl="1"/>
            <a:r>
              <a:rPr lang="en-US" dirty="0"/>
              <a:t>High Priority: Average Waiting Time: 0.013333 ; Average Queue Length: 0.013333</a:t>
            </a:r>
          </a:p>
          <a:p>
            <a:pPr lvl="1"/>
            <a:r>
              <a:rPr lang="en-US" dirty="0"/>
              <a:t>Low Priority: Average Waiting Time: 45.1133 ; Average Queue Length: 45.1133</a:t>
            </a:r>
          </a:p>
          <a:p>
            <a:endParaRPr lang="en-IN" dirty="0"/>
          </a:p>
        </p:txBody>
      </p:sp>
      <p:sp>
        <p:nvSpPr>
          <p:cNvPr id="4" name="Slide Number Placeholder 3"/>
          <p:cNvSpPr>
            <a:spLocks noGrp="1"/>
          </p:cNvSpPr>
          <p:nvPr>
            <p:ph type="sldNum" sz="quarter" idx="5"/>
          </p:nvPr>
        </p:nvSpPr>
        <p:spPr/>
        <p:txBody>
          <a:bodyPr/>
          <a:lstStyle/>
          <a:p>
            <a:fld id="{63B303F4-C8C4-4011-B785-1BD61F35B343}" type="slidenum">
              <a:rPr lang="en-IN" smtClean="0"/>
              <a:t>6</a:t>
            </a:fld>
            <a:endParaRPr lang="en-IN"/>
          </a:p>
        </p:txBody>
      </p:sp>
    </p:spTree>
    <p:extLst>
      <p:ext uri="{BB962C8B-B14F-4D97-AF65-F5344CB8AC3E}">
        <p14:creationId xmlns:p14="http://schemas.microsoft.com/office/powerpoint/2010/main" val="15953922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top graph for high-priority customers shows that, in the non-preemptive system, queue lengths grow more erratically, while in the preemptive system, the queues are better managed with smaller bursts. For low-priority customers (bottom graph), both systems exhibit a growing queue over time, but the preemptive system consistently shows a longer queue for low-priority tasks, reflecting the trade-off inherent in prioritization.</a:t>
            </a:r>
            <a:endParaRPr lang="en-IN" dirty="0"/>
          </a:p>
        </p:txBody>
      </p:sp>
      <p:sp>
        <p:nvSpPr>
          <p:cNvPr id="4" name="Slide Number Placeholder 3"/>
          <p:cNvSpPr>
            <a:spLocks noGrp="1"/>
          </p:cNvSpPr>
          <p:nvPr>
            <p:ph type="sldNum" sz="quarter" idx="5"/>
          </p:nvPr>
        </p:nvSpPr>
        <p:spPr/>
        <p:txBody>
          <a:bodyPr/>
          <a:lstStyle/>
          <a:p>
            <a:fld id="{63B303F4-C8C4-4011-B785-1BD61F35B343}" type="slidenum">
              <a:rPr lang="en-IN" smtClean="0"/>
              <a:t>8</a:t>
            </a:fld>
            <a:endParaRPr lang="en-IN"/>
          </a:p>
        </p:txBody>
      </p:sp>
    </p:spTree>
    <p:extLst>
      <p:ext uri="{BB962C8B-B14F-4D97-AF65-F5344CB8AC3E}">
        <p14:creationId xmlns:p14="http://schemas.microsoft.com/office/powerpoint/2010/main" val="2620419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0D7C5-C758-D737-A634-B72A572659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dirty="0"/>
          </a:p>
        </p:txBody>
      </p:sp>
      <p:sp>
        <p:nvSpPr>
          <p:cNvPr id="3" name="Subtitle 2">
            <a:extLst>
              <a:ext uri="{FF2B5EF4-FFF2-40B4-BE49-F238E27FC236}">
                <a16:creationId xmlns:a16="http://schemas.microsoft.com/office/drawing/2014/main" id="{72E9BE98-7FEC-DA1F-CCE0-4D33948858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sp>
        <p:nvSpPr>
          <p:cNvPr id="4" name="Date Placeholder 3">
            <a:extLst>
              <a:ext uri="{FF2B5EF4-FFF2-40B4-BE49-F238E27FC236}">
                <a16:creationId xmlns:a16="http://schemas.microsoft.com/office/drawing/2014/main" id="{2ED88690-ACD1-3F43-6195-713C1572753C}"/>
              </a:ext>
            </a:extLst>
          </p:cNvPr>
          <p:cNvSpPr>
            <a:spLocks noGrp="1"/>
          </p:cNvSpPr>
          <p:nvPr>
            <p:ph type="dt" sz="half" idx="10"/>
          </p:nvPr>
        </p:nvSpPr>
        <p:spPr/>
        <p:txBody>
          <a:bodyPr/>
          <a:lstStyle/>
          <a:p>
            <a:fld id="{9C64E393-DB56-4E6D-826A-D2658B522B63}" type="datetimeFigureOut">
              <a:rPr lang="en-IN" smtClean="0"/>
              <a:t>24-10-2024</a:t>
            </a:fld>
            <a:endParaRPr lang="en-IN"/>
          </a:p>
        </p:txBody>
      </p:sp>
      <p:sp>
        <p:nvSpPr>
          <p:cNvPr id="5" name="Footer Placeholder 4">
            <a:extLst>
              <a:ext uri="{FF2B5EF4-FFF2-40B4-BE49-F238E27FC236}">
                <a16:creationId xmlns:a16="http://schemas.microsoft.com/office/drawing/2014/main" id="{B0B1FAB5-1824-0AE8-BC29-9F255A554E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816ED9-8D54-9815-F42B-3D68B731F6CA}"/>
              </a:ext>
            </a:extLst>
          </p:cNvPr>
          <p:cNvSpPr>
            <a:spLocks noGrp="1"/>
          </p:cNvSpPr>
          <p:nvPr>
            <p:ph type="sldNum" sz="quarter" idx="12"/>
          </p:nvPr>
        </p:nvSpPr>
        <p:spPr/>
        <p:txBody>
          <a:bodyPr/>
          <a:lstStyle/>
          <a:p>
            <a:fld id="{F6C01DBA-7F55-4662-B7BD-A6E386B1D7F4}" type="slidenum">
              <a:rPr lang="en-IN" smtClean="0"/>
              <a:t>‹#›</a:t>
            </a:fld>
            <a:endParaRPr lang="en-IN"/>
          </a:p>
        </p:txBody>
      </p:sp>
    </p:spTree>
    <p:extLst>
      <p:ext uri="{BB962C8B-B14F-4D97-AF65-F5344CB8AC3E}">
        <p14:creationId xmlns:p14="http://schemas.microsoft.com/office/powerpoint/2010/main" val="3470498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9674A-CE49-E53A-5F2D-C1ED4075040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629B457-5509-6481-A247-D5B575240A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7C9E3E-DDCA-6867-1E18-9DCBD632E421}"/>
              </a:ext>
            </a:extLst>
          </p:cNvPr>
          <p:cNvSpPr>
            <a:spLocks noGrp="1"/>
          </p:cNvSpPr>
          <p:nvPr>
            <p:ph type="dt" sz="half" idx="10"/>
          </p:nvPr>
        </p:nvSpPr>
        <p:spPr/>
        <p:txBody>
          <a:bodyPr/>
          <a:lstStyle/>
          <a:p>
            <a:fld id="{9C64E393-DB56-4E6D-826A-D2658B522B63}" type="datetimeFigureOut">
              <a:rPr lang="en-IN" smtClean="0"/>
              <a:t>24-10-2024</a:t>
            </a:fld>
            <a:endParaRPr lang="en-IN"/>
          </a:p>
        </p:txBody>
      </p:sp>
      <p:sp>
        <p:nvSpPr>
          <p:cNvPr id="5" name="Footer Placeholder 4">
            <a:extLst>
              <a:ext uri="{FF2B5EF4-FFF2-40B4-BE49-F238E27FC236}">
                <a16:creationId xmlns:a16="http://schemas.microsoft.com/office/drawing/2014/main" id="{B983BF5F-6E6D-C0F5-5B97-04CC352A95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CBBB7F-D9C0-E4A2-B16F-1E7259EFF5BD}"/>
              </a:ext>
            </a:extLst>
          </p:cNvPr>
          <p:cNvSpPr>
            <a:spLocks noGrp="1"/>
          </p:cNvSpPr>
          <p:nvPr>
            <p:ph type="sldNum" sz="quarter" idx="12"/>
          </p:nvPr>
        </p:nvSpPr>
        <p:spPr/>
        <p:txBody>
          <a:bodyPr/>
          <a:lstStyle/>
          <a:p>
            <a:fld id="{F6C01DBA-7F55-4662-B7BD-A6E386B1D7F4}" type="slidenum">
              <a:rPr lang="en-IN" smtClean="0"/>
              <a:t>‹#›</a:t>
            </a:fld>
            <a:endParaRPr lang="en-IN"/>
          </a:p>
        </p:txBody>
      </p:sp>
      <p:pic>
        <p:nvPicPr>
          <p:cNvPr id="9" name="Picture 8" descr="A black and white logo&#10;&#10;Description automatically generated">
            <a:extLst>
              <a:ext uri="{FF2B5EF4-FFF2-40B4-BE49-F238E27FC236}">
                <a16:creationId xmlns:a16="http://schemas.microsoft.com/office/drawing/2014/main" id="{4F34FE10-70AE-0D6C-288E-49B42F8DA2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23" y="136525"/>
            <a:ext cx="750677" cy="750677"/>
          </a:xfrm>
          <a:prstGeom prst="rect">
            <a:avLst/>
          </a:prstGeom>
        </p:spPr>
      </p:pic>
    </p:spTree>
    <p:extLst>
      <p:ext uri="{BB962C8B-B14F-4D97-AF65-F5344CB8AC3E}">
        <p14:creationId xmlns:p14="http://schemas.microsoft.com/office/powerpoint/2010/main" val="648823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117AB4-BCC4-79DA-3896-324BA845883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3ADD4EC-0282-B345-5F7C-1E1CA8D23D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61F628-1873-8C24-8692-88E50C386AE8}"/>
              </a:ext>
            </a:extLst>
          </p:cNvPr>
          <p:cNvSpPr>
            <a:spLocks noGrp="1"/>
          </p:cNvSpPr>
          <p:nvPr>
            <p:ph type="dt" sz="half" idx="10"/>
          </p:nvPr>
        </p:nvSpPr>
        <p:spPr/>
        <p:txBody>
          <a:bodyPr/>
          <a:lstStyle/>
          <a:p>
            <a:fld id="{9C64E393-DB56-4E6D-826A-D2658B522B63}" type="datetimeFigureOut">
              <a:rPr lang="en-IN" smtClean="0"/>
              <a:t>24-10-2024</a:t>
            </a:fld>
            <a:endParaRPr lang="en-IN"/>
          </a:p>
        </p:txBody>
      </p:sp>
      <p:sp>
        <p:nvSpPr>
          <p:cNvPr id="5" name="Footer Placeholder 4">
            <a:extLst>
              <a:ext uri="{FF2B5EF4-FFF2-40B4-BE49-F238E27FC236}">
                <a16:creationId xmlns:a16="http://schemas.microsoft.com/office/drawing/2014/main" id="{CA25B52F-31C9-8EE1-AF3C-EF96B070F4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D14C55-9BEC-96AA-CE2E-05C02DADADF6}"/>
              </a:ext>
            </a:extLst>
          </p:cNvPr>
          <p:cNvSpPr>
            <a:spLocks noGrp="1"/>
          </p:cNvSpPr>
          <p:nvPr>
            <p:ph type="sldNum" sz="quarter" idx="12"/>
          </p:nvPr>
        </p:nvSpPr>
        <p:spPr/>
        <p:txBody>
          <a:bodyPr/>
          <a:lstStyle/>
          <a:p>
            <a:fld id="{F6C01DBA-7F55-4662-B7BD-A6E386B1D7F4}" type="slidenum">
              <a:rPr lang="en-IN" smtClean="0"/>
              <a:t>‹#›</a:t>
            </a:fld>
            <a:endParaRPr lang="en-IN"/>
          </a:p>
        </p:txBody>
      </p:sp>
      <p:pic>
        <p:nvPicPr>
          <p:cNvPr id="7" name="Picture 6" descr="A black and white logo&#10;&#10;Description automatically generated">
            <a:extLst>
              <a:ext uri="{FF2B5EF4-FFF2-40B4-BE49-F238E27FC236}">
                <a16:creationId xmlns:a16="http://schemas.microsoft.com/office/drawing/2014/main" id="{1132AAA3-3E82-EBBF-5B4A-BD29895A59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23" y="136525"/>
            <a:ext cx="750677" cy="750677"/>
          </a:xfrm>
          <a:prstGeom prst="rect">
            <a:avLst/>
          </a:prstGeom>
        </p:spPr>
      </p:pic>
    </p:spTree>
    <p:extLst>
      <p:ext uri="{BB962C8B-B14F-4D97-AF65-F5344CB8AC3E}">
        <p14:creationId xmlns:p14="http://schemas.microsoft.com/office/powerpoint/2010/main" val="2534864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CEE2D-6698-F4DE-EC7E-B6B8BAC8C7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574DE05-AB80-0CB8-C45D-5875787371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110C5D-4213-9169-C5E5-7BD0DFE51A02}"/>
              </a:ext>
            </a:extLst>
          </p:cNvPr>
          <p:cNvSpPr>
            <a:spLocks noGrp="1"/>
          </p:cNvSpPr>
          <p:nvPr>
            <p:ph type="dt" sz="half" idx="10"/>
          </p:nvPr>
        </p:nvSpPr>
        <p:spPr/>
        <p:txBody>
          <a:bodyPr/>
          <a:lstStyle/>
          <a:p>
            <a:fld id="{9C64E393-DB56-4E6D-826A-D2658B522B63}" type="datetimeFigureOut">
              <a:rPr lang="en-IN" smtClean="0"/>
              <a:t>24-10-2024</a:t>
            </a:fld>
            <a:endParaRPr lang="en-IN"/>
          </a:p>
        </p:txBody>
      </p:sp>
      <p:sp>
        <p:nvSpPr>
          <p:cNvPr id="5" name="Footer Placeholder 4">
            <a:extLst>
              <a:ext uri="{FF2B5EF4-FFF2-40B4-BE49-F238E27FC236}">
                <a16:creationId xmlns:a16="http://schemas.microsoft.com/office/drawing/2014/main" id="{DF8400BD-B4E2-195A-BDD4-FC4E3F3D83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1C99C4-09E0-1DF2-EA10-98AD183A0619}"/>
              </a:ext>
            </a:extLst>
          </p:cNvPr>
          <p:cNvSpPr>
            <a:spLocks noGrp="1"/>
          </p:cNvSpPr>
          <p:nvPr>
            <p:ph type="sldNum" sz="quarter" idx="12"/>
          </p:nvPr>
        </p:nvSpPr>
        <p:spPr/>
        <p:txBody>
          <a:bodyPr/>
          <a:lstStyle/>
          <a:p>
            <a:fld id="{F6C01DBA-7F55-4662-B7BD-A6E386B1D7F4}" type="slidenum">
              <a:rPr lang="en-IN" smtClean="0"/>
              <a:t>‹#›</a:t>
            </a:fld>
            <a:endParaRPr lang="en-IN"/>
          </a:p>
        </p:txBody>
      </p:sp>
      <p:pic>
        <p:nvPicPr>
          <p:cNvPr id="10" name="Picture 9" descr="A black and white logo&#10;&#10;Description automatically generated">
            <a:extLst>
              <a:ext uri="{FF2B5EF4-FFF2-40B4-BE49-F238E27FC236}">
                <a16:creationId xmlns:a16="http://schemas.microsoft.com/office/drawing/2014/main" id="{E33D64A7-0D7A-9649-1C59-3BD7EE3A88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23" y="136525"/>
            <a:ext cx="750677" cy="750677"/>
          </a:xfrm>
          <a:prstGeom prst="rect">
            <a:avLst/>
          </a:prstGeom>
        </p:spPr>
      </p:pic>
    </p:spTree>
    <p:extLst>
      <p:ext uri="{BB962C8B-B14F-4D97-AF65-F5344CB8AC3E}">
        <p14:creationId xmlns:p14="http://schemas.microsoft.com/office/powerpoint/2010/main" val="16476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E9210-1970-2655-B5EB-618E6FCB99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A8DB7B2-378F-B4BC-A2C1-286AA5415FE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F1CF9A-281A-D799-73BE-012B39D515A2}"/>
              </a:ext>
            </a:extLst>
          </p:cNvPr>
          <p:cNvSpPr>
            <a:spLocks noGrp="1"/>
          </p:cNvSpPr>
          <p:nvPr>
            <p:ph type="dt" sz="half" idx="10"/>
          </p:nvPr>
        </p:nvSpPr>
        <p:spPr/>
        <p:txBody>
          <a:bodyPr/>
          <a:lstStyle/>
          <a:p>
            <a:fld id="{9C64E393-DB56-4E6D-826A-D2658B522B63}" type="datetimeFigureOut">
              <a:rPr lang="en-IN" smtClean="0"/>
              <a:t>24-10-2024</a:t>
            </a:fld>
            <a:endParaRPr lang="en-IN"/>
          </a:p>
        </p:txBody>
      </p:sp>
      <p:sp>
        <p:nvSpPr>
          <p:cNvPr id="5" name="Footer Placeholder 4">
            <a:extLst>
              <a:ext uri="{FF2B5EF4-FFF2-40B4-BE49-F238E27FC236}">
                <a16:creationId xmlns:a16="http://schemas.microsoft.com/office/drawing/2014/main" id="{93098D2F-0635-9741-7C70-46BBCCA9E2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385769-7EC4-632D-4E27-B8AB82AFD29D}"/>
              </a:ext>
            </a:extLst>
          </p:cNvPr>
          <p:cNvSpPr>
            <a:spLocks noGrp="1"/>
          </p:cNvSpPr>
          <p:nvPr>
            <p:ph type="sldNum" sz="quarter" idx="12"/>
          </p:nvPr>
        </p:nvSpPr>
        <p:spPr/>
        <p:txBody>
          <a:bodyPr/>
          <a:lstStyle/>
          <a:p>
            <a:fld id="{F6C01DBA-7F55-4662-B7BD-A6E386B1D7F4}" type="slidenum">
              <a:rPr lang="en-IN" smtClean="0"/>
              <a:t>‹#›</a:t>
            </a:fld>
            <a:endParaRPr lang="en-IN"/>
          </a:p>
        </p:txBody>
      </p:sp>
      <p:pic>
        <p:nvPicPr>
          <p:cNvPr id="7" name="Picture 6" descr="A black and white logo&#10;&#10;Description automatically generated">
            <a:extLst>
              <a:ext uri="{FF2B5EF4-FFF2-40B4-BE49-F238E27FC236}">
                <a16:creationId xmlns:a16="http://schemas.microsoft.com/office/drawing/2014/main" id="{8012198A-F04B-3268-C1E9-022FF8087F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23" y="136525"/>
            <a:ext cx="750677" cy="750677"/>
          </a:xfrm>
          <a:prstGeom prst="rect">
            <a:avLst/>
          </a:prstGeom>
        </p:spPr>
      </p:pic>
    </p:spTree>
    <p:extLst>
      <p:ext uri="{BB962C8B-B14F-4D97-AF65-F5344CB8AC3E}">
        <p14:creationId xmlns:p14="http://schemas.microsoft.com/office/powerpoint/2010/main" val="1792298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A black and white logo&#10;&#10;Description automatically generated">
            <a:extLst>
              <a:ext uri="{FF2B5EF4-FFF2-40B4-BE49-F238E27FC236}">
                <a16:creationId xmlns:a16="http://schemas.microsoft.com/office/drawing/2014/main" id="{2F6EF9E5-3C0D-0FA2-22D2-E77AC3D85A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23" y="136525"/>
            <a:ext cx="750677" cy="750677"/>
          </a:xfrm>
          <a:prstGeom prst="rect">
            <a:avLst/>
          </a:prstGeom>
        </p:spPr>
      </p:pic>
      <p:sp>
        <p:nvSpPr>
          <p:cNvPr id="2" name="Title 1">
            <a:extLst>
              <a:ext uri="{FF2B5EF4-FFF2-40B4-BE49-F238E27FC236}">
                <a16:creationId xmlns:a16="http://schemas.microsoft.com/office/drawing/2014/main" id="{CD65C45B-298A-9651-CCB4-8738C507CA1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6AFA8EF-35F3-A279-6B1D-C1C1935960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735EF31-A774-0FA2-1E13-21ABA7EDA7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D86BD10-C157-9DB5-870A-6F8EAF19FDE2}"/>
              </a:ext>
            </a:extLst>
          </p:cNvPr>
          <p:cNvSpPr>
            <a:spLocks noGrp="1"/>
          </p:cNvSpPr>
          <p:nvPr>
            <p:ph type="dt" sz="half" idx="10"/>
          </p:nvPr>
        </p:nvSpPr>
        <p:spPr/>
        <p:txBody>
          <a:bodyPr/>
          <a:lstStyle/>
          <a:p>
            <a:fld id="{9C64E393-DB56-4E6D-826A-D2658B522B63}" type="datetimeFigureOut">
              <a:rPr lang="en-IN" smtClean="0"/>
              <a:t>24-10-2024</a:t>
            </a:fld>
            <a:endParaRPr lang="en-IN"/>
          </a:p>
        </p:txBody>
      </p:sp>
      <p:sp>
        <p:nvSpPr>
          <p:cNvPr id="6" name="Footer Placeholder 5">
            <a:extLst>
              <a:ext uri="{FF2B5EF4-FFF2-40B4-BE49-F238E27FC236}">
                <a16:creationId xmlns:a16="http://schemas.microsoft.com/office/drawing/2014/main" id="{8285A322-F31D-DCDE-57B9-682E0A714C8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18B99BD-1B7E-C883-0769-393B6D6DA78A}"/>
              </a:ext>
            </a:extLst>
          </p:cNvPr>
          <p:cNvSpPr>
            <a:spLocks noGrp="1"/>
          </p:cNvSpPr>
          <p:nvPr>
            <p:ph type="sldNum" sz="quarter" idx="12"/>
          </p:nvPr>
        </p:nvSpPr>
        <p:spPr/>
        <p:txBody>
          <a:bodyPr/>
          <a:lstStyle/>
          <a:p>
            <a:fld id="{F6C01DBA-7F55-4662-B7BD-A6E386B1D7F4}" type="slidenum">
              <a:rPr lang="en-IN" smtClean="0"/>
              <a:t>‹#›</a:t>
            </a:fld>
            <a:endParaRPr lang="en-IN"/>
          </a:p>
        </p:txBody>
      </p:sp>
    </p:spTree>
    <p:extLst>
      <p:ext uri="{BB962C8B-B14F-4D97-AF65-F5344CB8AC3E}">
        <p14:creationId xmlns:p14="http://schemas.microsoft.com/office/powerpoint/2010/main" val="2848102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A black and white logo&#10;&#10;Description automatically generated">
            <a:extLst>
              <a:ext uri="{FF2B5EF4-FFF2-40B4-BE49-F238E27FC236}">
                <a16:creationId xmlns:a16="http://schemas.microsoft.com/office/drawing/2014/main" id="{D91680B6-50AD-82FB-617B-3F84CC889E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23" y="136525"/>
            <a:ext cx="750677" cy="750677"/>
          </a:xfrm>
          <a:prstGeom prst="rect">
            <a:avLst/>
          </a:prstGeom>
        </p:spPr>
      </p:pic>
      <p:sp>
        <p:nvSpPr>
          <p:cNvPr id="2" name="Title 1">
            <a:extLst>
              <a:ext uri="{FF2B5EF4-FFF2-40B4-BE49-F238E27FC236}">
                <a16:creationId xmlns:a16="http://schemas.microsoft.com/office/drawing/2014/main" id="{BBB4F9BC-DF11-D325-AB31-192429F4B19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BD4D222-F9A3-A370-44E1-2626076262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5348F8A-92C3-94F3-6638-A0B9F9DF944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78362B3-851F-18EE-7723-1860F46E30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C689D6-7EAB-02D5-821C-7859A0745E3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1106475-36A1-EE15-BA3A-A9DD949C9293}"/>
              </a:ext>
            </a:extLst>
          </p:cNvPr>
          <p:cNvSpPr>
            <a:spLocks noGrp="1"/>
          </p:cNvSpPr>
          <p:nvPr>
            <p:ph type="dt" sz="half" idx="10"/>
          </p:nvPr>
        </p:nvSpPr>
        <p:spPr/>
        <p:txBody>
          <a:bodyPr/>
          <a:lstStyle/>
          <a:p>
            <a:fld id="{9C64E393-DB56-4E6D-826A-D2658B522B63}" type="datetimeFigureOut">
              <a:rPr lang="en-IN" smtClean="0"/>
              <a:t>24-10-2024</a:t>
            </a:fld>
            <a:endParaRPr lang="en-IN"/>
          </a:p>
        </p:txBody>
      </p:sp>
      <p:sp>
        <p:nvSpPr>
          <p:cNvPr id="8" name="Footer Placeholder 7">
            <a:extLst>
              <a:ext uri="{FF2B5EF4-FFF2-40B4-BE49-F238E27FC236}">
                <a16:creationId xmlns:a16="http://schemas.microsoft.com/office/drawing/2014/main" id="{79CEF439-B621-B659-83FC-9D33F5527D3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2823361-2890-4B3D-B9AD-6C8EE39A6760}"/>
              </a:ext>
            </a:extLst>
          </p:cNvPr>
          <p:cNvSpPr>
            <a:spLocks noGrp="1"/>
          </p:cNvSpPr>
          <p:nvPr>
            <p:ph type="sldNum" sz="quarter" idx="12"/>
          </p:nvPr>
        </p:nvSpPr>
        <p:spPr/>
        <p:txBody>
          <a:bodyPr/>
          <a:lstStyle/>
          <a:p>
            <a:fld id="{F6C01DBA-7F55-4662-B7BD-A6E386B1D7F4}" type="slidenum">
              <a:rPr lang="en-IN" smtClean="0"/>
              <a:t>‹#›</a:t>
            </a:fld>
            <a:endParaRPr lang="en-IN"/>
          </a:p>
        </p:txBody>
      </p:sp>
    </p:spTree>
    <p:extLst>
      <p:ext uri="{BB962C8B-B14F-4D97-AF65-F5344CB8AC3E}">
        <p14:creationId xmlns:p14="http://schemas.microsoft.com/office/powerpoint/2010/main" val="1773210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2B761-6CC7-37BA-5FF4-FDACB0E7FD6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C88B747-7058-7F0D-29B4-A52CD8FAD860}"/>
              </a:ext>
            </a:extLst>
          </p:cNvPr>
          <p:cNvSpPr>
            <a:spLocks noGrp="1"/>
          </p:cNvSpPr>
          <p:nvPr>
            <p:ph type="dt" sz="half" idx="10"/>
          </p:nvPr>
        </p:nvSpPr>
        <p:spPr/>
        <p:txBody>
          <a:bodyPr/>
          <a:lstStyle/>
          <a:p>
            <a:fld id="{9C64E393-DB56-4E6D-826A-D2658B522B63}" type="datetimeFigureOut">
              <a:rPr lang="en-IN" smtClean="0"/>
              <a:t>24-10-2024</a:t>
            </a:fld>
            <a:endParaRPr lang="en-IN"/>
          </a:p>
        </p:txBody>
      </p:sp>
      <p:sp>
        <p:nvSpPr>
          <p:cNvPr id="4" name="Footer Placeholder 3">
            <a:extLst>
              <a:ext uri="{FF2B5EF4-FFF2-40B4-BE49-F238E27FC236}">
                <a16:creationId xmlns:a16="http://schemas.microsoft.com/office/drawing/2014/main" id="{35D09B9B-7465-3858-95E9-11DD746116C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06AFB80-236C-A7B1-318E-83F606325E0F}"/>
              </a:ext>
            </a:extLst>
          </p:cNvPr>
          <p:cNvSpPr>
            <a:spLocks noGrp="1"/>
          </p:cNvSpPr>
          <p:nvPr>
            <p:ph type="sldNum" sz="quarter" idx="12"/>
          </p:nvPr>
        </p:nvSpPr>
        <p:spPr/>
        <p:txBody>
          <a:bodyPr/>
          <a:lstStyle/>
          <a:p>
            <a:fld id="{F6C01DBA-7F55-4662-B7BD-A6E386B1D7F4}" type="slidenum">
              <a:rPr lang="en-IN" smtClean="0"/>
              <a:t>‹#›</a:t>
            </a:fld>
            <a:endParaRPr lang="en-IN"/>
          </a:p>
        </p:txBody>
      </p:sp>
      <p:pic>
        <p:nvPicPr>
          <p:cNvPr id="6" name="Picture 5" descr="A black and white logo&#10;&#10;Description automatically generated">
            <a:extLst>
              <a:ext uri="{FF2B5EF4-FFF2-40B4-BE49-F238E27FC236}">
                <a16:creationId xmlns:a16="http://schemas.microsoft.com/office/drawing/2014/main" id="{64910F4E-349F-C8F1-F768-B155CFEF7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23" y="136525"/>
            <a:ext cx="750677" cy="750677"/>
          </a:xfrm>
          <a:prstGeom prst="rect">
            <a:avLst/>
          </a:prstGeom>
        </p:spPr>
      </p:pic>
    </p:spTree>
    <p:extLst>
      <p:ext uri="{BB962C8B-B14F-4D97-AF65-F5344CB8AC3E}">
        <p14:creationId xmlns:p14="http://schemas.microsoft.com/office/powerpoint/2010/main" val="3680657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5EB504-60F0-460C-6B65-D5EB30D14EA0}"/>
              </a:ext>
            </a:extLst>
          </p:cNvPr>
          <p:cNvSpPr>
            <a:spLocks noGrp="1"/>
          </p:cNvSpPr>
          <p:nvPr>
            <p:ph type="dt" sz="half" idx="10"/>
          </p:nvPr>
        </p:nvSpPr>
        <p:spPr/>
        <p:txBody>
          <a:bodyPr/>
          <a:lstStyle/>
          <a:p>
            <a:fld id="{9C64E393-DB56-4E6D-826A-D2658B522B63}" type="datetimeFigureOut">
              <a:rPr lang="en-IN" smtClean="0"/>
              <a:t>24-10-2024</a:t>
            </a:fld>
            <a:endParaRPr lang="en-IN"/>
          </a:p>
        </p:txBody>
      </p:sp>
      <p:sp>
        <p:nvSpPr>
          <p:cNvPr id="3" name="Footer Placeholder 2">
            <a:extLst>
              <a:ext uri="{FF2B5EF4-FFF2-40B4-BE49-F238E27FC236}">
                <a16:creationId xmlns:a16="http://schemas.microsoft.com/office/drawing/2014/main" id="{B8D4BC16-F10F-E54E-C114-5C51BF33ED9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C45699E-3321-7EE8-6CF7-5260FCA3B56E}"/>
              </a:ext>
            </a:extLst>
          </p:cNvPr>
          <p:cNvSpPr>
            <a:spLocks noGrp="1"/>
          </p:cNvSpPr>
          <p:nvPr>
            <p:ph type="sldNum" sz="quarter" idx="12"/>
          </p:nvPr>
        </p:nvSpPr>
        <p:spPr/>
        <p:txBody>
          <a:bodyPr/>
          <a:lstStyle/>
          <a:p>
            <a:fld id="{F6C01DBA-7F55-4662-B7BD-A6E386B1D7F4}" type="slidenum">
              <a:rPr lang="en-IN" smtClean="0"/>
              <a:t>‹#›</a:t>
            </a:fld>
            <a:endParaRPr lang="en-IN"/>
          </a:p>
        </p:txBody>
      </p:sp>
      <p:pic>
        <p:nvPicPr>
          <p:cNvPr id="5" name="Picture 4" descr="A black and white logo&#10;&#10;Description automatically generated">
            <a:extLst>
              <a:ext uri="{FF2B5EF4-FFF2-40B4-BE49-F238E27FC236}">
                <a16:creationId xmlns:a16="http://schemas.microsoft.com/office/drawing/2014/main" id="{A6F77BBB-395D-F793-9A29-F82B744FD4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23" y="136525"/>
            <a:ext cx="750677" cy="750677"/>
          </a:xfrm>
          <a:prstGeom prst="rect">
            <a:avLst/>
          </a:prstGeom>
        </p:spPr>
      </p:pic>
    </p:spTree>
    <p:extLst>
      <p:ext uri="{BB962C8B-B14F-4D97-AF65-F5344CB8AC3E}">
        <p14:creationId xmlns:p14="http://schemas.microsoft.com/office/powerpoint/2010/main" val="3435356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A7F55-96FD-681C-6D3A-932BF95F61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846D564-A0DE-C7DF-35A5-8A7009B1A2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45B0622-8896-15A4-D328-4EBF224ACB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356EB3-3B22-26A9-78E7-4E6E985BE7B4}"/>
              </a:ext>
            </a:extLst>
          </p:cNvPr>
          <p:cNvSpPr>
            <a:spLocks noGrp="1"/>
          </p:cNvSpPr>
          <p:nvPr>
            <p:ph type="dt" sz="half" idx="10"/>
          </p:nvPr>
        </p:nvSpPr>
        <p:spPr/>
        <p:txBody>
          <a:bodyPr/>
          <a:lstStyle/>
          <a:p>
            <a:fld id="{9C64E393-DB56-4E6D-826A-D2658B522B63}" type="datetimeFigureOut">
              <a:rPr lang="en-IN" smtClean="0"/>
              <a:t>24-10-2024</a:t>
            </a:fld>
            <a:endParaRPr lang="en-IN"/>
          </a:p>
        </p:txBody>
      </p:sp>
      <p:sp>
        <p:nvSpPr>
          <p:cNvPr id="6" name="Footer Placeholder 5">
            <a:extLst>
              <a:ext uri="{FF2B5EF4-FFF2-40B4-BE49-F238E27FC236}">
                <a16:creationId xmlns:a16="http://schemas.microsoft.com/office/drawing/2014/main" id="{4B039678-CE75-90B3-1D99-99C26038A3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359413A-A0B4-D368-6ADB-D1FB45BE2406}"/>
              </a:ext>
            </a:extLst>
          </p:cNvPr>
          <p:cNvSpPr>
            <a:spLocks noGrp="1"/>
          </p:cNvSpPr>
          <p:nvPr>
            <p:ph type="sldNum" sz="quarter" idx="12"/>
          </p:nvPr>
        </p:nvSpPr>
        <p:spPr/>
        <p:txBody>
          <a:bodyPr/>
          <a:lstStyle/>
          <a:p>
            <a:fld id="{F6C01DBA-7F55-4662-B7BD-A6E386B1D7F4}" type="slidenum">
              <a:rPr lang="en-IN" smtClean="0"/>
              <a:t>‹#›</a:t>
            </a:fld>
            <a:endParaRPr lang="en-IN"/>
          </a:p>
        </p:txBody>
      </p:sp>
      <p:pic>
        <p:nvPicPr>
          <p:cNvPr id="8" name="Picture 7" descr="A black and white logo&#10;&#10;Description automatically generated">
            <a:extLst>
              <a:ext uri="{FF2B5EF4-FFF2-40B4-BE49-F238E27FC236}">
                <a16:creationId xmlns:a16="http://schemas.microsoft.com/office/drawing/2014/main" id="{8EFDF8ED-BEA5-DF5C-AE89-49758959B1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23" y="136525"/>
            <a:ext cx="750677" cy="750677"/>
          </a:xfrm>
          <a:prstGeom prst="rect">
            <a:avLst/>
          </a:prstGeom>
        </p:spPr>
      </p:pic>
    </p:spTree>
    <p:extLst>
      <p:ext uri="{BB962C8B-B14F-4D97-AF65-F5344CB8AC3E}">
        <p14:creationId xmlns:p14="http://schemas.microsoft.com/office/powerpoint/2010/main" val="3480167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B41F9-C559-30CA-2F21-B39548F1A4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521B1DE-033F-CD32-75E1-0D4CEB5D73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6C00CE0C-B030-5C49-CAEB-E7419940B3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EED9E9-E063-BB59-EE71-C547529F2FAD}"/>
              </a:ext>
            </a:extLst>
          </p:cNvPr>
          <p:cNvSpPr>
            <a:spLocks noGrp="1"/>
          </p:cNvSpPr>
          <p:nvPr>
            <p:ph type="dt" sz="half" idx="10"/>
          </p:nvPr>
        </p:nvSpPr>
        <p:spPr/>
        <p:txBody>
          <a:bodyPr/>
          <a:lstStyle/>
          <a:p>
            <a:fld id="{9C64E393-DB56-4E6D-826A-D2658B522B63}" type="datetimeFigureOut">
              <a:rPr lang="en-IN" smtClean="0"/>
              <a:t>24-10-2024</a:t>
            </a:fld>
            <a:endParaRPr lang="en-IN"/>
          </a:p>
        </p:txBody>
      </p:sp>
      <p:sp>
        <p:nvSpPr>
          <p:cNvPr id="6" name="Footer Placeholder 5">
            <a:extLst>
              <a:ext uri="{FF2B5EF4-FFF2-40B4-BE49-F238E27FC236}">
                <a16:creationId xmlns:a16="http://schemas.microsoft.com/office/drawing/2014/main" id="{2AB61375-9E5B-35C9-8E78-A15172B017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32290D5-DA40-1824-15E4-791BB224B290}"/>
              </a:ext>
            </a:extLst>
          </p:cNvPr>
          <p:cNvSpPr>
            <a:spLocks noGrp="1"/>
          </p:cNvSpPr>
          <p:nvPr>
            <p:ph type="sldNum" sz="quarter" idx="12"/>
          </p:nvPr>
        </p:nvSpPr>
        <p:spPr/>
        <p:txBody>
          <a:bodyPr/>
          <a:lstStyle/>
          <a:p>
            <a:fld id="{F6C01DBA-7F55-4662-B7BD-A6E386B1D7F4}" type="slidenum">
              <a:rPr lang="en-IN" smtClean="0"/>
              <a:t>‹#›</a:t>
            </a:fld>
            <a:endParaRPr lang="en-IN"/>
          </a:p>
        </p:txBody>
      </p:sp>
      <p:pic>
        <p:nvPicPr>
          <p:cNvPr id="8" name="Picture 7" descr="A black and white logo&#10;&#10;Description automatically generated">
            <a:extLst>
              <a:ext uri="{FF2B5EF4-FFF2-40B4-BE49-F238E27FC236}">
                <a16:creationId xmlns:a16="http://schemas.microsoft.com/office/drawing/2014/main" id="{A7B31AD4-D702-C82C-0211-965FE8B651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23" y="136525"/>
            <a:ext cx="750677" cy="750677"/>
          </a:xfrm>
          <a:prstGeom prst="rect">
            <a:avLst/>
          </a:prstGeom>
        </p:spPr>
      </p:pic>
    </p:spTree>
    <p:extLst>
      <p:ext uri="{BB962C8B-B14F-4D97-AF65-F5344CB8AC3E}">
        <p14:creationId xmlns:p14="http://schemas.microsoft.com/office/powerpoint/2010/main" val="2517716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D70092-7FFC-3428-098A-CD29BB5F3F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12DE65D-6CEB-EF09-E0EA-E363FE27F5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7B32FF-B9EA-90FA-0EDD-0524ABBA76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C64E393-DB56-4E6D-826A-D2658B522B63}" type="datetimeFigureOut">
              <a:rPr lang="en-IN" smtClean="0"/>
              <a:t>24-10-2024</a:t>
            </a:fld>
            <a:endParaRPr lang="en-IN"/>
          </a:p>
        </p:txBody>
      </p:sp>
      <p:sp>
        <p:nvSpPr>
          <p:cNvPr id="5" name="Footer Placeholder 4">
            <a:extLst>
              <a:ext uri="{FF2B5EF4-FFF2-40B4-BE49-F238E27FC236}">
                <a16:creationId xmlns:a16="http://schemas.microsoft.com/office/drawing/2014/main" id="{040ED1D9-D50D-FE0D-1BF0-51C9C1D25A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602DA1A-1F15-691B-288D-B2B46849B7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6C01DBA-7F55-4662-B7BD-A6E386B1D7F4}" type="slidenum">
              <a:rPr lang="en-IN" smtClean="0"/>
              <a:t>‹#›</a:t>
            </a:fld>
            <a:endParaRPr lang="en-IN"/>
          </a:p>
        </p:txBody>
      </p:sp>
    </p:spTree>
    <p:extLst>
      <p:ext uri="{BB962C8B-B14F-4D97-AF65-F5344CB8AC3E}">
        <p14:creationId xmlns:p14="http://schemas.microsoft.com/office/powerpoint/2010/main" val="4171601400"/>
      </p:ext>
    </p:extLst>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46725-7996-DA45-10FA-B3FD112A2F3F}"/>
              </a:ext>
            </a:extLst>
          </p:cNvPr>
          <p:cNvSpPr>
            <a:spLocks noGrp="1"/>
          </p:cNvSpPr>
          <p:nvPr>
            <p:ph type="ctrTitle"/>
          </p:nvPr>
        </p:nvSpPr>
        <p:spPr/>
        <p:txBody>
          <a:bodyPr>
            <a:normAutofit fontScale="90000"/>
          </a:bodyPr>
          <a:lstStyle/>
          <a:p>
            <a:r>
              <a:rPr lang="en-US" b="1" dirty="0"/>
              <a:t>"Queueing Theory with Priority Scheduling: Preemptive vs Non-Preemptive Models"</a:t>
            </a:r>
            <a:endParaRPr lang="en-IN" dirty="0"/>
          </a:p>
        </p:txBody>
      </p:sp>
      <p:sp>
        <p:nvSpPr>
          <p:cNvPr id="3" name="Subtitle 2">
            <a:extLst>
              <a:ext uri="{FF2B5EF4-FFF2-40B4-BE49-F238E27FC236}">
                <a16:creationId xmlns:a16="http://schemas.microsoft.com/office/drawing/2014/main" id="{0E85399F-6BDF-6F1E-6EF2-04E07B89328C}"/>
              </a:ext>
            </a:extLst>
          </p:cNvPr>
          <p:cNvSpPr>
            <a:spLocks noGrp="1"/>
          </p:cNvSpPr>
          <p:nvPr>
            <p:ph type="subTitle" idx="1"/>
          </p:nvPr>
        </p:nvSpPr>
        <p:spPr/>
        <p:txBody>
          <a:bodyPr/>
          <a:lstStyle/>
          <a:p>
            <a:r>
              <a:rPr lang="en-US" dirty="0"/>
              <a:t>Comparative Analysis of Queue Length and Waiting Time</a:t>
            </a:r>
            <a:endParaRPr lang="en-IN" dirty="0"/>
          </a:p>
        </p:txBody>
      </p:sp>
    </p:spTree>
    <p:extLst>
      <p:ext uri="{BB962C8B-B14F-4D97-AF65-F5344CB8AC3E}">
        <p14:creationId xmlns:p14="http://schemas.microsoft.com/office/powerpoint/2010/main" val="833376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69373-8F4B-A25F-B088-9B9609609C41}"/>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95EF0029-9FEB-7E03-F495-553CBE7E7D6F}"/>
              </a:ext>
            </a:extLst>
          </p:cNvPr>
          <p:cNvSpPr>
            <a:spLocks noGrp="1"/>
          </p:cNvSpPr>
          <p:nvPr>
            <p:ph idx="1"/>
          </p:nvPr>
        </p:nvSpPr>
        <p:spPr/>
        <p:txBody>
          <a:bodyPr>
            <a:normAutofit/>
          </a:bodyPr>
          <a:lstStyle/>
          <a:p>
            <a:pPr>
              <a:buFont typeface="Arial" panose="020B0604020202020204" pitchFamily="34" charset="0"/>
              <a:buChar char="•"/>
            </a:pPr>
            <a:r>
              <a:rPr lang="en-US" b="1" dirty="0"/>
              <a:t>Preemptive Scheduling</a:t>
            </a:r>
            <a:r>
              <a:rPr lang="en-US" dirty="0"/>
              <a:t>:</a:t>
            </a:r>
            <a:br>
              <a:rPr lang="en-US" dirty="0"/>
            </a:br>
            <a:r>
              <a:rPr lang="en-US" dirty="0"/>
              <a:t>Ideal for systems where high-priority tasks must be served immediately and cannot tolerate delays (e.g., emergency services).</a:t>
            </a:r>
          </a:p>
          <a:p>
            <a:pPr>
              <a:buFont typeface="Arial" panose="020B0604020202020204" pitchFamily="34" charset="0"/>
              <a:buChar char="•"/>
            </a:pPr>
            <a:r>
              <a:rPr lang="en-US" b="1" dirty="0"/>
              <a:t>Non-Preemptive Scheduling</a:t>
            </a:r>
            <a:r>
              <a:rPr lang="en-US" dirty="0"/>
              <a:t>:</a:t>
            </a:r>
            <a:br>
              <a:rPr lang="en-US" dirty="0"/>
            </a:br>
            <a:r>
              <a:rPr lang="en-US" dirty="0"/>
              <a:t>Better for balanced service across priorities, particularly in systems where fairness or equal service is crucial.</a:t>
            </a:r>
          </a:p>
        </p:txBody>
      </p:sp>
    </p:spTree>
    <p:extLst>
      <p:ext uri="{BB962C8B-B14F-4D97-AF65-F5344CB8AC3E}">
        <p14:creationId xmlns:p14="http://schemas.microsoft.com/office/powerpoint/2010/main" val="1827377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7A905-BEAB-10E7-E563-4DF26E4FA9A7}"/>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9E076427-C79E-8044-7F17-3CAE2E09D687}"/>
              </a:ext>
            </a:extLst>
          </p:cNvPr>
          <p:cNvSpPr>
            <a:spLocks noGrp="1"/>
          </p:cNvSpPr>
          <p:nvPr>
            <p:ph idx="1"/>
          </p:nvPr>
        </p:nvSpPr>
        <p:spPr/>
        <p:txBody>
          <a:bodyPr>
            <a:normAutofit/>
          </a:bodyPr>
          <a:lstStyle/>
          <a:p>
            <a:r>
              <a:rPr lang="en-US" b="1" dirty="0"/>
              <a:t>Motivation:</a:t>
            </a:r>
            <a:r>
              <a:rPr lang="en-US" dirty="0"/>
              <a:t> To compare how different scheduling strategies impact the efficiency of queueing systems, specifically for systems with priority levels.</a:t>
            </a:r>
          </a:p>
          <a:p>
            <a:r>
              <a:rPr lang="en-US" b="1" dirty="0"/>
              <a:t>Problem Statement:</a:t>
            </a:r>
            <a:r>
              <a:rPr lang="en-US" dirty="0"/>
              <a:t> Traditional M/M/c queue models do not account for job priorities, so we extend this to analyze Preemptive and Non-Preemptive priority scheduling.</a:t>
            </a:r>
          </a:p>
          <a:p>
            <a:r>
              <a:rPr lang="en-US" b="1" dirty="0"/>
              <a:t>Objective:</a:t>
            </a:r>
            <a:r>
              <a:rPr lang="en-US" dirty="0"/>
              <a:t> Compare queue lengths and waiting times for high-priority and low-priority tasks under different scheduling rules.</a:t>
            </a:r>
            <a:endParaRPr lang="en-IN" dirty="0"/>
          </a:p>
        </p:txBody>
      </p:sp>
    </p:spTree>
    <p:extLst>
      <p:ext uri="{BB962C8B-B14F-4D97-AF65-F5344CB8AC3E}">
        <p14:creationId xmlns:p14="http://schemas.microsoft.com/office/powerpoint/2010/main" val="1512020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9E83F-78B2-3794-2CA2-2824A6781697}"/>
              </a:ext>
            </a:extLst>
          </p:cNvPr>
          <p:cNvSpPr>
            <a:spLocks noGrp="1"/>
          </p:cNvSpPr>
          <p:nvPr>
            <p:ph type="title"/>
          </p:nvPr>
        </p:nvSpPr>
        <p:spPr/>
        <p:txBody>
          <a:bodyPr/>
          <a:lstStyle/>
          <a:p>
            <a:r>
              <a:rPr lang="en-IN" dirty="0"/>
              <a:t>Theoretical Background</a:t>
            </a:r>
          </a:p>
        </p:txBody>
      </p:sp>
      <p:sp>
        <p:nvSpPr>
          <p:cNvPr id="3" name="Content Placeholder 2">
            <a:extLst>
              <a:ext uri="{FF2B5EF4-FFF2-40B4-BE49-F238E27FC236}">
                <a16:creationId xmlns:a16="http://schemas.microsoft.com/office/drawing/2014/main" id="{653069E6-8BA9-A9DF-AC40-1F72F84EA888}"/>
              </a:ext>
            </a:extLst>
          </p:cNvPr>
          <p:cNvSpPr>
            <a:spLocks noGrp="1"/>
          </p:cNvSpPr>
          <p:nvPr>
            <p:ph idx="1"/>
          </p:nvPr>
        </p:nvSpPr>
        <p:spPr/>
        <p:txBody>
          <a:bodyPr/>
          <a:lstStyle/>
          <a:p>
            <a:r>
              <a:rPr lang="en-US" b="1" dirty="0"/>
              <a:t>M/M/c Queue System:</a:t>
            </a:r>
            <a:r>
              <a:rPr lang="en-US" dirty="0"/>
              <a:t> A system with multiple servers (c), where jobs arrive following a Poisson process (M) and are served at exponentially distributed times (M).</a:t>
            </a:r>
          </a:p>
          <a:p>
            <a:r>
              <a:rPr lang="en-US" b="1" dirty="0"/>
              <a:t>Priority Scheduling: </a:t>
            </a:r>
            <a:r>
              <a:rPr lang="en-US" dirty="0"/>
              <a:t>In systems with job priorities, high-priority tasks are given preference over lower-priority tasks.</a:t>
            </a:r>
          </a:p>
          <a:p>
            <a:r>
              <a:rPr lang="en-US" b="1" dirty="0"/>
              <a:t>Preemptive Scheduling:</a:t>
            </a:r>
            <a:r>
              <a:rPr lang="en-US" dirty="0"/>
              <a:t> High-priority tasks can interrupt lower-priority tasks that are in service.</a:t>
            </a:r>
          </a:p>
          <a:p>
            <a:r>
              <a:rPr lang="en-US" b="1" dirty="0"/>
              <a:t>Non-Preemptive Scheduling: </a:t>
            </a:r>
            <a:r>
              <a:rPr lang="en-US" dirty="0"/>
              <a:t>Once a task (low or high priority) starts service, it cannot be interrupted, even if a high-priority task arrives.</a:t>
            </a:r>
            <a:endParaRPr lang="en-IN" dirty="0"/>
          </a:p>
        </p:txBody>
      </p:sp>
    </p:spTree>
    <p:extLst>
      <p:ext uri="{BB962C8B-B14F-4D97-AF65-F5344CB8AC3E}">
        <p14:creationId xmlns:p14="http://schemas.microsoft.com/office/powerpoint/2010/main" val="1738957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80867-5F30-7158-A986-863D3F687AD1}"/>
              </a:ext>
            </a:extLst>
          </p:cNvPr>
          <p:cNvSpPr>
            <a:spLocks noGrp="1"/>
          </p:cNvSpPr>
          <p:nvPr>
            <p:ph type="title"/>
          </p:nvPr>
        </p:nvSpPr>
        <p:spPr/>
        <p:txBody>
          <a:bodyPr/>
          <a:lstStyle/>
          <a:p>
            <a:r>
              <a:rPr lang="en-IN" dirty="0"/>
              <a:t>Simulation Setup</a:t>
            </a:r>
          </a:p>
        </p:txBody>
      </p:sp>
      <p:sp>
        <p:nvSpPr>
          <p:cNvPr id="3" name="Content Placeholder 2">
            <a:extLst>
              <a:ext uri="{FF2B5EF4-FFF2-40B4-BE49-F238E27FC236}">
                <a16:creationId xmlns:a16="http://schemas.microsoft.com/office/drawing/2014/main" id="{DEA7AC87-F443-AD08-5A77-73DDDBE618E7}"/>
              </a:ext>
            </a:extLst>
          </p:cNvPr>
          <p:cNvSpPr>
            <a:spLocks noGrp="1"/>
          </p:cNvSpPr>
          <p:nvPr>
            <p:ph idx="1"/>
          </p:nvPr>
        </p:nvSpPr>
        <p:spPr/>
        <p:txBody>
          <a:bodyPr>
            <a:normAutofit/>
          </a:bodyPr>
          <a:lstStyle/>
          <a:p>
            <a:r>
              <a:rPr lang="en-US" dirty="0"/>
              <a:t>The results of the simulation are presented through two sets of scenarios, each illustrating the behavior of the queueing system under </a:t>
            </a:r>
            <a:r>
              <a:rPr lang="en-US" b="1" dirty="0"/>
              <a:t>preemptive</a:t>
            </a:r>
            <a:r>
              <a:rPr lang="en-US" dirty="0"/>
              <a:t> and </a:t>
            </a:r>
            <a:r>
              <a:rPr lang="en-US" b="1" dirty="0"/>
              <a:t>non-preemptive</a:t>
            </a:r>
            <a:r>
              <a:rPr lang="en-US" dirty="0"/>
              <a:t> scheduling policies. The analysis focuses on queue lengths and waiting times for high and low priority customers across different parameter settings.</a:t>
            </a:r>
          </a:p>
          <a:p>
            <a:r>
              <a:rPr lang="en-US" dirty="0"/>
              <a:t>The common parameters are:</a:t>
            </a:r>
          </a:p>
          <a:p>
            <a:pPr lvl="1"/>
            <a:r>
              <a:rPr lang="en-US" dirty="0"/>
              <a:t>Service Rate: 3</a:t>
            </a:r>
          </a:p>
          <a:p>
            <a:pPr lvl="1"/>
            <a:r>
              <a:rPr lang="en-US" dirty="0"/>
              <a:t>Total Simulation Time: 150</a:t>
            </a:r>
          </a:p>
          <a:p>
            <a:endParaRPr lang="en-US" dirty="0"/>
          </a:p>
          <a:p>
            <a:pPr marL="0" indent="0">
              <a:buNone/>
            </a:pPr>
            <a:endParaRPr lang="en-IN" dirty="0"/>
          </a:p>
        </p:txBody>
      </p:sp>
    </p:spTree>
    <p:extLst>
      <p:ext uri="{BB962C8B-B14F-4D97-AF65-F5344CB8AC3E}">
        <p14:creationId xmlns:p14="http://schemas.microsoft.com/office/powerpoint/2010/main" val="3998858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649E80-E463-DDA0-5056-5FCA48F49A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79F326-0E70-FC3B-89DE-ABAEC680EFEA}"/>
              </a:ext>
            </a:extLst>
          </p:cNvPr>
          <p:cNvSpPr>
            <a:spLocks noGrp="1"/>
          </p:cNvSpPr>
          <p:nvPr>
            <p:ph type="title"/>
          </p:nvPr>
        </p:nvSpPr>
        <p:spPr/>
        <p:txBody>
          <a:bodyPr/>
          <a:lstStyle/>
          <a:p>
            <a:r>
              <a:rPr lang="en-IN" dirty="0"/>
              <a:t>Simulation Setup-1(figure-1)</a:t>
            </a:r>
          </a:p>
        </p:txBody>
      </p:sp>
      <p:sp>
        <p:nvSpPr>
          <p:cNvPr id="3" name="Content Placeholder 2">
            <a:extLst>
              <a:ext uri="{FF2B5EF4-FFF2-40B4-BE49-F238E27FC236}">
                <a16:creationId xmlns:a16="http://schemas.microsoft.com/office/drawing/2014/main" id="{01EDFEBD-9604-5C0F-4046-FF0DC1F1E18C}"/>
              </a:ext>
            </a:extLst>
          </p:cNvPr>
          <p:cNvSpPr>
            <a:spLocks noGrp="1"/>
          </p:cNvSpPr>
          <p:nvPr>
            <p:ph idx="1"/>
          </p:nvPr>
        </p:nvSpPr>
        <p:spPr/>
        <p:txBody>
          <a:bodyPr>
            <a:normAutofit lnSpcReduction="10000"/>
          </a:bodyPr>
          <a:lstStyle/>
          <a:p>
            <a:r>
              <a:rPr lang="en-US" dirty="0"/>
              <a:t>Parameters:</a:t>
            </a:r>
          </a:p>
          <a:p>
            <a:pPr lvl="1"/>
            <a:r>
              <a:rPr lang="en-US" dirty="0"/>
              <a:t>High Priority Arrival Rate: 0.2</a:t>
            </a:r>
          </a:p>
          <a:p>
            <a:pPr lvl="1"/>
            <a:r>
              <a:rPr lang="en-US" dirty="0"/>
              <a:t>Low Priority Arrival Rate: 0.8</a:t>
            </a:r>
          </a:p>
          <a:p>
            <a:r>
              <a:rPr lang="en-US" dirty="0"/>
              <a:t>Non-Preemptive Results:</a:t>
            </a:r>
          </a:p>
          <a:p>
            <a:pPr lvl="1"/>
            <a:r>
              <a:rPr lang="en-US" dirty="0"/>
              <a:t>High Priority: Average Waiting Time: 1.8235 ; Average Queue Length: 0.42</a:t>
            </a:r>
          </a:p>
          <a:p>
            <a:pPr lvl="1"/>
            <a:r>
              <a:rPr lang="en-US" dirty="0"/>
              <a:t>Low Priority: Average Waiting Time: 51.775 ; Average Queue Length: 43.92</a:t>
            </a:r>
          </a:p>
          <a:p>
            <a:r>
              <a:rPr lang="en-US" dirty="0"/>
              <a:t>Preemptive Results: </a:t>
            </a:r>
          </a:p>
          <a:p>
            <a:pPr lvl="1"/>
            <a:r>
              <a:rPr lang="en-US" dirty="0"/>
              <a:t>High Priority: Average Waiting Time: 0.013333 ; Average Queue Length: 0.013333</a:t>
            </a:r>
          </a:p>
          <a:p>
            <a:pPr lvl="1"/>
            <a:r>
              <a:rPr lang="en-US" dirty="0"/>
              <a:t>Low Priority: Average Waiting Time: 45.1133 ; Average Queue Length: 45.1133</a:t>
            </a:r>
          </a:p>
        </p:txBody>
      </p:sp>
    </p:spTree>
    <p:extLst>
      <p:ext uri="{BB962C8B-B14F-4D97-AF65-F5344CB8AC3E}">
        <p14:creationId xmlns:p14="http://schemas.microsoft.com/office/powerpoint/2010/main" val="1699868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76AB5-FE1B-FC2A-4A58-BE1522B2B0DE}"/>
              </a:ext>
            </a:extLst>
          </p:cNvPr>
          <p:cNvSpPr>
            <a:spLocks noGrp="1"/>
          </p:cNvSpPr>
          <p:nvPr>
            <p:ph type="title"/>
          </p:nvPr>
        </p:nvSpPr>
        <p:spPr>
          <a:xfrm>
            <a:off x="839788" y="457200"/>
            <a:ext cx="5256212" cy="1600200"/>
          </a:xfrm>
        </p:spPr>
        <p:txBody>
          <a:bodyPr>
            <a:normAutofit/>
          </a:bodyPr>
          <a:lstStyle/>
          <a:p>
            <a:r>
              <a:rPr lang="en-US" dirty="0"/>
              <a:t>Results: Performance Comparison of Preemptive vs Non-Preemptive Scheduling-1</a:t>
            </a:r>
            <a:endParaRPr lang="en-IN" dirty="0"/>
          </a:p>
        </p:txBody>
      </p:sp>
      <p:sp>
        <p:nvSpPr>
          <p:cNvPr id="5" name="Text Placeholder 4">
            <a:extLst>
              <a:ext uri="{FF2B5EF4-FFF2-40B4-BE49-F238E27FC236}">
                <a16:creationId xmlns:a16="http://schemas.microsoft.com/office/drawing/2014/main" id="{CAA2C875-E211-2ACE-0BAD-6E1C41A53841}"/>
              </a:ext>
            </a:extLst>
          </p:cNvPr>
          <p:cNvSpPr>
            <a:spLocks noGrp="1"/>
          </p:cNvSpPr>
          <p:nvPr>
            <p:ph type="body" sz="half" idx="2"/>
          </p:nvPr>
        </p:nvSpPr>
        <p:spPr>
          <a:xfrm>
            <a:off x="839788" y="2057400"/>
            <a:ext cx="5256212" cy="3811588"/>
          </a:xfrm>
        </p:spPr>
        <p:txBody>
          <a:bodyPr>
            <a:normAutofit/>
          </a:bodyPr>
          <a:lstStyle/>
          <a:p>
            <a:pPr marL="285750" indent="-285750">
              <a:lnSpc>
                <a:spcPct val="100000"/>
              </a:lnSpc>
              <a:buFont typeface="Arial" panose="020B0604020202020204" pitchFamily="34" charset="0"/>
              <a:buChar char="•"/>
            </a:pPr>
            <a:r>
              <a:rPr lang="en-US" b="1" dirty="0"/>
              <a:t>High Priority: </a:t>
            </a:r>
            <a:r>
              <a:rPr lang="en-US" dirty="0"/>
              <a:t>Preemptive scheduling dramatically reduces the waiting time for high-priority customers (from 1.8235 to almost zero), as they are given immediate service over low-priority customers.</a:t>
            </a:r>
          </a:p>
          <a:p>
            <a:pPr marL="285750" indent="-285750">
              <a:lnSpc>
                <a:spcPct val="100000"/>
              </a:lnSpc>
              <a:buFont typeface="Arial" panose="020B0604020202020204" pitchFamily="34" charset="0"/>
              <a:buChar char="•"/>
            </a:pPr>
            <a:r>
              <a:rPr lang="en-US" b="1" dirty="0"/>
              <a:t>Low Priority</a:t>
            </a:r>
            <a:r>
              <a:rPr lang="en-US" dirty="0"/>
              <a:t>: In contrast, the waiting time for low-priority customers is slightly higher in the preemptive system, showing the trade-off where lower-priority tasks face longer delays.</a:t>
            </a:r>
          </a:p>
        </p:txBody>
      </p:sp>
      <p:pic>
        <p:nvPicPr>
          <p:cNvPr id="15" name="Content Placeholder 14" descr="A graph of high priority and high priority&#10;&#10;Description automatically generated">
            <a:extLst>
              <a:ext uri="{FF2B5EF4-FFF2-40B4-BE49-F238E27FC236}">
                <a16:creationId xmlns:a16="http://schemas.microsoft.com/office/drawing/2014/main" id="{DD94F650-645E-6B66-4E14-A133136E74B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96000" y="1109662"/>
            <a:ext cx="5259388" cy="4629150"/>
          </a:xfrm>
          <a:prstGeom prst="rect">
            <a:avLst/>
          </a:prstGeom>
        </p:spPr>
      </p:pic>
    </p:spTree>
    <p:extLst>
      <p:ext uri="{BB962C8B-B14F-4D97-AF65-F5344CB8AC3E}">
        <p14:creationId xmlns:p14="http://schemas.microsoft.com/office/powerpoint/2010/main" val="1201430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8A3DC-C925-6EB4-7F4E-5BA244B50420}"/>
              </a:ext>
            </a:extLst>
          </p:cNvPr>
          <p:cNvSpPr>
            <a:spLocks noGrp="1"/>
          </p:cNvSpPr>
          <p:nvPr>
            <p:ph type="title"/>
          </p:nvPr>
        </p:nvSpPr>
        <p:spPr/>
        <p:txBody>
          <a:bodyPr/>
          <a:lstStyle/>
          <a:p>
            <a:r>
              <a:rPr lang="en-IN" dirty="0"/>
              <a:t>Simulation Setup-2(figure-2)</a:t>
            </a:r>
          </a:p>
        </p:txBody>
      </p:sp>
      <p:sp>
        <p:nvSpPr>
          <p:cNvPr id="3" name="Content Placeholder 2">
            <a:extLst>
              <a:ext uri="{FF2B5EF4-FFF2-40B4-BE49-F238E27FC236}">
                <a16:creationId xmlns:a16="http://schemas.microsoft.com/office/drawing/2014/main" id="{FB103B7B-7298-B46C-C45A-17E310419217}"/>
              </a:ext>
            </a:extLst>
          </p:cNvPr>
          <p:cNvSpPr>
            <a:spLocks noGrp="1"/>
          </p:cNvSpPr>
          <p:nvPr>
            <p:ph idx="1"/>
          </p:nvPr>
        </p:nvSpPr>
        <p:spPr/>
        <p:txBody>
          <a:bodyPr>
            <a:normAutofit/>
          </a:bodyPr>
          <a:lstStyle/>
          <a:p>
            <a:r>
              <a:rPr lang="en-US" dirty="0"/>
              <a:t>Parameters: </a:t>
            </a:r>
          </a:p>
          <a:p>
            <a:pPr lvl="1"/>
            <a:r>
              <a:rPr lang="en-US" dirty="0"/>
              <a:t>High Priority Arrival Rate: 0.4</a:t>
            </a:r>
          </a:p>
          <a:p>
            <a:pPr lvl="1"/>
            <a:r>
              <a:rPr lang="en-US" dirty="0"/>
              <a:t>Low Priority Arrival Rate: 0.2</a:t>
            </a:r>
          </a:p>
          <a:p>
            <a:r>
              <a:rPr lang="en-US" dirty="0"/>
              <a:t>Non-Preemptive Results: </a:t>
            </a:r>
          </a:p>
          <a:p>
            <a:pPr lvl="1"/>
            <a:r>
              <a:rPr lang="en-US" dirty="0"/>
              <a:t>High Priority: Average Waiting Time: 10.5789 Average Queue Length: 4.48</a:t>
            </a:r>
          </a:p>
          <a:p>
            <a:pPr lvl="1"/>
            <a:r>
              <a:rPr lang="en-US" dirty="0"/>
              <a:t>Low Priority: Average Waiting Time: 9Average Queue Length: 10.1133</a:t>
            </a:r>
          </a:p>
          <a:p>
            <a:r>
              <a:rPr lang="en-US" dirty="0"/>
              <a:t>Preemptive Results:</a:t>
            </a:r>
          </a:p>
          <a:p>
            <a:pPr lvl="1"/>
            <a:r>
              <a:rPr lang="en-US" dirty="0"/>
              <a:t>High Priority: Average Waiting Time: 6.8133Average Queue Length: 6.8133 </a:t>
            </a:r>
          </a:p>
          <a:p>
            <a:pPr lvl="1"/>
            <a:r>
              <a:rPr lang="en-US" dirty="0"/>
              <a:t>Low Priority: Average Waiting Time: 16.2867Average Queue Length: 16.2867</a:t>
            </a:r>
            <a:endParaRPr lang="en-IN" dirty="0"/>
          </a:p>
        </p:txBody>
      </p:sp>
    </p:spTree>
    <p:extLst>
      <p:ext uri="{BB962C8B-B14F-4D97-AF65-F5344CB8AC3E}">
        <p14:creationId xmlns:p14="http://schemas.microsoft.com/office/powerpoint/2010/main" val="3779181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03A86-2460-D2D3-632D-CBCCCB321C6A}"/>
              </a:ext>
            </a:extLst>
          </p:cNvPr>
          <p:cNvSpPr>
            <a:spLocks noGrp="1"/>
          </p:cNvSpPr>
          <p:nvPr>
            <p:ph type="title"/>
          </p:nvPr>
        </p:nvSpPr>
        <p:spPr>
          <a:xfrm>
            <a:off x="839788" y="457200"/>
            <a:ext cx="5014360" cy="1600200"/>
          </a:xfrm>
        </p:spPr>
        <p:txBody>
          <a:bodyPr>
            <a:normAutofit fontScale="90000"/>
          </a:bodyPr>
          <a:lstStyle/>
          <a:p>
            <a:r>
              <a:rPr lang="en-US" dirty="0"/>
              <a:t>Results: Performance Comparison of Preemptive vs Non-Preemptive Scheduling-2</a:t>
            </a:r>
            <a:endParaRPr lang="en-IN" dirty="0"/>
          </a:p>
        </p:txBody>
      </p:sp>
      <p:sp>
        <p:nvSpPr>
          <p:cNvPr id="4" name="Text Placeholder 3">
            <a:extLst>
              <a:ext uri="{FF2B5EF4-FFF2-40B4-BE49-F238E27FC236}">
                <a16:creationId xmlns:a16="http://schemas.microsoft.com/office/drawing/2014/main" id="{113BFD3E-FC8A-1CD2-38DA-D12B767711B8}"/>
              </a:ext>
            </a:extLst>
          </p:cNvPr>
          <p:cNvSpPr>
            <a:spLocks noGrp="1"/>
          </p:cNvSpPr>
          <p:nvPr>
            <p:ph type="body" sz="half" idx="2"/>
          </p:nvPr>
        </p:nvSpPr>
        <p:spPr>
          <a:xfrm>
            <a:off x="839788" y="2057400"/>
            <a:ext cx="5256212" cy="3811588"/>
          </a:xfrm>
        </p:spPr>
        <p:txBody>
          <a:bodyPr>
            <a:normAutofit/>
          </a:bodyPr>
          <a:lstStyle/>
          <a:p>
            <a:pPr marL="285750" indent="-285750">
              <a:buFont typeface="Arial" panose="020B0604020202020204" pitchFamily="34" charset="0"/>
              <a:buChar char="•"/>
            </a:pPr>
            <a:r>
              <a:rPr lang="en-US" b="1" dirty="0"/>
              <a:t>High Priority: </a:t>
            </a:r>
            <a:r>
              <a:rPr lang="en-US" dirty="0"/>
              <a:t>The preemptive system reduces the waiting time for high-priority customers from 10.5789 to 6.8133. This demonstrates that preemptive scheduling is more efficient at prioritizing high-priority customers even with higher arrival rates.</a:t>
            </a:r>
          </a:p>
          <a:p>
            <a:pPr marL="285750" indent="-285750">
              <a:buFont typeface="Arial" panose="020B0604020202020204" pitchFamily="34" charset="0"/>
              <a:buChar char="•"/>
            </a:pPr>
            <a:r>
              <a:rPr lang="en-US" b="1" dirty="0"/>
              <a:t>Low Priority:</a:t>
            </a:r>
            <a:r>
              <a:rPr lang="en-US" dirty="0"/>
              <a:t> Like the first scenario, low-priority customers suffer in the preemptive system, with an increase in average waiting time from 9 to 16.2867.</a:t>
            </a:r>
          </a:p>
          <a:p>
            <a:pPr marL="285750" indent="-285750">
              <a:buFont typeface="Arial" panose="020B0604020202020204" pitchFamily="34" charset="0"/>
              <a:buChar char="•"/>
            </a:pPr>
            <a:r>
              <a:rPr lang="en-US" b="1" dirty="0"/>
              <a:t>Graph Analysis:</a:t>
            </a:r>
            <a:r>
              <a:rPr lang="en-US" dirty="0"/>
              <a:t> </a:t>
            </a:r>
          </a:p>
        </p:txBody>
      </p:sp>
      <p:pic>
        <p:nvPicPr>
          <p:cNvPr id="10" name="Content Placeholder 9" descr="A comparison of different types of graphs&#10;&#10;Description automatically generated with medium confidence">
            <a:extLst>
              <a:ext uri="{FF2B5EF4-FFF2-40B4-BE49-F238E27FC236}">
                <a16:creationId xmlns:a16="http://schemas.microsoft.com/office/drawing/2014/main" id="{E3559885-D476-ADBB-62A2-C9E14D7869D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96000" y="1109662"/>
            <a:ext cx="5259388" cy="4629150"/>
          </a:xfrm>
        </p:spPr>
      </p:pic>
    </p:spTree>
    <p:extLst>
      <p:ext uri="{BB962C8B-B14F-4D97-AF65-F5344CB8AC3E}">
        <p14:creationId xmlns:p14="http://schemas.microsoft.com/office/powerpoint/2010/main" val="3469866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5AC4D-473D-66EE-2A07-060B114882CC}"/>
              </a:ext>
            </a:extLst>
          </p:cNvPr>
          <p:cNvSpPr>
            <a:spLocks noGrp="1"/>
          </p:cNvSpPr>
          <p:nvPr>
            <p:ph type="title"/>
          </p:nvPr>
        </p:nvSpPr>
        <p:spPr/>
        <p:txBody>
          <a:bodyPr/>
          <a:lstStyle/>
          <a:p>
            <a:r>
              <a:rPr lang="en-IN" dirty="0"/>
              <a:t>Analysis:</a:t>
            </a:r>
          </a:p>
        </p:txBody>
      </p:sp>
      <p:sp>
        <p:nvSpPr>
          <p:cNvPr id="3" name="Content Placeholder 2">
            <a:extLst>
              <a:ext uri="{FF2B5EF4-FFF2-40B4-BE49-F238E27FC236}">
                <a16:creationId xmlns:a16="http://schemas.microsoft.com/office/drawing/2014/main" id="{09544EB1-4761-FE05-F2EB-8719FBC51BAB}"/>
              </a:ext>
            </a:extLst>
          </p:cNvPr>
          <p:cNvSpPr>
            <a:spLocks noGrp="1"/>
          </p:cNvSpPr>
          <p:nvPr>
            <p:ph idx="1"/>
          </p:nvPr>
        </p:nvSpPr>
        <p:spPr/>
        <p:txBody>
          <a:bodyPr>
            <a:normAutofit/>
          </a:bodyPr>
          <a:lstStyle/>
          <a:p>
            <a:r>
              <a:rPr lang="en-US" dirty="0"/>
              <a:t>High-Priority Tasks:</a:t>
            </a:r>
          </a:p>
          <a:p>
            <a:pPr lvl="1"/>
            <a:r>
              <a:rPr lang="en-US" dirty="0"/>
              <a:t>Preemptive scheduling greatly reduces waiting time and queue length for high-priority tasks. These tasks are served almost immediately with minimal delay.</a:t>
            </a:r>
          </a:p>
          <a:p>
            <a:r>
              <a:rPr lang="en-US" dirty="0"/>
              <a:t>Low-Priority Tasks:</a:t>
            </a:r>
          </a:p>
          <a:p>
            <a:pPr lvl="1"/>
            <a:r>
              <a:rPr lang="en-US" dirty="0"/>
              <a:t>Preemptive scheduling severely penalizes low-priority tasks, leading to long queue lengths and waiting times as they are frequently interrupted by high-priority tasks.</a:t>
            </a:r>
          </a:p>
          <a:p>
            <a:pPr lvl="1"/>
            <a:r>
              <a:rPr lang="en-US" dirty="0"/>
              <a:t>Non-preemptive scheduling benefits low-priority tasks, with predictable service times and shorter waiting times compared to preemptive.</a:t>
            </a:r>
            <a:endParaRPr lang="en-IN" dirty="0"/>
          </a:p>
        </p:txBody>
      </p:sp>
    </p:spTree>
    <p:extLst>
      <p:ext uri="{BB962C8B-B14F-4D97-AF65-F5344CB8AC3E}">
        <p14:creationId xmlns:p14="http://schemas.microsoft.com/office/powerpoint/2010/main" val="2159778869"/>
      </p:ext>
    </p:extLst>
  </p:cSld>
  <p:clrMapOvr>
    <a:masterClrMapping/>
  </p:clrMapOvr>
</p:sld>
</file>

<file path=ppt/theme/theme1.xml><?xml version="1.0" encoding="utf-8"?>
<a:theme xmlns:a="http://schemas.openxmlformats.org/drawingml/2006/main" name="Theme1">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heme1" id="{63B80FA6-D2C7-49D8-81BE-F055800316D8}" vid="{4964664D-A2F9-43EE-8C76-4CEBA2B081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Theme1</Template>
  <TotalTime>649</TotalTime>
  <Words>1493</Words>
  <Application>Microsoft Office PowerPoint</Application>
  <PresentationFormat>Widescreen</PresentationFormat>
  <Paragraphs>95</Paragraphs>
  <Slides>10</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-apple-system</vt:lpstr>
      <vt:lpstr>Aptos</vt:lpstr>
      <vt:lpstr>Aptos Display</vt:lpstr>
      <vt:lpstr>Arial</vt:lpstr>
      <vt:lpstr>Theme1</vt:lpstr>
      <vt:lpstr>"Queueing Theory with Priority Scheduling: Preemptive vs Non-Preemptive Models"</vt:lpstr>
      <vt:lpstr>Introduction</vt:lpstr>
      <vt:lpstr>Theoretical Background</vt:lpstr>
      <vt:lpstr>Simulation Setup</vt:lpstr>
      <vt:lpstr>Simulation Setup-1(figure-1)</vt:lpstr>
      <vt:lpstr>Results: Performance Comparison of Preemptive vs Non-Preemptive Scheduling-1</vt:lpstr>
      <vt:lpstr>Simulation Setup-2(figure-2)</vt:lpstr>
      <vt:lpstr>Results: Performance Comparison of Preemptive vs Non-Preemptive Scheduling-2</vt:lpstr>
      <vt:lpstr>Analysis: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Madhav Sai Aryan Kothareddy</dc:creator>
  <cp:lastModifiedBy>Madhav Sai Aryan Kothareddy</cp:lastModifiedBy>
  <cp:revision>6</cp:revision>
  <dcterms:created xsi:type="dcterms:W3CDTF">2024-10-23T21:44:28Z</dcterms:created>
  <dcterms:modified xsi:type="dcterms:W3CDTF">2024-10-24T21:53:28Z</dcterms:modified>
</cp:coreProperties>
</file>