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6" r:id="rId2"/>
    <p:sldId id="267" r:id="rId3"/>
    <p:sldId id="268" r:id="rId4"/>
    <p:sldId id="269" r:id="rId5"/>
    <p:sldId id="271"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7433" autoAdjust="0"/>
  </p:normalViewPr>
  <p:slideViewPr>
    <p:cSldViewPr snapToGrid="0">
      <p:cViewPr varScale="1">
        <p:scale>
          <a:sx n="45" d="100"/>
          <a:sy n="45" d="100"/>
        </p:scale>
        <p:origin x="20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64306-87E2-4FBC-997F-D82FE1E48F70}"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D6663-CFEB-46C1-A122-96C8A3B6A7E1}" type="slidenum">
              <a:rPr lang="en-IN" smtClean="0"/>
              <a:t>‹#›</a:t>
            </a:fld>
            <a:endParaRPr lang="en-IN"/>
          </a:p>
        </p:txBody>
      </p:sp>
    </p:spTree>
    <p:extLst>
      <p:ext uri="{BB962C8B-B14F-4D97-AF65-F5344CB8AC3E}">
        <p14:creationId xmlns:p14="http://schemas.microsoft.com/office/powerpoint/2010/main" val="1395667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Aim of the Project:</a:t>
            </a:r>
            <a:r>
              <a:rPr lang="en-US" dirty="0"/>
              <a:t> The project aims to explore and compare two types of priority scheduling systems—Preemptive and Non-Preemptive Queueing Models. The goal is to understand how introducing priority levels affects system performance, focusing on metrics like queue lengths, waiting times, and overall system efficiency.</a:t>
            </a:r>
          </a:p>
          <a:p>
            <a:r>
              <a:rPr lang="en-US" b="1" dirty="0"/>
              <a:t>Motivation:</a:t>
            </a:r>
            <a:r>
              <a:rPr lang="en-US" dirty="0"/>
              <a:t> Queue management systems are crucial in many real-world scenarios like customer service, computer processing, and telecommunications. Improving queue efficiency through optimal scheduling mechanisms can lead to faster service times, reduced waiting, and better resource allocation. Priority scheduling is one of the key strategies for handling such systems effectively.</a:t>
            </a:r>
          </a:p>
          <a:p>
            <a:endParaRPr lang="en-IN" dirty="0"/>
          </a:p>
        </p:txBody>
      </p:sp>
      <p:sp>
        <p:nvSpPr>
          <p:cNvPr id="4" name="Slide Number Placeholder 3"/>
          <p:cNvSpPr>
            <a:spLocks noGrp="1"/>
          </p:cNvSpPr>
          <p:nvPr>
            <p:ph type="sldNum" sz="quarter" idx="5"/>
          </p:nvPr>
        </p:nvSpPr>
        <p:spPr/>
        <p:txBody>
          <a:bodyPr/>
          <a:lstStyle/>
          <a:p>
            <a:fld id="{B64D6663-CFEB-46C1-A122-96C8A3B6A7E1}" type="slidenum">
              <a:rPr lang="en-IN" smtClean="0"/>
              <a:t>2</a:t>
            </a:fld>
            <a:endParaRPr lang="en-IN"/>
          </a:p>
        </p:txBody>
      </p:sp>
    </p:spTree>
    <p:extLst>
      <p:ext uri="{BB962C8B-B14F-4D97-AF65-F5344CB8AC3E}">
        <p14:creationId xmlns:p14="http://schemas.microsoft.com/office/powerpoint/2010/main" val="37753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lgn="l">
              <a:buFont typeface="+mj-lt"/>
              <a:buAutoNum type="arabicPeriod"/>
            </a:pPr>
            <a:r>
              <a:rPr lang="en-US" b="1" i="0" dirty="0">
                <a:solidFill>
                  <a:srgbClr val="D2D0CE"/>
                </a:solidFill>
                <a:effectLst/>
                <a:latin typeface="-apple-system"/>
              </a:rPr>
              <a:t>M/M/c Model </a:t>
            </a:r>
            <a:r>
              <a:rPr lang="en-US" b="0" i="0" dirty="0">
                <a:solidFill>
                  <a:srgbClr val="D2D0CE"/>
                </a:solidFill>
                <a:effectLst/>
                <a:latin typeface="-apple-system"/>
              </a:rPr>
              <a:t>The </a:t>
            </a:r>
            <a:r>
              <a:rPr lang="en-US" b="1" i="0" dirty="0">
                <a:solidFill>
                  <a:srgbClr val="D2D0CE"/>
                </a:solidFill>
                <a:effectLst/>
                <a:latin typeface="-apple-system"/>
              </a:rPr>
              <a:t>M/M/c Model</a:t>
            </a:r>
            <a:r>
              <a:rPr lang="en-US" b="0" i="0" dirty="0">
                <a:solidFill>
                  <a:srgbClr val="D2D0CE"/>
                </a:solidFill>
                <a:effectLst/>
                <a:latin typeface="-apple-system"/>
              </a:rPr>
              <a:t> is a fundamental concept in queueing theory. Here’s a brief overview:</a:t>
            </a:r>
          </a:p>
          <a:p>
            <a:pPr marL="685800" lvl="1" indent="-228600" algn="l">
              <a:buFont typeface="+mj-lt"/>
              <a:buAutoNum type="arabicPeriod"/>
            </a:pPr>
            <a:r>
              <a:rPr lang="en-US" b="1" i="0" dirty="0">
                <a:solidFill>
                  <a:srgbClr val="D2D0CE"/>
                </a:solidFill>
                <a:effectLst/>
                <a:latin typeface="-apple-system"/>
              </a:rPr>
              <a:t>M/M/c</a:t>
            </a:r>
            <a:r>
              <a:rPr lang="en-US" b="0" i="0" dirty="0">
                <a:solidFill>
                  <a:srgbClr val="D2D0CE"/>
                </a:solidFill>
                <a:effectLst/>
                <a:latin typeface="-apple-system"/>
              </a:rPr>
              <a:t> stands for Markovian arrivals, Markovian service times, and ‘c’ servers.</a:t>
            </a:r>
          </a:p>
          <a:p>
            <a:pPr marL="685800" lvl="1" indent="-228600" algn="l">
              <a:buFont typeface="+mj-lt"/>
              <a:buAutoNum type="arabicPeriod"/>
            </a:pPr>
            <a:r>
              <a:rPr lang="en-US" b="1" i="0" dirty="0">
                <a:solidFill>
                  <a:srgbClr val="D2D0CE"/>
                </a:solidFill>
                <a:effectLst/>
                <a:latin typeface="-apple-system"/>
              </a:rPr>
              <a:t>Markovian Arrivals</a:t>
            </a:r>
            <a:r>
              <a:rPr lang="en-US" b="0" i="0" dirty="0">
                <a:solidFill>
                  <a:srgbClr val="D2D0CE"/>
                </a:solidFill>
                <a:effectLst/>
                <a:latin typeface="-apple-system"/>
              </a:rPr>
              <a:t>: Jobs arrive according to a Poisson process, meaning the time between arrivals is exponentially distributed.</a:t>
            </a:r>
          </a:p>
          <a:p>
            <a:pPr marL="685800" lvl="1" indent="-228600" algn="l">
              <a:buFont typeface="+mj-lt"/>
              <a:buAutoNum type="arabicPeriod"/>
            </a:pPr>
            <a:r>
              <a:rPr lang="en-US" b="1" i="0" dirty="0">
                <a:solidFill>
                  <a:srgbClr val="D2D0CE"/>
                </a:solidFill>
                <a:effectLst/>
                <a:latin typeface="-apple-system"/>
              </a:rPr>
              <a:t>Markovian Service</a:t>
            </a:r>
            <a:r>
              <a:rPr lang="en-US" b="0" i="0" dirty="0">
                <a:solidFill>
                  <a:srgbClr val="D2D0CE"/>
                </a:solidFill>
                <a:effectLst/>
                <a:latin typeface="-apple-system"/>
              </a:rPr>
              <a:t>: Service times also follow an exponential distribution.</a:t>
            </a:r>
          </a:p>
          <a:p>
            <a:pPr marL="685800" lvl="1" indent="-228600" algn="l">
              <a:buFont typeface="+mj-lt"/>
              <a:buAutoNum type="arabicPeriod"/>
            </a:pPr>
            <a:r>
              <a:rPr lang="en-US" b="1" i="0" dirty="0">
                <a:solidFill>
                  <a:srgbClr val="D2D0CE"/>
                </a:solidFill>
                <a:effectLst/>
                <a:latin typeface="-apple-system"/>
              </a:rPr>
              <a:t>‘c’ Servers</a:t>
            </a:r>
            <a:r>
              <a:rPr lang="en-US" b="0" i="0" dirty="0">
                <a:solidFill>
                  <a:srgbClr val="D2D0CE"/>
                </a:solidFill>
                <a:effectLst/>
                <a:latin typeface="-apple-system"/>
              </a:rPr>
              <a:t>: The system has ‘c’ service desks or servers available to handle incoming jobs.</a:t>
            </a:r>
          </a:p>
          <a:p>
            <a:pPr marL="685800" lvl="1" indent="-228600" algn="l">
              <a:buFont typeface="+mj-lt"/>
              <a:buAutoNum type="arabicPeriod"/>
            </a:pPr>
            <a:r>
              <a:rPr lang="en-US" b="0" i="0" dirty="0">
                <a:solidFill>
                  <a:srgbClr val="D2D0CE"/>
                </a:solidFill>
                <a:effectLst/>
                <a:latin typeface="-apple-system"/>
              </a:rPr>
              <a:t>This model helps analyze systems where multiple servers handle tasks, providing insights into performance metrics like average wait times and queue lengths.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D2D0CE"/>
                </a:solidFill>
                <a:effectLst/>
                <a:latin typeface="-apple-system"/>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D2D0CE"/>
                </a:solidFill>
                <a:effectLst/>
                <a:latin typeface="-apple-system"/>
              </a:rPr>
              <a:t>In preemptive priority scheduling, a server can interrupt the service of a lower-priority customer if a higher-priority customer arrives. The interrupted customer is placed back in the queue and will be served later. Here are the key characteristics:</a:t>
            </a:r>
          </a:p>
          <a:p>
            <a:pPr marL="457200" lvl="1" indent="0" algn="l">
              <a:buFont typeface="+mj-lt"/>
              <a:buNone/>
            </a:pPr>
            <a:r>
              <a:rPr lang="en-US" b="1" i="0" dirty="0">
                <a:solidFill>
                  <a:srgbClr val="D2D0CE"/>
                </a:solidFill>
                <a:effectLst/>
                <a:latin typeface="-apple-system"/>
              </a:rPr>
              <a:t>Example</a:t>
            </a:r>
            <a:r>
              <a:rPr lang="en-US" b="0" i="0" dirty="0">
                <a:solidFill>
                  <a:srgbClr val="D2D0CE"/>
                </a:solidFill>
                <a:effectLst/>
                <a:latin typeface="-apple-system"/>
              </a:rPr>
              <a:t>: Consider an emergency room in a hospital. If a patient with a life-threatening condition arrives, they will be treated immediately, even if it means interrupting the treatment of other patients with less critical conditions.</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D2D0CE"/>
                </a:solidFill>
                <a:effectLst/>
                <a:latin typeface="-apple-system"/>
              </a:rPr>
              <a:t>In non-preemptive priority scheduling, once a server (or processor) starts serving a customer (or task), it will continue to serve that customer until the service is complete. The server does not switch to a higher-priority customer even if one arrives during the service. Here are the key characteristics:</a:t>
            </a:r>
          </a:p>
          <a:p>
            <a:pPr marL="457200" lvl="1" indent="0" algn="l">
              <a:buFont typeface="+mj-lt"/>
              <a:buNone/>
            </a:pPr>
            <a:r>
              <a:rPr lang="en-US" b="1" i="0" dirty="0">
                <a:solidFill>
                  <a:srgbClr val="D2D0CE"/>
                </a:solidFill>
                <a:effectLst/>
                <a:latin typeface="-apple-system"/>
              </a:rPr>
              <a:t>Example</a:t>
            </a:r>
            <a:r>
              <a:rPr lang="en-US" b="0" i="0" dirty="0">
                <a:solidFill>
                  <a:srgbClr val="D2D0CE"/>
                </a:solidFill>
                <a:effectLst/>
                <a:latin typeface="-apple-system"/>
              </a:rPr>
              <a:t>: Imagine a customer service desk where once an agent starts helping a customer, they continue until the issue is resolved, regardless of how urgent other waiting customers’ issues might be.</a:t>
            </a:r>
          </a:p>
          <a:p>
            <a:pPr marL="228600" indent="-228600" algn="l">
              <a:buFont typeface="+mj-lt"/>
              <a:buAutoNum type="arabicPeriod"/>
            </a:pPr>
            <a:r>
              <a:rPr lang="en-US" b="1" i="0" dirty="0">
                <a:solidFill>
                  <a:srgbClr val="D2D0CE"/>
                </a:solidFill>
                <a:effectLst/>
                <a:latin typeface="-apple-system"/>
              </a:rPr>
              <a:t>Comparison</a:t>
            </a:r>
          </a:p>
          <a:p>
            <a:pPr marL="685800" lvl="1" indent="-228600" algn="l">
              <a:buFont typeface="+mj-lt"/>
              <a:buAutoNum type="arabicPeriod"/>
            </a:pPr>
            <a:r>
              <a:rPr lang="en-US" b="1" i="0" dirty="0">
                <a:solidFill>
                  <a:srgbClr val="D2D0CE"/>
                </a:solidFill>
                <a:effectLst/>
                <a:latin typeface="-apple-system"/>
              </a:rPr>
              <a:t>Efficiency</a:t>
            </a:r>
            <a:r>
              <a:rPr lang="en-US" b="0" i="0" dirty="0">
                <a:solidFill>
                  <a:srgbClr val="D2D0CE"/>
                </a:solidFill>
                <a:effectLst/>
                <a:latin typeface="-apple-system"/>
              </a:rPr>
              <a:t>: Preemptive scheduling can be more efficient in handling urgent tasks but may lead to higher overhead due to context switching.</a:t>
            </a:r>
          </a:p>
          <a:p>
            <a:pPr marL="685800" lvl="1" indent="-228600" algn="l">
              <a:buFont typeface="+mj-lt"/>
              <a:buAutoNum type="arabicPeriod"/>
            </a:pPr>
            <a:r>
              <a:rPr lang="en-US" b="1" i="0" dirty="0">
                <a:solidFill>
                  <a:srgbClr val="D2D0CE"/>
                </a:solidFill>
                <a:effectLst/>
                <a:latin typeface="-apple-system"/>
              </a:rPr>
              <a:t>Fairness</a:t>
            </a:r>
            <a:r>
              <a:rPr lang="en-US" b="0" i="0" dirty="0">
                <a:solidFill>
                  <a:srgbClr val="D2D0CE"/>
                </a:solidFill>
                <a:effectLst/>
                <a:latin typeface="-apple-system"/>
              </a:rPr>
              <a:t>: Non-preemptive scheduling is simpler and fairer to tasks once they start being served, but it might delay urgent tasks.</a:t>
            </a:r>
          </a:p>
          <a:p>
            <a:pPr marL="685800" lvl="1" indent="-228600" algn="l">
              <a:buFont typeface="+mj-lt"/>
              <a:buAutoNum type="arabicPeriod"/>
            </a:pPr>
            <a:r>
              <a:rPr lang="en-US" b="1" i="0" dirty="0">
                <a:solidFill>
                  <a:srgbClr val="D2D0CE"/>
                </a:solidFill>
                <a:effectLst/>
                <a:latin typeface="-apple-system"/>
              </a:rPr>
              <a:t>Complexity</a:t>
            </a:r>
            <a:r>
              <a:rPr lang="en-US" b="0" i="0" dirty="0">
                <a:solidFill>
                  <a:srgbClr val="D2D0CE"/>
                </a:solidFill>
                <a:effectLst/>
                <a:latin typeface="-apple-system"/>
              </a:rPr>
              <a:t>: Preemptive scheduling is more complex to implement due to the need for handling interruptions and context switching.</a:t>
            </a:r>
          </a:p>
          <a:p>
            <a:pPr marL="685800" lvl="1" indent="-228600" algn="l">
              <a:buFont typeface="+mj-lt"/>
              <a:buAutoNum type="arabicPeriod"/>
            </a:pPr>
            <a:r>
              <a:rPr lang="en-US" b="0" i="0" dirty="0">
                <a:solidFill>
                  <a:srgbClr val="D2D0CE"/>
                </a:solidFill>
                <a:effectLst/>
                <a:latin typeface="-apple-system"/>
              </a:rPr>
              <a:t>Both methods have their advantages and are chosen based on the specific requirements of the system being designed.</a:t>
            </a:r>
          </a:p>
        </p:txBody>
      </p:sp>
      <p:sp>
        <p:nvSpPr>
          <p:cNvPr id="4" name="Slide Number Placeholder 3"/>
          <p:cNvSpPr>
            <a:spLocks noGrp="1"/>
          </p:cNvSpPr>
          <p:nvPr>
            <p:ph type="sldNum" sz="quarter" idx="5"/>
          </p:nvPr>
        </p:nvSpPr>
        <p:spPr/>
        <p:txBody>
          <a:bodyPr/>
          <a:lstStyle/>
          <a:p>
            <a:fld id="{B64D6663-CFEB-46C1-A122-96C8A3B6A7E1}" type="slidenum">
              <a:rPr lang="en-IN" smtClean="0"/>
              <a:t>3</a:t>
            </a:fld>
            <a:endParaRPr lang="en-IN"/>
          </a:p>
        </p:txBody>
      </p:sp>
    </p:spTree>
    <p:extLst>
      <p:ext uri="{BB962C8B-B14F-4D97-AF65-F5344CB8AC3E}">
        <p14:creationId xmlns:p14="http://schemas.microsoft.com/office/powerpoint/2010/main" val="412677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simulation, both High-Priority and Low-Priority tasks are introduced. We vary the arrival rates for each priority level while keeping the service rate and simulation time constant. The service rate reflects how fast tasks are completed, while the arrival rate influences how quickly new tasks enter the system.</a:t>
            </a:r>
          </a:p>
          <a:p>
            <a:r>
              <a:rPr lang="en-US" b="1" dirty="0"/>
              <a:t>Parameters Used:</a:t>
            </a:r>
            <a:endParaRPr lang="en-US" dirty="0"/>
          </a:p>
          <a:p>
            <a:pPr>
              <a:buFont typeface="Arial" panose="020B0604020202020204" pitchFamily="34" charset="0"/>
              <a:buChar char="•"/>
            </a:pPr>
            <a:r>
              <a:rPr lang="en-US" b="1" dirty="0"/>
              <a:t>High-priority arrival rates:</a:t>
            </a:r>
            <a:r>
              <a:rPr lang="en-US" dirty="0"/>
              <a:t> Tested with various values (e.g., 0.2, 0.4).</a:t>
            </a:r>
          </a:p>
          <a:p>
            <a:pPr>
              <a:buFont typeface="Arial" panose="020B0604020202020204" pitchFamily="34" charset="0"/>
              <a:buChar char="•"/>
            </a:pPr>
            <a:r>
              <a:rPr lang="en-US" b="1" dirty="0"/>
              <a:t>Low-priority arrival rates:</a:t>
            </a:r>
            <a:r>
              <a:rPr lang="en-US" dirty="0"/>
              <a:t> Tested with various values (e.g., 0.2, 0.8).</a:t>
            </a:r>
          </a:p>
          <a:p>
            <a:pPr>
              <a:buFont typeface="Arial" panose="020B0604020202020204" pitchFamily="34" charset="0"/>
              <a:buChar char="•"/>
            </a:pPr>
            <a:r>
              <a:rPr lang="en-US" b="1" dirty="0"/>
              <a:t>Service rate:</a:t>
            </a:r>
            <a:r>
              <a:rPr lang="en-US" dirty="0"/>
              <a:t> Held constant across simulations (e.g., 3).</a:t>
            </a:r>
          </a:p>
          <a:p>
            <a:pPr>
              <a:buFont typeface="Arial" panose="020B0604020202020204" pitchFamily="34" charset="0"/>
              <a:buChar char="•"/>
            </a:pPr>
            <a:r>
              <a:rPr lang="en-US" b="1" dirty="0"/>
              <a:t>Simulation time:</a:t>
            </a:r>
            <a:r>
              <a:rPr lang="en-US" dirty="0"/>
              <a:t> 150 units of time.</a:t>
            </a:r>
          </a:p>
        </p:txBody>
      </p:sp>
      <p:sp>
        <p:nvSpPr>
          <p:cNvPr id="4" name="Slide Number Placeholder 3"/>
          <p:cNvSpPr>
            <a:spLocks noGrp="1"/>
          </p:cNvSpPr>
          <p:nvPr>
            <p:ph type="sldNum" sz="quarter" idx="5"/>
          </p:nvPr>
        </p:nvSpPr>
        <p:spPr/>
        <p:txBody>
          <a:bodyPr/>
          <a:lstStyle/>
          <a:p>
            <a:fld id="{B64D6663-CFEB-46C1-A122-96C8A3B6A7E1}" type="slidenum">
              <a:rPr lang="en-IN" smtClean="0"/>
              <a:t>5</a:t>
            </a:fld>
            <a:endParaRPr lang="en-IN"/>
          </a:p>
        </p:txBody>
      </p:sp>
    </p:spTree>
    <p:extLst>
      <p:ext uri="{BB962C8B-B14F-4D97-AF65-F5344CB8AC3E}">
        <p14:creationId xmlns:p14="http://schemas.microsoft.com/office/powerpoint/2010/main" val="331207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Priority Scheduling in Queueing Systems:</a:t>
            </a:r>
            <a:endParaRPr lang="en-US" b="0" i="0" dirty="0">
              <a:solidFill>
                <a:srgbClr val="D2D0CE"/>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D2D0CE"/>
                </a:solidFill>
                <a:effectLst/>
                <a:latin typeface="-apple-system"/>
              </a:rPr>
              <a:t>Real world: Preemptive scheduling is often used in real-time systems where urgent tasks must be addressed immediately, while non-preemptive scheduling is used in systems where task continuity is important.</a:t>
            </a:r>
          </a:p>
          <a:p>
            <a:pPr algn="l"/>
            <a:r>
              <a:rPr lang="en-US" b="1" i="0" dirty="0">
                <a:solidFill>
                  <a:srgbClr val="D2D0CE"/>
                </a:solidFill>
                <a:effectLst/>
                <a:latin typeface="-apple-system"/>
              </a:rPr>
              <a:t>Preemptive Scheduling:</a:t>
            </a:r>
            <a:endParaRPr lang="en-US" b="0" i="0" dirty="0">
              <a:solidFill>
                <a:srgbClr val="D2D0CE"/>
              </a:solidFill>
              <a:effectLst/>
              <a:latin typeface="-apple-system"/>
            </a:endParaRPr>
          </a:p>
          <a:p>
            <a:pPr algn="l">
              <a:buFont typeface="+mj-lt"/>
              <a:buAutoNum type="arabicPeriod"/>
            </a:pPr>
            <a:r>
              <a:rPr lang="en-US" b="1" i="0" dirty="0">
                <a:solidFill>
                  <a:srgbClr val="D2D0CE"/>
                </a:solidFill>
                <a:effectLst/>
                <a:latin typeface="-apple-system"/>
              </a:rPr>
              <a:t>Real-Time Operating Systems (RTOS)</a:t>
            </a:r>
            <a:r>
              <a:rPr lang="en-US" b="0" i="0" dirty="0">
                <a:solidFill>
                  <a:srgbClr val="D2D0CE"/>
                </a:solidFill>
                <a:effectLst/>
                <a:latin typeface="-apple-system"/>
              </a:rPr>
              <a:t>:</a:t>
            </a:r>
          </a:p>
          <a:p>
            <a:pPr marL="742950" lvl="1" indent="-285750" algn="l">
              <a:buFont typeface="+mj-lt"/>
              <a:buAutoNum type="arabicPeriod"/>
            </a:pPr>
            <a:r>
              <a:rPr lang="en-US" b="1" i="0" dirty="0">
                <a:solidFill>
                  <a:srgbClr val="D2D0CE"/>
                </a:solidFill>
                <a:effectLst/>
                <a:latin typeface="-apple-system"/>
              </a:rPr>
              <a:t>Explanation</a:t>
            </a:r>
            <a:r>
              <a:rPr lang="en-US" b="0" i="0" dirty="0">
                <a:solidFill>
                  <a:srgbClr val="D2D0CE"/>
                </a:solidFill>
                <a:effectLst/>
                <a:latin typeface="-apple-system"/>
              </a:rPr>
              <a:t>: In RTOS, preemptive scheduling ensures that high-priority tasks, such as handling device inputs or responding to sensor data, can interrupt lower-priority tasks. This is crucial for maintaining system responsiveness and ensuring that time-sensitive actions are executed without delay.</a:t>
            </a:r>
          </a:p>
          <a:p>
            <a:pPr marL="742950" lvl="1" indent="-285750" algn="l">
              <a:buFont typeface="+mj-lt"/>
              <a:buAutoNum type="arabicPeriod"/>
            </a:pPr>
            <a:r>
              <a:rPr lang="en-US" b="1" i="0" dirty="0">
                <a:solidFill>
                  <a:srgbClr val="D2D0CE"/>
                </a:solidFill>
                <a:effectLst/>
                <a:latin typeface="-apple-system"/>
              </a:rPr>
              <a:t>Example</a:t>
            </a:r>
            <a:r>
              <a:rPr lang="en-US" b="0" i="0" dirty="0">
                <a:solidFill>
                  <a:srgbClr val="D2D0CE"/>
                </a:solidFill>
                <a:effectLst/>
                <a:latin typeface="-apple-system"/>
              </a:rPr>
              <a:t>: If a low-priority process is running and a higher-priority interrupt occurs, the operating system will immediately switch to the high-priority task to handle the critical event.</a:t>
            </a:r>
          </a:p>
          <a:p>
            <a:pPr algn="l">
              <a:buFont typeface="+mj-lt"/>
              <a:buAutoNum type="arabicPeriod"/>
            </a:pPr>
            <a:r>
              <a:rPr lang="en-US" b="1" i="0" dirty="0">
                <a:solidFill>
                  <a:srgbClr val="D2D0CE"/>
                </a:solidFill>
                <a:effectLst/>
                <a:latin typeface="-apple-system"/>
              </a:rPr>
              <a:t>Healthcare</a:t>
            </a:r>
            <a:r>
              <a:rPr lang="en-US" b="0" i="0" dirty="0">
                <a:solidFill>
                  <a:srgbClr val="D2D0CE"/>
                </a:solidFill>
                <a:effectLst/>
                <a:latin typeface="-apple-system"/>
              </a:rPr>
              <a:t>:</a:t>
            </a:r>
          </a:p>
          <a:p>
            <a:pPr marL="742950" lvl="1" indent="-285750" algn="l">
              <a:buFont typeface="+mj-lt"/>
              <a:buAutoNum type="arabicPeriod"/>
            </a:pPr>
            <a:r>
              <a:rPr lang="en-US" b="1" i="0" dirty="0">
                <a:solidFill>
                  <a:srgbClr val="D2D0CE"/>
                </a:solidFill>
                <a:effectLst/>
                <a:latin typeface="-apple-system"/>
              </a:rPr>
              <a:t>Explanation</a:t>
            </a:r>
            <a:r>
              <a:rPr lang="en-US" b="0" i="0" dirty="0">
                <a:solidFill>
                  <a:srgbClr val="D2D0CE"/>
                </a:solidFill>
                <a:effectLst/>
                <a:latin typeface="-apple-system"/>
              </a:rPr>
              <a:t>: In hospitals, preemptive scheduling is used to prioritize emergency cases over routine procedures. This ensures that patients with life-threatening conditions receive immediate attention, even if it means delaying non-critical appointments.</a:t>
            </a:r>
          </a:p>
          <a:p>
            <a:pPr marL="742950" lvl="1" indent="-285750" algn="l">
              <a:buFont typeface="+mj-lt"/>
              <a:buAutoNum type="arabicPeriod"/>
            </a:pPr>
            <a:r>
              <a:rPr lang="en-US" b="1" i="0" dirty="0">
                <a:solidFill>
                  <a:srgbClr val="D2D0CE"/>
                </a:solidFill>
                <a:effectLst/>
                <a:latin typeface="-apple-system"/>
              </a:rPr>
              <a:t>Example</a:t>
            </a:r>
            <a:r>
              <a:rPr lang="en-US" b="0" i="0" dirty="0">
                <a:solidFill>
                  <a:srgbClr val="D2D0CE"/>
                </a:solidFill>
                <a:effectLst/>
                <a:latin typeface="-apple-system"/>
              </a:rPr>
              <a:t>: A patient with a heart attack will be treated immediately, interrupting the treatment of patients with less urgent conditions.</a:t>
            </a:r>
          </a:p>
          <a:p>
            <a:pPr algn="l"/>
            <a:r>
              <a:rPr lang="en-US" b="1" i="0" dirty="0">
                <a:solidFill>
                  <a:srgbClr val="D2D0CE"/>
                </a:solidFill>
                <a:effectLst/>
                <a:latin typeface="-apple-system"/>
              </a:rPr>
              <a:t>Non-Preemptive Scheduling:</a:t>
            </a:r>
            <a:endParaRPr lang="en-US" b="0" i="0" dirty="0">
              <a:solidFill>
                <a:srgbClr val="D2D0CE"/>
              </a:solidFill>
              <a:effectLst/>
              <a:latin typeface="-apple-system"/>
            </a:endParaRPr>
          </a:p>
          <a:p>
            <a:pPr algn="l">
              <a:buFont typeface="+mj-lt"/>
              <a:buAutoNum type="arabicPeriod"/>
            </a:pPr>
            <a:r>
              <a:rPr lang="en-US" b="1" i="0" dirty="0">
                <a:solidFill>
                  <a:srgbClr val="D2D0CE"/>
                </a:solidFill>
                <a:effectLst/>
                <a:latin typeface="-apple-system"/>
              </a:rPr>
              <a:t>Batch Processing in IT Systems</a:t>
            </a:r>
            <a:r>
              <a:rPr lang="en-US" b="0" i="0" dirty="0">
                <a:solidFill>
                  <a:srgbClr val="D2D0CE"/>
                </a:solidFill>
                <a:effectLst/>
                <a:latin typeface="-apple-system"/>
              </a:rPr>
              <a:t>:</a:t>
            </a:r>
          </a:p>
          <a:p>
            <a:pPr marL="742950" lvl="1" indent="-285750" algn="l">
              <a:buFont typeface="+mj-lt"/>
              <a:buAutoNum type="arabicPeriod"/>
            </a:pPr>
            <a:r>
              <a:rPr lang="en-US" b="1" i="0" dirty="0">
                <a:solidFill>
                  <a:srgbClr val="D2D0CE"/>
                </a:solidFill>
                <a:effectLst/>
                <a:latin typeface="-apple-system"/>
              </a:rPr>
              <a:t>Explanation</a:t>
            </a:r>
            <a:r>
              <a:rPr lang="en-US" b="0" i="0" dirty="0">
                <a:solidFill>
                  <a:srgbClr val="D2D0CE"/>
                </a:solidFill>
                <a:effectLst/>
                <a:latin typeface="-apple-system"/>
              </a:rPr>
              <a:t>: Non-preemptive scheduling is ideal for batch processing environments where jobs need to run to completion without interruption. This is important for tasks like data analysis, where interruptions could lead to inefficiencies and errors.</a:t>
            </a:r>
          </a:p>
          <a:p>
            <a:pPr marL="742950" lvl="1" indent="-285750" algn="l">
              <a:buFont typeface="+mj-lt"/>
              <a:buAutoNum type="arabicPeriod"/>
            </a:pPr>
            <a:r>
              <a:rPr lang="en-US" b="1" i="0" dirty="0">
                <a:solidFill>
                  <a:srgbClr val="D2D0CE"/>
                </a:solidFill>
                <a:effectLst/>
                <a:latin typeface="-apple-system"/>
              </a:rPr>
              <a:t>Example</a:t>
            </a:r>
            <a:r>
              <a:rPr lang="en-US" b="0" i="0" dirty="0">
                <a:solidFill>
                  <a:srgbClr val="D2D0CE"/>
                </a:solidFill>
                <a:effectLst/>
                <a:latin typeface="-apple-system"/>
              </a:rPr>
              <a:t>: Once a data analysis job starts, it runs to completion without being interrupted by other tasks, ensuring data integrity and process efficiency.</a:t>
            </a:r>
          </a:p>
          <a:p>
            <a:pPr algn="l">
              <a:buFont typeface="+mj-lt"/>
              <a:buAutoNum type="arabicPeriod"/>
            </a:pPr>
            <a:r>
              <a:rPr lang="en-US" b="1" i="0" dirty="0">
                <a:solidFill>
                  <a:srgbClr val="D2D0CE"/>
                </a:solidFill>
                <a:effectLst/>
                <a:latin typeface="-apple-system"/>
              </a:rPr>
              <a:t>Manufacturing Systems</a:t>
            </a:r>
            <a:r>
              <a:rPr lang="en-US" b="0" i="0" dirty="0">
                <a:solidFill>
                  <a:srgbClr val="D2D0CE"/>
                </a:solidFill>
                <a:effectLst/>
                <a:latin typeface="-apple-system"/>
              </a:rPr>
              <a:t>:</a:t>
            </a:r>
          </a:p>
          <a:p>
            <a:pPr marL="742950" lvl="1" indent="-285750" algn="l">
              <a:buFont typeface="+mj-lt"/>
              <a:buAutoNum type="arabicPeriod"/>
            </a:pPr>
            <a:r>
              <a:rPr lang="en-US" b="1" i="0" dirty="0">
                <a:solidFill>
                  <a:srgbClr val="D2D0CE"/>
                </a:solidFill>
                <a:effectLst/>
                <a:latin typeface="-apple-system"/>
              </a:rPr>
              <a:t>Explanation</a:t>
            </a:r>
            <a:r>
              <a:rPr lang="en-US" b="0" i="0" dirty="0">
                <a:solidFill>
                  <a:srgbClr val="D2D0CE"/>
                </a:solidFill>
                <a:effectLst/>
                <a:latin typeface="-apple-system"/>
              </a:rPr>
              <a:t>: In manufacturing, certain jobs, such as painting or welding, must be completed without interruption to avoid damaging the product. Non-preemptive scheduling ensures these tasks run to completion before another task can begin.</a:t>
            </a:r>
          </a:p>
          <a:p>
            <a:pPr marL="742950" lvl="1" indent="-285750" algn="l">
              <a:buFont typeface="+mj-lt"/>
              <a:buAutoNum type="arabicPeriod"/>
            </a:pPr>
            <a:r>
              <a:rPr lang="en-US" b="1" i="0" dirty="0">
                <a:solidFill>
                  <a:srgbClr val="D2D0CE"/>
                </a:solidFill>
                <a:effectLst/>
                <a:latin typeface="-apple-system"/>
              </a:rPr>
              <a:t>Example</a:t>
            </a:r>
            <a:r>
              <a:rPr lang="en-US" b="0" i="0" dirty="0">
                <a:solidFill>
                  <a:srgbClr val="D2D0CE"/>
                </a:solidFill>
                <a:effectLst/>
                <a:latin typeface="-apple-system"/>
              </a:rPr>
              <a:t>: A welding job on a production line must be finished before the next job starts to ensure the quality and safety of the product.</a:t>
            </a:r>
          </a:p>
          <a:p>
            <a:pPr algn="l"/>
            <a:r>
              <a:rPr lang="en-US" b="0" i="0" dirty="0">
                <a:solidFill>
                  <a:srgbClr val="D2D0CE"/>
                </a:solidFill>
                <a:effectLst/>
                <a:latin typeface="-apple-system"/>
              </a:rPr>
              <a:t>These examples illustrate how preemptive and non-preemptive scheduling are applied in different real-world contexts to optimize system performance and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64D6663-CFEB-46C1-A122-96C8A3B6A7E1}" type="slidenum">
              <a:rPr lang="en-IN" smtClean="0"/>
              <a:t>6</a:t>
            </a:fld>
            <a:endParaRPr lang="en-IN"/>
          </a:p>
        </p:txBody>
      </p:sp>
    </p:spTree>
    <p:extLst>
      <p:ext uri="{BB962C8B-B14F-4D97-AF65-F5344CB8AC3E}">
        <p14:creationId xmlns:p14="http://schemas.microsoft.com/office/powerpoint/2010/main" val="98277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D7C5-C758-D737-A634-B72A57265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72E9BE98-7FEC-DA1F-CCE0-4D3394885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id="{2ED88690-ACD1-3F43-6195-713C1572753C}"/>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5" name="Footer Placeholder 4">
            <a:extLst>
              <a:ext uri="{FF2B5EF4-FFF2-40B4-BE49-F238E27FC236}">
                <a16:creationId xmlns:a16="http://schemas.microsoft.com/office/drawing/2014/main" id="{B0B1FAB5-1824-0AE8-BC29-9F255A554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816ED9-8D54-9815-F42B-3D68B731F6CA}"/>
              </a:ext>
            </a:extLst>
          </p:cNvPr>
          <p:cNvSpPr>
            <a:spLocks noGrp="1"/>
          </p:cNvSpPr>
          <p:nvPr>
            <p:ph type="sldNum" sz="quarter" idx="12"/>
          </p:nvPr>
        </p:nvSpPr>
        <p:spPr/>
        <p:txBody>
          <a:bodyPr/>
          <a:lstStyle/>
          <a:p>
            <a:fld id="{0139A5E2-C729-4EB4-833F-36C9E4B04F98}" type="slidenum">
              <a:rPr lang="en-IN" smtClean="0"/>
              <a:t>‹#›</a:t>
            </a:fld>
            <a:endParaRPr lang="en-IN"/>
          </a:p>
        </p:txBody>
      </p:sp>
    </p:spTree>
    <p:extLst>
      <p:ext uri="{BB962C8B-B14F-4D97-AF65-F5344CB8AC3E}">
        <p14:creationId xmlns:p14="http://schemas.microsoft.com/office/powerpoint/2010/main" val="169198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674A-CE49-E53A-5F2D-C1ED407504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29B457-5509-6481-A247-D5B575240A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C9E3E-DDCA-6867-1E18-9DCBD632E421}"/>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5" name="Footer Placeholder 4">
            <a:extLst>
              <a:ext uri="{FF2B5EF4-FFF2-40B4-BE49-F238E27FC236}">
                <a16:creationId xmlns:a16="http://schemas.microsoft.com/office/drawing/2014/main" id="{B983BF5F-6E6D-C0F5-5B97-04CC352A9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BBB7F-D9C0-E4A2-B16F-1E7259EFF5BD}"/>
              </a:ext>
            </a:extLst>
          </p:cNvPr>
          <p:cNvSpPr>
            <a:spLocks noGrp="1"/>
          </p:cNvSpPr>
          <p:nvPr>
            <p:ph type="sldNum" sz="quarter" idx="12"/>
          </p:nvPr>
        </p:nvSpPr>
        <p:spPr/>
        <p:txBody>
          <a:bodyPr/>
          <a:lstStyle/>
          <a:p>
            <a:fld id="{0139A5E2-C729-4EB4-833F-36C9E4B04F98}" type="slidenum">
              <a:rPr lang="en-IN" smtClean="0"/>
              <a:t>‹#›</a:t>
            </a:fld>
            <a:endParaRPr lang="en-IN"/>
          </a:p>
        </p:txBody>
      </p:sp>
      <p:pic>
        <p:nvPicPr>
          <p:cNvPr id="9" name="Picture 8" descr="A black and white logo&#10;&#10;Description automatically generated">
            <a:extLst>
              <a:ext uri="{FF2B5EF4-FFF2-40B4-BE49-F238E27FC236}">
                <a16:creationId xmlns:a16="http://schemas.microsoft.com/office/drawing/2014/main" id="{4F34FE10-70AE-0D6C-288E-49B42F8DA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81187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17AB4-BCC4-79DA-3896-324BA84588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ADD4EC-0282-B345-5F7C-1E1CA8D23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1F628-1873-8C24-8692-88E50C386AE8}"/>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5" name="Footer Placeholder 4">
            <a:extLst>
              <a:ext uri="{FF2B5EF4-FFF2-40B4-BE49-F238E27FC236}">
                <a16:creationId xmlns:a16="http://schemas.microsoft.com/office/drawing/2014/main" id="{CA25B52F-31C9-8EE1-AF3C-EF96B070F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14C55-9BEC-96AA-CE2E-05C02DADADF6}"/>
              </a:ext>
            </a:extLst>
          </p:cNvPr>
          <p:cNvSpPr>
            <a:spLocks noGrp="1"/>
          </p:cNvSpPr>
          <p:nvPr>
            <p:ph type="sldNum" sz="quarter" idx="12"/>
          </p:nvPr>
        </p:nvSpPr>
        <p:spPr/>
        <p:txBody>
          <a:bodyPr/>
          <a:lstStyle/>
          <a:p>
            <a:fld id="{0139A5E2-C729-4EB4-833F-36C9E4B04F98}" type="slidenum">
              <a:rPr lang="en-IN" smtClean="0"/>
              <a:t>‹#›</a:t>
            </a:fld>
            <a:endParaRPr lang="en-IN"/>
          </a:p>
        </p:txBody>
      </p:sp>
      <p:pic>
        <p:nvPicPr>
          <p:cNvPr id="7" name="Picture 6" descr="A black and white logo&#10;&#10;Description automatically generated">
            <a:extLst>
              <a:ext uri="{FF2B5EF4-FFF2-40B4-BE49-F238E27FC236}">
                <a16:creationId xmlns:a16="http://schemas.microsoft.com/office/drawing/2014/main" id="{1132AAA3-3E82-EBBF-5B4A-BD29895A5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60805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EE2D-6698-F4DE-EC7E-B6B8BAC8C7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74DE05-AB80-0CB8-C45D-587578737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10C5D-4213-9169-C5E5-7BD0DFE51A02}"/>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5" name="Footer Placeholder 4">
            <a:extLst>
              <a:ext uri="{FF2B5EF4-FFF2-40B4-BE49-F238E27FC236}">
                <a16:creationId xmlns:a16="http://schemas.microsoft.com/office/drawing/2014/main" id="{DF8400BD-B4E2-195A-BDD4-FC4E3F3D8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C99C4-09E0-1DF2-EA10-98AD183A0619}"/>
              </a:ext>
            </a:extLst>
          </p:cNvPr>
          <p:cNvSpPr>
            <a:spLocks noGrp="1"/>
          </p:cNvSpPr>
          <p:nvPr>
            <p:ph type="sldNum" sz="quarter" idx="12"/>
          </p:nvPr>
        </p:nvSpPr>
        <p:spPr/>
        <p:txBody>
          <a:bodyPr/>
          <a:lstStyle/>
          <a:p>
            <a:fld id="{0139A5E2-C729-4EB4-833F-36C9E4B04F98}" type="slidenum">
              <a:rPr lang="en-IN" smtClean="0"/>
              <a:t>‹#›</a:t>
            </a:fld>
            <a:endParaRPr lang="en-IN"/>
          </a:p>
        </p:txBody>
      </p:sp>
      <p:pic>
        <p:nvPicPr>
          <p:cNvPr id="10" name="Picture 9" descr="A black and white logo&#10;&#10;Description automatically generated">
            <a:extLst>
              <a:ext uri="{FF2B5EF4-FFF2-40B4-BE49-F238E27FC236}">
                <a16:creationId xmlns:a16="http://schemas.microsoft.com/office/drawing/2014/main" id="{E33D64A7-0D7A-9649-1C59-3BD7EE3A8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225617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9210-1970-2655-B5EB-618E6FCB9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8DB7B2-378F-B4BC-A2C1-286AA5415F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F1CF9A-281A-D799-73BE-012B39D515A2}"/>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5" name="Footer Placeholder 4">
            <a:extLst>
              <a:ext uri="{FF2B5EF4-FFF2-40B4-BE49-F238E27FC236}">
                <a16:creationId xmlns:a16="http://schemas.microsoft.com/office/drawing/2014/main" id="{93098D2F-0635-9741-7C70-46BBCCA9E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85769-7EC4-632D-4E27-B8AB82AFD29D}"/>
              </a:ext>
            </a:extLst>
          </p:cNvPr>
          <p:cNvSpPr>
            <a:spLocks noGrp="1"/>
          </p:cNvSpPr>
          <p:nvPr>
            <p:ph type="sldNum" sz="quarter" idx="12"/>
          </p:nvPr>
        </p:nvSpPr>
        <p:spPr/>
        <p:txBody>
          <a:bodyPr/>
          <a:lstStyle/>
          <a:p>
            <a:fld id="{0139A5E2-C729-4EB4-833F-36C9E4B04F98}" type="slidenum">
              <a:rPr lang="en-IN" smtClean="0"/>
              <a:t>‹#›</a:t>
            </a:fld>
            <a:endParaRPr lang="en-IN"/>
          </a:p>
        </p:txBody>
      </p:sp>
      <p:pic>
        <p:nvPicPr>
          <p:cNvPr id="7" name="Picture 6" descr="A black and white logo&#10;&#10;Description automatically generated">
            <a:extLst>
              <a:ext uri="{FF2B5EF4-FFF2-40B4-BE49-F238E27FC236}">
                <a16:creationId xmlns:a16="http://schemas.microsoft.com/office/drawing/2014/main" id="{8012198A-F04B-3268-C1E9-022FF8087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9339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black and white logo&#10;&#10;Description automatically generated">
            <a:extLst>
              <a:ext uri="{FF2B5EF4-FFF2-40B4-BE49-F238E27FC236}">
                <a16:creationId xmlns:a16="http://schemas.microsoft.com/office/drawing/2014/main" id="{2F6EF9E5-3C0D-0FA2-22D2-E77AC3D85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
        <p:nvSpPr>
          <p:cNvPr id="2" name="Title 1">
            <a:extLst>
              <a:ext uri="{FF2B5EF4-FFF2-40B4-BE49-F238E27FC236}">
                <a16:creationId xmlns:a16="http://schemas.microsoft.com/office/drawing/2014/main" id="{CD65C45B-298A-9651-CCB4-8738C507CA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FA8EF-35F3-A279-6B1D-C1C193596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35EF31-A774-0FA2-1E13-21ABA7EDA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86BD10-C157-9DB5-870A-6F8EAF19FDE2}"/>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6" name="Footer Placeholder 5">
            <a:extLst>
              <a:ext uri="{FF2B5EF4-FFF2-40B4-BE49-F238E27FC236}">
                <a16:creationId xmlns:a16="http://schemas.microsoft.com/office/drawing/2014/main" id="{8285A322-F31D-DCDE-57B9-682E0A714C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8B99BD-1B7E-C883-0769-393B6D6DA78A}"/>
              </a:ext>
            </a:extLst>
          </p:cNvPr>
          <p:cNvSpPr>
            <a:spLocks noGrp="1"/>
          </p:cNvSpPr>
          <p:nvPr>
            <p:ph type="sldNum" sz="quarter" idx="12"/>
          </p:nvPr>
        </p:nvSpPr>
        <p:spPr/>
        <p:txBody>
          <a:bodyPr/>
          <a:lstStyle/>
          <a:p>
            <a:fld id="{0139A5E2-C729-4EB4-833F-36C9E4B04F98}" type="slidenum">
              <a:rPr lang="en-IN" smtClean="0"/>
              <a:t>‹#›</a:t>
            </a:fld>
            <a:endParaRPr lang="en-IN"/>
          </a:p>
        </p:txBody>
      </p:sp>
    </p:spTree>
    <p:extLst>
      <p:ext uri="{BB962C8B-B14F-4D97-AF65-F5344CB8AC3E}">
        <p14:creationId xmlns:p14="http://schemas.microsoft.com/office/powerpoint/2010/main" val="109421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A black and white logo&#10;&#10;Description automatically generated">
            <a:extLst>
              <a:ext uri="{FF2B5EF4-FFF2-40B4-BE49-F238E27FC236}">
                <a16:creationId xmlns:a16="http://schemas.microsoft.com/office/drawing/2014/main" id="{D91680B6-50AD-82FB-617B-3F84CC889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
        <p:nvSpPr>
          <p:cNvPr id="2" name="Title 1">
            <a:extLst>
              <a:ext uri="{FF2B5EF4-FFF2-40B4-BE49-F238E27FC236}">
                <a16:creationId xmlns:a16="http://schemas.microsoft.com/office/drawing/2014/main" id="{BBB4F9BC-DF11-D325-AB31-192429F4B1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D4D222-F9A3-A370-44E1-262607626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48F8A-92C3-94F3-6638-A0B9F9DF9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8362B3-851F-18EE-7723-1860F46E3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C689D6-7EAB-02D5-821C-7859A0745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06475-36A1-EE15-BA3A-A9DD949C9293}"/>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8" name="Footer Placeholder 7">
            <a:extLst>
              <a:ext uri="{FF2B5EF4-FFF2-40B4-BE49-F238E27FC236}">
                <a16:creationId xmlns:a16="http://schemas.microsoft.com/office/drawing/2014/main" id="{79CEF439-B621-B659-83FC-9D33F5527D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823361-2890-4B3D-B9AD-6C8EE39A6760}"/>
              </a:ext>
            </a:extLst>
          </p:cNvPr>
          <p:cNvSpPr>
            <a:spLocks noGrp="1"/>
          </p:cNvSpPr>
          <p:nvPr>
            <p:ph type="sldNum" sz="quarter" idx="12"/>
          </p:nvPr>
        </p:nvSpPr>
        <p:spPr/>
        <p:txBody>
          <a:bodyPr/>
          <a:lstStyle/>
          <a:p>
            <a:fld id="{0139A5E2-C729-4EB4-833F-36C9E4B04F98}" type="slidenum">
              <a:rPr lang="en-IN" smtClean="0"/>
              <a:t>‹#›</a:t>
            </a:fld>
            <a:endParaRPr lang="en-IN"/>
          </a:p>
        </p:txBody>
      </p:sp>
    </p:spTree>
    <p:extLst>
      <p:ext uri="{BB962C8B-B14F-4D97-AF65-F5344CB8AC3E}">
        <p14:creationId xmlns:p14="http://schemas.microsoft.com/office/powerpoint/2010/main" val="317831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B761-6CC7-37BA-5FF4-FDACB0E7FD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88B747-7058-7F0D-29B4-A52CD8FAD860}"/>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4" name="Footer Placeholder 3">
            <a:extLst>
              <a:ext uri="{FF2B5EF4-FFF2-40B4-BE49-F238E27FC236}">
                <a16:creationId xmlns:a16="http://schemas.microsoft.com/office/drawing/2014/main" id="{35D09B9B-7465-3858-95E9-11DD746116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6AFB80-236C-A7B1-318E-83F606325E0F}"/>
              </a:ext>
            </a:extLst>
          </p:cNvPr>
          <p:cNvSpPr>
            <a:spLocks noGrp="1"/>
          </p:cNvSpPr>
          <p:nvPr>
            <p:ph type="sldNum" sz="quarter" idx="12"/>
          </p:nvPr>
        </p:nvSpPr>
        <p:spPr/>
        <p:txBody>
          <a:bodyPr/>
          <a:lstStyle/>
          <a:p>
            <a:fld id="{0139A5E2-C729-4EB4-833F-36C9E4B04F98}" type="slidenum">
              <a:rPr lang="en-IN" smtClean="0"/>
              <a:t>‹#›</a:t>
            </a:fld>
            <a:endParaRPr lang="en-IN"/>
          </a:p>
        </p:txBody>
      </p:sp>
      <p:pic>
        <p:nvPicPr>
          <p:cNvPr id="6" name="Picture 5" descr="A black and white logo&#10;&#10;Description automatically generated">
            <a:extLst>
              <a:ext uri="{FF2B5EF4-FFF2-40B4-BE49-F238E27FC236}">
                <a16:creationId xmlns:a16="http://schemas.microsoft.com/office/drawing/2014/main" id="{64910F4E-349F-C8F1-F768-B155CFEF7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156644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5EB504-60F0-460C-6B65-D5EB30D14EA0}"/>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3" name="Footer Placeholder 2">
            <a:extLst>
              <a:ext uri="{FF2B5EF4-FFF2-40B4-BE49-F238E27FC236}">
                <a16:creationId xmlns:a16="http://schemas.microsoft.com/office/drawing/2014/main" id="{B8D4BC16-F10F-E54E-C114-5C51BF33ED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45699E-3321-7EE8-6CF7-5260FCA3B56E}"/>
              </a:ext>
            </a:extLst>
          </p:cNvPr>
          <p:cNvSpPr>
            <a:spLocks noGrp="1"/>
          </p:cNvSpPr>
          <p:nvPr>
            <p:ph type="sldNum" sz="quarter" idx="12"/>
          </p:nvPr>
        </p:nvSpPr>
        <p:spPr/>
        <p:txBody>
          <a:bodyPr/>
          <a:lstStyle/>
          <a:p>
            <a:fld id="{0139A5E2-C729-4EB4-833F-36C9E4B04F98}" type="slidenum">
              <a:rPr lang="en-IN" smtClean="0"/>
              <a:t>‹#›</a:t>
            </a:fld>
            <a:endParaRPr lang="en-IN"/>
          </a:p>
        </p:txBody>
      </p:sp>
      <p:pic>
        <p:nvPicPr>
          <p:cNvPr id="5" name="Picture 4" descr="A black and white logo&#10;&#10;Description automatically generated">
            <a:extLst>
              <a:ext uri="{FF2B5EF4-FFF2-40B4-BE49-F238E27FC236}">
                <a16:creationId xmlns:a16="http://schemas.microsoft.com/office/drawing/2014/main" id="{A6F77BBB-395D-F793-9A29-F82B744FD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230266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7F55-96FD-681C-6D3A-932BF95F6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46D564-A0DE-C7DF-35A5-8A7009B1A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5B0622-8896-15A4-D328-4EBF224AC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56EB3-3B22-26A9-78E7-4E6E985BE7B4}"/>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6" name="Footer Placeholder 5">
            <a:extLst>
              <a:ext uri="{FF2B5EF4-FFF2-40B4-BE49-F238E27FC236}">
                <a16:creationId xmlns:a16="http://schemas.microsoft.com/office/drawing/2014/main" id="{4B039678-CE75-90B3-1D99-99C26038A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59413A-A0B4-D368-6ADB-D1FB45BE2406}"/>
              </a:ext>
            </a:extLst>
          </p:cNvPr>
          <p:cNvSpPr>
            <a:spLocks noGrp="1"/>
          </p:cNvSpPr>
          <p:nvPr>
            <p:ph type="sldNum" sz="quarter" idx="12"/>
          </p:nvPr>
        </p:nvSpPr>
        <p:spPr/>
        <p:txBody>
          <a:bodyPr/>
          <a:lstStyle/>
          <a:p>
            <a:fld id="{0139A5E2-C729-4EB4-833F-36C9E4B04F98}" type="slidenum">
              <a:rPr lang="en-IN" smtClean="0"/>
              <a:t>‹#›</a:t>
            </a:fld>
            <a:endParaRPr lang="en-IN"/>
          </a:p>
        </p:txBody>
      </p:sp>
      <p:pic>
        <p:nvPicPr>
          <p:cNvPr id="8" name="Picture 7" descr="A black and white logo&#10;&#10;Description automatically generated">
            <a:extLst>
              <a:ext uri="{FF2B5EF4-FFF2-40B4-BE49-F238E27FC236}">
                <a16:creationId xmlns:a16="http://schemas.microsoft.com/office/drawing/2014/main" id="{8EFDF8ED-BEA5-DF5C-AE89-49758959B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48536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41F9-C559-30CA-2F21-B39548F1A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21B1DE-033F-CD32-75E1-0D4CEB5D7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6C00CE0C-B030-5C49-CAEB-E7419940B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ED9E9-E063-BB59-EE71-C547529F2FAD}"/>
              </a:ext>
            </a:extLst>
          </p:cNvPr>
          <p:cNvSpPr>
            <a:spLocks noGrp="1"/>
          </p:cNvSpPr>
          <p:nvPr>
            <p:ph type="dt" sz="half" idx="10"/>
          </p:nvPr>
        </p:nvSpPr>
        <p:spPr/>
        <p:txBody>
          <a:bodyPr/>
          <a:lstStyle/>
          <a:p>
            <a:fld id="{0B3C340A-C3A7-4854-A555-3B01CE75C42F}" type="datetimeFigureOut">
              <a:rPr lang="en-IN" smtClean="0"/>
              <a:t>24-10-2024</a:t>
            </a:fld>
            <a:endParaRPr lang="en-IN"/>
          </a:p>
        </p:txBody>
      </p:sp>
      <p:sp>
        <p:nvSpPr>
          <p:cNvPr id="6" name="Footer Placeholder 5">
            <a:extLst>
              <a:ext uri="{FF2B5EF4-FFF2-40B4-BE49-F238E27FC236}">
                <a16:creationId xmlns:a16="http://schemas.microsoft.com/office/drawing/2014/main" id="{2AB61375-9E5B-35C9-8E78-A15172B01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2290D5-DA40-1824-15E4-791BB224B290}"/>
              </a:ext>
            </a:extLst>
          </p:cNvPr>
          <p:cNvSpPr>
            <a:spLocks noGrp="1"/>
          </p:cNvSpPr>
          <p:nvPr>
            <p:ph type="sldNum" sz="quarter" idx="12"/>
          </p:nvPr>
        </p:nvSpPr>
        <p:spPr/>
        <p:txBody>
          <a:bodyPr/>
          <a:lstStyle/>
          <a:p>
            <a:fld id="{0139A5E2-C729-4EB4-833F-36C9E4B04F98}" type="slidenum">
              <a:rPr lang="en-IN" smtClean="0"/>
              <a:t>‹#›</a:t>
            </a:fld>
            <a:endParaRPr lang="en-IN"/>
          </a:p>
        </p:txBody>
      </p:sp>
      <p:pic>
        <p:nvPicPr>
          <p:cNvPr id="8" name="Picture 7" descr="A black and white logo&#10;&#10;Description automatically generated">
            <a:extLst>
              <a:ext uri="{FF2B5EF4-FFF2-40B4-BE49-F238E27FC236}">
                <a16:creationId xmlns:a16="http://schemas.microsoft.com/office/drawing/2014/main" id="{A7B31AD4-D702-C82C-0211-965FE8B65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263683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D70092-7FFC-3428-098A-CD29BB5F3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2DE65D-6CEB-EF09-E0EA-E363FE27F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7B32FF-B9EA-90FA-0EDD-0524ABBA7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3C340A-C3A7-4854-A555-3B01CE75C42F}" type="datetimeFigureOut">
              <a:rPr lang="en-IN" smtClean="0"/>
              <a:t>24-10-2024</a:t>
            </a:fld>
            <a:endParaRPr lang="en-IN"/>
          </a:p>
        </p:txBody>
      </p:sp>
      <p:sp>
        <p:nvSpPr>
          <p:cNvPr id="5" name="Footer Placeholder 4">
            <a:extLst>
              <a:ext uri="{FF2B5EF4-FFF2-40B4-BE49-F238E27FC236}">
                <a16:creationId xmlns:a16="http://schemas.microsoft.com/office/drawing/2014/main" id="{040ED1D9-D50D-FE0D-1BF0-51C9C1D25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602DA1A-1F15-691B-288D-B2B46849B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39A5E2-C729-4EB4-833F-36C9E4B04F98}" type="slidenum">
              <a:rPr lang="en-IN" smtClean="0"/>
              <a:t>‹#›</a:t>
            </a:fld>
            <a:endParaRPr lang="en-IN"/>
          </a:p>
        </p:txBody>
      </p:sp>
    </p:spTree>
    <p:extLst>
      <p:ext uri="{BB962C8B-B14F-4D97-AF65-F5344CB8AC3E}">
        <p14:creationId xmlns:p14="http://schemas.microsoft.com/office/powerpoint/2010/main" val="615484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6725-7996-DA45-10FA-B3FD112A2F3F}"/>
              </a:ext>
            </a:extLst>
          </p:cNvPr>
          <p:cNvSpPr>
            <a:spLocks noGrp="1"/>
          </p:cNvSpPr>
          <p:nvPr>
            <p:ph type="ctrTitle"/>
          </p:nvPr>
        </p:nvSpPr>
        <p:spPr/>
        <p:txBody>
          <a:bodyPr>
            <a:normAutofit fontScale="90000"/>
          </a:bodyPr>
          <a:lstStyle/>
          <a:p>
            <a:r>
              <a:rPr lang="en-US" b="1" dirty="0"/>
              <a:t>"Queueing Theory with Priority Scheduling: Preemptive vs Non-Preemptive Models"</a:t>
            </a:r>
            <a:endParaRPr lang="en-IN" dirty="0"/>
          </a:p>
        </p:txBody>
      </p:sp>
      <p:sp>
        <p:nvSpPr>
          <p:cNvPr id="3" name="Subtitle 2">
            <a:extLst>
              <a:ext uri="{FF2B5EF4-FFF2-40B4-BE49-F238E27FC236}">
                <a16:creationId xmlns:a16="http://schemas.microsoft.com/office/drawing/2014/main" id="{0E85399F-6BDF-6F1E-6EF2-04E07B89328C}"/>
              </a:ext>
            </a:extLst>
          </p:cNvPr>
          <p:cNvSpPr>
            <a:spLocks noGrp="1"/>
          </p:cNvSpPr>
          <p:nvPr>
            <p:ph type="subTitle" idx="1"/>
          </p:nvPr>
        </p:nvSpPr>
        <p:spPr/>
        <p:txBody>
          <a:bodyPr/>
          <a:lstStyle/>
          <a:p>
            <a:r>
              <a:rPr lang="en-US" dirty="0"/>
              <a:t>Comparative Analysis of Queue Length and Waiting Time</a:t>
            </a:r>
            <a:endParaRPr lang="en-IN" dirty="0"/>
          </a:p>
        </p:txBody>
      </p:sp>
    </p:spTree>
    <p:extLst>
      <p:ext uri="{BB962C8B-B14F-4D97-AF65-F5344CB8AC3E}">
        <p14:creationId xmlns:p14="http://schemas.microsoft.com/office/powerpoint/2010/main" val="83337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A905-BEAB-10E7-E563-4DF26E4FA9A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E076427-C79E-8044-7F17-3CAE2E09D687}"/>
              </a:ext>
            </a:extLst>
          </p:cNvPr>
          <p:cNvSpPr>
            <a:spLocks noGrp="1"/>
          </p:cNvSpPr>
          <p:nvPr>
            <p:ph idx="1"/>
          </p:nvPr>
        </p:nvSpPr>
        <p:spPr/>
        <p:txBody>
          <a:bodyPr>
            <a:normAutofit/>
          </a:bodyPr>
          <a:lstStyle/>
          <a:p>
            <a:r>
              <a:rPr lang="en-US" dirty="0"/>
              <a:t>Aim of the Project: </a:t>
            </a:r>
          </a:p>
          <a:p>
            <a:pPr lvl="1"/>
            <a:r>
              <a:rPr lang="en-US" dirty="0"/>
              <a:t>explore and compare two types of priority scheduling systems.</a:t>
            </a:r>
          </a:p>
          <a:p>
            <a:r>
              <a:rPr lang="en-IN" dirty="0"/>
              <a:t>Motivation: </a:t>
            </a:r>
          </a:p>
          <a:p>
            <a:pPr lvl="1"/>
            <a:r>
              <a:rPr lang="en-US" dirty="0"/>
              <a:t>Queue management systems</a:t>
            </a:r>
            <a:endParaRPr lang="en-IN" dirty="0"/>
          </a:p>
        </p:txBody>
      </p:sp>
    </p:spTree>
    <p:extLst>
      <p:ext uri="{BB962C8B-B14F-4D97-AF65-F5344CB8AC3E}">
        <p14:creationId xmlns:p14="http://schemas.microsoft.com/office/powerpoint/2010/main" val="151202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83F-78B2-3794-2CA2-2824A6781697}"/>
              </a:ext>
            </a:extLst>
          </p:cNvPr>
          <p:cNvSpPr>
            <a:spLocks noGrp="1"/>
          </p:cNvSpPr>
          <p:nvPr>
            <p:ph type="title"/>
          </p:nvPr>
        </p:nvSpPr>
        <p:spPr/>
        <p:txBody>
          <a:bodyPr/>
          <a:lstStyle/>
          <a:p>
            <a:r>
              <a:rPr lang="en-IN" dirty="0"/>
              <a:t>Theoretical Background</a:t>
            </a:r>
          </a:p>
        </p:txBody>
      </p:sp>
      <p:sp>
        <p:nvSpPr>
          <p:cNvPr id="3" name="Content Placeholder 2">
            <a:extLst>
              <a:ext uri="{FF2B5EF4-FFF2-40B4-BE49-F238E27FC236}">
                <a16:creationId xmlns:a16="http://schemas.microsoft.com/office/drawing/2014/main" id="{653069E6-8BA9-A9DF-AC40-1F72F84EA888}"/>
              </a:ext>
            </a:extLst>
          </p:cNvPr>
          <p:cNvSpPr>
            <a:spLocks noGrp="1"/>
          </p:cNvSpPr>
          <p:nvPr>
            <p:ph idx="1"/>
          </p:nvPr>
        </p:nvSpPr>
        <p:spPr/>
        <p:txBody>
          <a:bodyPr>
            <a:normAutofit/>
          </a:bodyPr>
          <a:lstStyle/>
          <a:p>
            <a:r>
              <a:rPr lang="en-US" b="1" dirty="0"/>
              <a:t>M/M/c Queue System:</a:t>
            </a:r>
            <a:r>
              <a:rPr lang="en-US" dirty="0"/>
              <a:t> A system with multiple servers (c), where jobs arrive following a Poisson process (M) and are served at exponentially distributed times (M).</a:t>
            </a:r>
          </a:p>
          <a:p>
            <a:r>
              <a:rPr lang="en-US" b="1" dirty="0"/>
              <a:t>Priority Scheduling: </a:t>
            </a:r>
            <a:r>
              <a:rPr lang="en-US" dirty="0"/>
              <a:t>In systems with job priorities, high-priority tasks are given preference over lower-priority tasks.</a:t>
            </a:r>
          </a:p>
          <a:p>
            <a:r>
              <a:rPr lang="en-US" b="1" dirty="0"/>
              <a:t>Preemptive Scheduling:</a:t>
            </a:r>
            <a:r>
              <a:rPr lang="en-US" dirty="0"/>
              <a:t> High-priority tasks can interrupt lower-priority tasks that are in service.</a:t>
            </a:r>
          </a:p>
          <a:p>
            <a:r>
              <a:rPr lang="en-US" b="1" dirty="0"/>
              <a:t>Non-Preemptive Scheduling: </a:t>
            </a:r>
            <a:r>
              <a:rPr lang="en-US" dirty="0"/>
              <a:t>Once a task (low or high priority) starts service, it cannot be interrupted, even if a high-priority task arrives.</a:t>
            </a:r>
            <a:endParaRPr lang="en-IN" dirty="0"/>
          </a:p>
        </p:txBody>
      </p:sp>
    </p:spTree>
    <p:extLst>
      <p:ext uri="{BB962C8B-B14F-4D97-AF65-F5344CB8AC3E}">
        <p14:creationId xmlns:p14="http://schemas.microsoft.com/office/powerpoint/2010/main" val="173895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7B98-85A5-6BF2-657D-D3D001444C6F}"/>
              </a:ext>
            </a:extLst>
          </p:cNvPr>
          <p:cNvSpPr>
            <a:spLocks noGrp="1"/>
          </p:cNvSpPr>
          <p:nvPr>
            <p:ph type="title"/>
          </p:nvPr>
        </p:nvSpPr>
        <p:spPr/>
        <p:txBody>
          <a:bodyPr/>
          <a:lstStyle/>
          <a:p>
            <a:r>
              <a:rPr lang="en-US" b="1" dirty="0"/>
              <a:t>Hypothesis</a:t>
            </a:r>
            <a:endParaRPr lang="en-IN" dirty="0"/>
          </a:p>
        </p:txBody>
      </p:sp>
      <p:sp>
        <p:nvSpPr>
          <p:cNvPr id="3" name="Content Placeholder 2">
            <a:extLst>
              <a:ext uri="{FF2B5EF4-FFF2-40B4-BE49-F238E27FC236}">
                <a16:creationId xmlns:a16="http://schemas.microsoft.com/office/drawing/2014/main" id="{6E284751-B933-C426-2976-2268B1A694C0}"/>
              </a:ext>
            </a:extLst>
          </p:cNvPr>
          <p:cNvSpPr>
            <a:spLocks noGrp="1"/>
          </p:cNvSpPr>
          <p:nvPr>
            <p:ph idx="1"/>
          </p:nvPr>
        </p:nvSpPr>
        <p:spPr/>
        <p:txBody>
          <a:bodyPr/>
          <a:lstStyle/>
          <a:p>
            <a:r>
              <a:rPr lang="en-US" b="1" dirty="0"/>
              <a:t>Hypothesis 1:</a:t>
            </a:r>
          </a:p>
          <a:p>
            <a:pPr>
              <a:buFont typeface="Arial" panose="020B0604020202020204" pitchFamily="34" charset="0"/>
              <a:buChar char="•"/>
            </a:pPr>
            <a:r>
              <a:rPr lang="en-US" b="1" dirty="0"/>
              <a:t>Preemptive priority scheduling</a:t>
            </a:r>
            <a:r>
              <a:rPr lang="en-US" dirty="0"/>
              <a:t> will reduce the average waiting time for high-priority tasks compared to non-preemptive scheduling, as high-priority tasks are allowed to interrupt lower-priority ones.</a:t>
            </a:r>
          </a:p>
          <a:p>
            <a:r>
              <a:rPr lang="en-US" b="1" dirty="0"/>
              <a:t>Hypothesis 2:</a:t>
            </a:r>
          </a:p>
          <a:p>
            <a:pPr>
              <a:buFont typeface="Arial" panose="020B0604020202020204" pitchFamily="34" charset="0"/>
              <a:buChar char="•"/>
            </a:pPr>
            <a:r>
              <a:rPr lang="en-US" b="1" dirty="0"/>
              <a:t>Non-preemptive priority scheduling</a:t>
            </a:r>
            <a:r>
              <a:rPr lang="en-US" dirty="0"/>
              <a:t> will result in shorter overall low-priority task waiting times compared to preemptive scheduling, as tasks are completed in the order they arrive without interruption.</a:t>
            </a:r>
          </a:p>
          <a:p>
            <a:endParaRPr lang="en-IN" dirty="0"/>
          </a:p>
        </p:txBody>
      </p:sp>
    </p:spTree>
    <p:extLst>
      <p:ext uri="{BB962C8B-B14F-4D97-AF65-F5344CB8AC3E}">
        <p14:creationId xmlns:p14="http://schemas.microsoft.com/office/powerpoint/2010/main" val="143460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8926-CA93-40D4-4C08-E91193D7B200}"/>
              </a:ext>
            </a:extLst>
          </p:cNvPr>
          <p:cNvSpPr>
            <a:spLocks noGrp="1"/>
          </p:cNvSpPr>
          <p:nvPr>
            <p:ph type="title"/>
          </p:nvPr>
        </p:nvSpPr>
        <p:spPr/>
        <p:txBody>
          <a:bodyPr/>
          <a:lstStyle/>
          <a:p>
            <a:r>
              <a:rPr lang="en-IN" b="1" dirty="0"/>
              <a:t>Simulation Methodology</a:t>
            </a:r>
          </a:p>
        </p:txBody>
      </p:sp>
      <p:sp>
        <p:nvSpPr>
          <p:cNvPr id="3" name="Content Placeholder 2">
            <a:extLst>
              <a:ext uri="{FF2B5EF4-FFF2-40B4-BE49-F238E27FC236}">
                <a16:creationId xmlns:a16="http://schemas.microsoft.com/office/drawing/2014/main" id="{C7783AC9-D665-B366-0037-0FA21DE6762B}"/>
              </a:ext>
            </a:extLst>
          </p:cNvPr>
          <p:cNvSpPr>
            <a:spLocks noGrp="1"/>
          </p:cNvSpPr>
          <p:nvPr>
            <p:ph idx="1"/>
          </p:nvPr>
        </p:nvSpPr>
        <p:spPr/>
        <p:txBody>
          <a:bodyPr>
            <a:normAutofit/>
          </a:bodyPr>
          <a:lstStyle/>
          <a:p>
            <a:pPr marL="0" indent="0">
              <a:buNone/>
            </a:pPr>
            <a:r>
              <a:rPr lang="en-US" dirty="0"/>
              <a:t>The simulation involves the following </a:t>
            </a:r>
          </a:p>
          <a:p>
            <a:r>
              <a:rPr lang="en-US" dirty="0"/>
              <a:t>Introducing priority tasks </a:t>
            </a:r>
            <a:r>
              <a:rPr lang="en-IN" dirty="0"/>
              <a:t> and comparing them while </a:t>
            </a:r>
            <a:r>
              <a:rPr lang="en-US" dirty="0"/>
              <a:t>the service rate and simulation time constant </a:t>
            </a:r>
          </a:p>
          <a:p>
            <a:pPr marL="0" indent="0">
              <a:buNone/>
            </a:pPr>
            <a:r>
              <a:rPr lang="en-US" b="1" dirty="0"/>
              <a:t>Goal:</a:t>
            </a:r>
            <a:r>
              <a:rPr lang="en-US" dirty="0"/>
              <a:t> The simulations compare the performance of Preemptive vs Non-Preemptive scheduling under different arrival rates for high and low-priority tasks. This provides insights into how each system behaves under various conditions, focusing on metrics like queue lengths and waiting times for each priority level.</a:t>
            </a:r>
            <a:r>
              <a:rPr lang="en-IN" dirty="0"/>
              <a:t> </a:t>
            </a:r>
            <a:endParaRPr lang="en-US" dirty="0"/>
          </a:p>
        </p:txBody>
      </p:sp>
    </p:spTree>
    <p:extLst>
      <p:ext uri="{BB962C8B-B14F-4D97-AF65-F5344CB8AC3E}">
        <p14:creationId xmlns:p14="http://schemas.microsoft.com/office/powerpoint/2010/main" val="163040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60F5-B857-66EA-7FEF-95936511BD7C}"/>
              </a:ext>
            </a:extLst>
          </p:cNvPr>
          <p:cNvSpPr>
            <a:spLocks noGrp="1"/>
          </p:cNvSpPr>
          <p:nvPr>
            <p:ph type="title"/>
          </p:nvPr>
        </p:nvSpPr>
        <p:spPr/>
        <p:txBody>
          <a:bodyPr>
            <a:normAutofit/>
          </a:bodyPr>
          <a:lstStyle/>
          <a:p>
            <a:r>
              <a:rPr lang="en-US" b="1" dirty="0"/>
              <a:t>Real-World Applications</a:t>
            </a:r>
            <a:endParaRPr lang="en-IN" dirty="0"/>
          </a:p>
        </p:txBody>
      </p:sp>
      <p:sp>
        <p:nvSpPr>
          <p:cNvPr id="3" name="Content Placeholder 2">
            <a:extLst>
              <a:ext uri="{FF2B5EF4-FFF2-40B4-BE49-F238E27FC236}">
                <a16:creationId xmlns:a16="http://schemas.microsoft.com/office/drawing/2014/main" id="{05AA47C2-9EFA-EFCE-BBB8-ED033DA4A02E}"/>
              </a:ext>
            </a:extLst>
          </p:cNvPr>
          <p:cNvSpPr>
            <a:spLocks noGrp="1"/>
          </p:cNvSpPr>
          <p:nvPr>
            <p:ph idx="1"/>
          </p:nvPr>
        </p:nvSpPr>
        <p:spPr/>
        <p:txBody>
          <a:bodyPr>
            <a:normAutofit/>
          </a:bodyPr>
          <a:lstStyle/>
          <a:p>
            <a:pPr algn="l"/>
            <a:r>
              <a:rPr lang="en-US" b="1" dirty="0"/>
              <a:t>Preemptive Scheduling:</a:t>
            </a:r>
          </a:p>
          <a:p>
            <a:pPr lvl="1"/>
            <a:r>
              <a:rPr lang="en-US" dirty="0"/>
              <a:t>Real-Time Operating Systems (RTOS): Critical tasks interrupt lower-priority ones.</a:t>
            </a:r>
          </a:p>
          <a:p>
            <a:pPr lvl="1"/>
            <a:r>
              <a:rPr lang="en-US" dirty="0"/>
              <a:t>Healthcare: Emergency cases preempt routine procedures.</a:t>
            </a:r>
          </a:p>
          <a:p>
            <a:pPr algn="l"/>
            <a:r>
              <a:rPr lang="en-US" b="1" dirty="0"/>
              <a:t>Non-Preemptive Scheduling:</a:t>
            </a:r>
          </a:p>
          <a:p>
            <a:pPr lvl="1"/>
            <a:r>
              <a:rPr lang="en-US" dirty="0"/>
              <a:t>Batch Processing in IT Systems: Jobs run to completion without interruption.</a:t>
            </a:r>
          </a:p>
          <a:p>
            <a:pPr lvl="1"/>
            <a:r>
              <a:rPr lang="en-US" dirty="0"/>
              <a:t>Manufacturing Systems: Certain jobs must run to completion to avoid damage.</a:t>
            </a:r>
          </a:p>
          <a:p>
            <a:endParaRPr lang="en-US" dirty="0"/>
          </a:p>
        </p:txBody>
      </p:sp>
    </p:spTree>
    <p:extLst>
      <p:ext uri="{BB962C8B-B14F-4D97-AF65-F5344CB8AC3E}">
        <p14:creationId xmlns:p14="http://schemas.microsoft.com/office/powerpoint/2010/main" val="1064019616"/>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63B80FA6-D2C7-49D8-81BE-F055800316D8}" vid="{4964664D-A2F9-43EE-8C76-4CEBA2B08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290</TotalTime>
  <Words>1281</Words>
  <Application>Microsoft Office PowerPoint</Application>
  <PresentationFormat>Widescreen</PresentationFormat>
  <Paragraphs>74</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Aptos</vt:lpstr>
      <vt:lpstr>Aptos Display</vt:lpstr>
      <vt:lpstr>Arial</vt:lpstr>
      <vt:lpstr>Theme1</vt:lpstr>
      <vt:lpstr>"Queueing Theory with Priority Scheduling: Preemptive vs Non-Preemptive Models"</vt:lpstr>
      <vt:lpstr>Introduction</vt:lpstr>
      <vt:lpstr>Theoretical Background</vt:lpstr>
      <vt:lpstr>Hypothesis</vt:lpstr>
      <vt:lpstr>Simulation Methodology</vt:lpstr>
      <vt:lpstr>Real-World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Madhav Sai Aryan Kothareddy</dc:creator>
  <cp:lastModifiedBy>Madhav Sai Aryan Kothareddy</cp:lastModifiedBy>
  <cp:revision>2</cp:revision>
  <dcterms:created xsi:type="dcterms:W3CDTF">2024-10-24T16:52:05Z</dcterms:created>
  <dcterms:modified xsi:type="dcterms:W3CDTF">2024-10-24T21:42:14Z</dcterms:modified>
</cp:coreProperties>
</file>