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16835-38C0-44AE-B2B4-D46A9CFBB049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7856ACA-D729-4F44-BE81-36EE2DEE61D8}">
      <dgm:prSet/>
      <dgm:spPr/>
      <dgm:t>
        <a:bodyPr/>
        <a:lstStyle/>
        <a:p>
          <a:r>
            <a:rPr lang="en-US" dirty="0"/>
            <a:t>Month group shows us that the 1st month and last 6 months of the year have the most load shortfalls.</a:t>
          </a:r>
        </a:p>
      </dgm:t>
    </dgm:pt>
    <dgm:pt modelId="{A41B068B-DC6B-459A-AEF5-717C1B1D9DD7}" type="parTrans" cxnId="{2E3D7557-7642-4E96-8D08-B699271ED82D}">
      <dgm:prSet/>
      <dgm:spPr/>
      <dgm:t>
        <a:bodyPr/>
        <a:lstStyle/>
        <a:p>
          <a:endParaRPr lang="en-US"/>
        </a:p>
      </dgm:t>
    </dgm:pt>
    <dgm:pt modelId="{3E74496F-56D8-4653-B17B-E7E32812C106}" type="sibTrans" cxnId="{2E3D7557-7642-4E96-8D08-B699271ED82D}">
      <dgm:prSet/>
      <dgm:spPr/>
      <dgm:t>
        <a:bodyPr/>
        <a:lstStyle/>
        <a:p>
          <a:endParaRPr lang="en-US"/>
        </a:p>
      </dgm:t>
    </dgm:pt>
    <dgm:pt modelId="{FD02E37E-D814-40C8-AD5E-70CE4D0F6D8C}">
      <dgm:prSet/>
      <dgm:spPr/>
      <dgm:t>
        <a:bodyPr/>
        <a:lstStyle/>
        <a:p>
          <a:r>
            <a:rPr lang="en-US"/>
            <a:t>Hour Groups shows us that during the last 12 hours of the day the load shortfall occurs the most.</a:t>
          </a:r>
        </a:p>
      </dgm:t>
    </dgm:pt>
    <dgm:pt modelId="{FF707649-DC87-4D40-BA2E-893201EA39D3}" type="parTrans" cxnId="{E2D17FEF-E73F-4D9B-A44D-E08F241FEB93}">
      <dgm:prSet/>
      <dgm:spPr/>
      <dgm:t>
        <a:bodyPr/>
        <a:lstStyle/>
        <a:p>
          <a:endParaRPr lang="en-US"/>
        </a:p>
      </dgm:t>
    </dgm:pt>
    <dgm:pt modelId="{0970859B-C7E1-427B-AB8A-B3A9B34F357D}" type="sibTrans" cxnId="{E2D17FEF-E73F-4D9B-A44D-E08F241FEB93}">
      <dgm:prSet/>
      <dgm:spPr/>
      <dgm:t>
        <a:bodyPr/>
        <a:lstStyle/>
        <a:p>
          <a:endParaRPr lang="en-US"/>
        </a:p>
      </dgm:t>
    </dgm:pt>
    <dgm:pt modelId="{F2A2334D-1501-42CC-9B61-FF9C4E061D7C}" type="pres">
      <dgm:prSet presAssocID="{3B616835-38C0-44AE-B2B4-D46A9CFBB049}" presName="linear" presStyleCnt="0">
        <dgm:presLayoutVars>
          <dgm:animLvl val="lvl"/>
          <dgm:resizeHandles val="exact"/>
        </dgm:presLayoutVars>
      </dgm:prSet>
      <dgm:spPr/>
    </dgm:pt>
    <dgm:pt modelId="{06A9E6B3-1823-41CF-9939-8E9201F7B47D}" type="pres">
      <dgm:prSet presAssocID="{B7856ACA-D729-4F44-BE81-36EE2DEE61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BD37A5-1332-4228-AAF0-70E7D91BF129}" type="pres">
      <dgm:prSet presAssocID="{3E74496F-56D8-4653-B17B-E7E32812C106}" presName="spacer" presStyleCnt="0"/>
      <dgm:spPr/>
    </dgm:pt>
    <dgm:pt modelId="{D7C74A71-3FD4-4C2C-ACE2-8E6824F2806B}" type="pres">
      <dgm:prSet presAssocID="{FD02E37E-D814-40C8-AD5E-70CE4D0F6D8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B367D35-8104-4879-9712-318421FED7CD}" type="presOf" srcId="{FD02E37E-D814-40C8-AD5E-70CE4D0F6D8C}" destId="{D7C74A71-3FD4-4C2C-ACE2-8E6824F2806B}" srcOrd="0" destOrd="0" presId="urn:microsoft.com/office/officeart/2005/8/layout/vList2"/>
    <dgm:cxn modelId="{2E3D7557-7642-4E96-8D08-B699271ED82D}" srcId="{3B616835-38C0-44AE-B2B4-D46A9CFBB049}" destId="{B7856ACA-D729-4F44-BE81-36EE2DEE61D8}" srcOrd="0" destOrd="0" parTransId="{A41B068B-DC6B-459A-AEF5-717C1B1D9DD7}" sibTransId="{3E74496F-56D8-4653-B17B-E7E32812C106}"/>
    <dgm:cxn modelId="{460C419F-83C2-4AFC-9ABC-EFE4E625EF6E}" type="presOf" srcId="{B7856ACA-D729-4F44-BE81-36EE2DEE61D8}" destId="{06A9E6B3-1823-41CF-9939-8E9201F7B47D}" srcOrd="0" destOrd="0" presId="urn:microsoft.com/office/officeart/2005/8/layout/vList2"/>
    <dgm:cxn modelId="{E2D17FEF-E73F-4D9B-A44D-E08F241FEB93}" srcId="{3B616835-38C0-44AE-B2B4-D46A9CFBB049}" destId="{FD02E37E-D814-40C8-AD5E-70CE4D0F6D8C}" srcOrd="1" destOrd="0" parTransId="{FF707649-DC87-4D40-BA2E-893201EA39D3}" sibTransId="{0970859B-C7E1-427B-AB8A-B3A9B34F357D}"/>
    <dgm:cxn modelId="{A27841FB-B7AF-4FF2-8C47-41F6314653AB}" type="presOf" srcId="{3B616835-38C0-44AE-B2B4-D46A9CFBB049}" destId="{F2A2334D-1501-42CC-9B61-FF9C4E061D7C}" srcOrd="0" destOrd="0" presId="urn:microsoft.com/office/officeart/2005/8/layout/vList2"/>
    <dgm:cxn modelId="{C7D589E8-3785-4B31-98B0-B853E4BB6BE9}" type="presParOf" srcId="{F2A2334D-1501-42CC-9B61-FF9C4E061D7C}" destId="{06A9E6B3-1823-41CF-9939-8E9201F7B47D}" srcOrd="0" destOrd="0" presId="urn:microsoft.com/office/officeart/2005/8/layout/vList2"/>
    <dgm:cxn modelId="{0227F175-3B97-439D-811B-B7DD469A3BB9}" type="presParOf" srcId="{F2A2334D-1501-42CC-9B61-FF9C4E061D7C}" destId="{D3BD37A5-1332-4228-AAF0-70E7D91BF129}" srcOrd="1" destOrd="0" presId="urn:microsoft.com/office/officeart/2005/8/layout/vList2"/>
    <dgm:cxn modelId="{C43F2A74-20AD-4505-8D72-A8D57338C21A}" type="presParOf" srcId="{F2A2334D-1501-42CC-9B61-FF9C4E061D7C}" destId="{D7C74A71-3FD4-4C2C-ACE2-8E6824F2806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B1146-0833-4A2C-BF51-6EFCBB5010B9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D7FB05C-24A8-42DE-8C2A-B30F7BF4A6B3}">
      <dgm:prSet/>
      <dgm:spPr/>
      <dgm:t>
        <a:bodyPr/>
        <a:lstStyle/>
        <a:p>
          <a:r>
            <a:rPr lang="en-US" baseline="0" dirty="0"/>
            <a:t>Why its important ? </a:t>
          </a:r>
          <a:endParaRPr lang="en-US" dirty="0"/>
        </a:p>
      </dgm:t>
    </dgm:pt>
    <dgm:pt modelId="{B2534FDA-9C64-4F6B-A65B-D86B30720153}" type="parTrans" cxnId="{7B2D1D7F-640E-4801-9AFC-A0F2053A7DDB}">
      <dgm:prSet/>
      <dgm:spPr/>
      <dgm:t>
        <a:bodyPr/>
        <a:lstStyle/>
        <a:p>
          <a:endParaRPr lang="en-US"/>
        </a:p>
      </dgm:t>
    </dgm:pt>
    <dgm:pt modelId="{1649805E-4858-4D76-BFAA-D52DFE476853}" type="sibTrans" cxnId="{7B2D1D7F-640E-4801-9AFC-A0F2053A7DDB}">
      <dgm:prSet/>
      <dgm:spPr/>
      <dgm:t>
        <a:bodyPr/>
        <a:lstStyle/>
        <a:p>
          <a:endParaRPr lang="en-US"/>
        </a:p>
      </dgm:t>
    </dgm:pt>
    <dgm:pt modelId="{C2497AB2-E9F8-47A6-BD0D-0BCB75D57C75}">
      <dgm:prSet/>
      <dgm:spPr/>
      <dgm:t>
        <a:bodyPr/>
        <a:lstStyle/>
        <a:p>
          <a:r>
            <a:rPr lang="en-US" baseline="0" dirty="0"/>
            <a:t>Why not normalization ? </a:t>
          </a:r>
          <a:endParaRPr lang="en-US" dirty="0"/>
        </a:p>
      </dgm:t>
    </dgm:pt>
    <dgm:pt modelId="{2A386EA6-4BB2-46E9-9B4F-6A8046681797}" type="sibTrans" cxnId="{C3B6765C-D757-4405-9AF4-A173B5373D4A}">
      <dgm:prSet custT="1"/>
      <dgm:spPr/>
      <dgm:t>
        <a:bodyPr/>
        <a:lstStyle/>
        <a:p>
          <a:endParaRPr lang="en-US" sz="1800" dirty="0"/>
        </a:p>
      </dgm:t>
    </dgm:pt>
    <dgm:pt modelId="{DD570A02-91D5-430C-A0C5-914059CDF781}" type="parTrans" cxnId="{C3B6765C-D757-4405-9AF4-A173B5373D4A}">
      <dgm:prSet/>
      <dgm:spPr/>
      <dgm:t>
        <a:bodyPr/>
        <a:lstStyle/>
        <a:p>
          <a:endParaRPr lang="en-US"/>
        </a:p>
      </dgm:t>
    </dgm:pt>
    <dgm:pt modelId="{A9C441FF-6FA4-4265-8A6F-D5F36E3A592D}" type="pres">
      <dgm:prSet presAssocID="{055B1146-0833-4A2C-BF51-6EFCBB5010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6C802E-3AA4-4FA4-A639-DFBFF8D21ACE}" type="pres">
      <dgm:prSet presAssocID="{C2497AB2-E9F8-47A6-BD0D-0BCB75D57C75}" presName="hierRoot1" presStyleCnt="0"/>
      <dgm:spPr/>
    </dgm:pt>
    <dgm:pt modelId="{4A5E2BB7-973E-4A51-A551-10382242A5D2}" type="pres">
      <dgm:prSet presAssocID="{C2497AB2-E9F8-47A6-BD0D-0BCB75D57C75}" presName="composite" presStyleCnt="0"/>
      <dgm:spPr/>
    </dgm:pt>
    <dgm:pt modelId="{403B4929-A3C1-4F36-992D-4BA3AB5B06B7}" type="pres">
      <dgm:prSet presAssocID="{C2497AB2-E9F8-47A6-BD0D-0BCB75D57C75}" presName="background" presStyleLbl="node0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03F49EA0-4787-4B9A-A1F6-2BF650FEBA17}" type="pres">
      <dgm:prSet presAssocID="{C2497AB2-E9F8-47A6-BD0D-0BCB75D57C75}" presName="text" presStyleLbl="fgAcc0" presStyleIdx="0" presStyleCnt="2" custLinFactNeighborX="-50442" custLinFactNeighborY="-1980">
        <dgm:presLayoutVars>
          <dgm:chPref val="3"/>
        </dgm:presLayoutVars>
      </dgm:prSet>
      <dgm:spPr/>
    </dgm:pt>
    <dgm:pt modelId="{8B8A1276-27E7-4468-9439-42DDEE265E59}" type="pres">
      <dgm:prSet presAssocID="{C2497AB2-E9F8-47A6-BD0D-0BCB75D57C75}" presName="hierChild2" presStyleCnt="0"/>
      <dgm:spPr/>
    </dgm:pt>
    <dgm:pt modelId="{0CBB8113-39F6-4065-9127-B0CE764E1994}" type="pres">
      <dgm:prSet presAssocID="{DD7FB05C-24A8-42DE-8C2A-B30F7BF4A6B3}" presName="hierRoot1" presStyleCnt="0"/>
      <dgm:spPr/>
    </dgm:pt>
    <dgm:pt modelId="{513E4063-97F3-494C-BDD6-141E3DEE2952}" type="pres">
      <dgm:prSet presAssocID="{DD7FB05C-24A8-42DE-8C2A-B30F7BF4A6B3}" presName="composite" presStyleCnt="0"/>
      <dgm:spPr/>
    </dgm:pt>
    <dgm:pt modelId="{0FB96B8C-8670-48C8-A441-68284A08085E}" type="pres">
      <dgm:prSet presAssocID="{DD7FB05C-24A8-42DE-8C2A-B30F7BF4A6B3}" presName="background" presStyleLbl="node0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8CED54D7-DC6C-4F9D-A4B3-46999A3B9240}" type="pres">
      <dgm:prSet presAssocID="{DD7FB05C-24A8-42DE-8C2A-B30F7BF4A6B3}" presName="text" presStyleLbl="fgAcc0" presStyleIdx="1" presStyleCnt="2" custLinFactNeighborX="67530" custLinFactNeighborY="-3045">
        <dgm:presLayoutVars>
          <dgm:chPref val="3"/>
        </dgm:presLayoutVars>
      </dgm:prSet>
      <dgm:spPr/>
    </dgm:pt>
    <dgm:pt modelId="{D92F9213-3E05-4555-A5F6-9A8E1E2F8DA7}" type="pres">
      <dgm:prSet presAssocID="{DD7FB05C-24A8-42DE-8C2A-B30F7BF4A6B3}" presName="hierChild2" presStyleCnt="0"/>
      <dgm:spPr/>
    </dgm:pt>
  </dgm:ptLst>
  <dgm:cxnLst>
    <dgm:cxn modelId="{55334C12-6929-4EB1-84A2-AD6D62B73076}" type="presOf" srcId="{C2497AB2-E9F8-47A6-BD0D-0BCB75D57C75}" destId="{03F49EA0-4787-4B9A-A1F6-2BF650FEBA17}" srcOrd="0" destOrd="0" presId="urn:microsoft.com/office/officeart/2005/8/layout/hierarchy1"/>
    <dgm:cxn modelId="{B4AF131B-88A9-40C5-B048-4AB067D954EC}" type="presOf" srcId="{055B1146-0833-4A2C-BF51-6EFCBB5010B9}" destId="{A9C441FF-6FA4-4265-8A6F-D5F36E3A592D}" srcOrd="0" destOrd="0" presId="urn:microsoft.com/office/officeart/2005/8/layout/hierarchy1"/>
    <dgm:cxn modelId="{C3B6765C-D757-4405-9AF4-A173B5373D4A}" srcId="{055B1146-0833-4A2C-BF51-6EFCBB5010B9}" destId="{C2497AB2-E9F8-47A6-BD0D-0BCB75D57C75}" srcOrd="0" destOrd="0" parTransId="{DD570A02-91D5-430C-A0C5-914059CDF781}" sibTransId="{2A386EA6-4BB2-46E9-9B4F-6A8046681797}"/>
    <dgm:cxn modelId="{7B2D1D7F-640E-4801-9AFC-A0F2053A7DDB}" srcId="{055B1146-0833-4A2C-BF51-6EFCBB5010B9}" destId="{DD7FB05C-24A8-42DE-8C2A-B30F7BF4A6B3}" srcOrd="1" destOrd="0" parTransId="{B2534FDA-9C64-4F6B-A65B-D86B30720153}" sibTransId="{1649805E-4858-4D76-BFAA-D52DFE476853}"/>
    <dgm:cxn modelId="{45D69699-6667-4768-B044-A0FA13E20F11}" type="presOf" srcId="{DD7FB05C-24A8-42DE-8C2A-B30F7BF4A6B3}" destId="{8CED54D7-DC6C-4F9D-A4B3-46999A3B9240}" srcOrd="0" destOrd="0" presId="urn:microsoft.com/office/officeart/2005/8/layout/hierarchy1"/>
    <dgm:cxn modelId="{22A3907C-8D10-4D19-8C47-4ADAB689DE44}" type="presParOf" srcId="{A9C441FF-6FA4-4265-8A6F-D5F36E3A592D}" destId="{CE6C802E-3AA4-4FA4-A639-DFBFF8D21ACE}" srcOrd="0" destOrd="0" presId="urn:microsoft.com/office/officeart/2005/8/layout/hierarchy1"/>
    <dgm:cxn modelId="{C9DBB43E-7D3B-4272-8252-FB14C3558A41}" type="presParOf" srcId="{CE6C802E-3AA4-4FA4-A639-DFBFF8D21ACE}" destId="{4A5E2BB7-973E-4A51-A551-10382242A5D2}" srcOrd="0" destOrd="0" presId="urn:microsoft.com/office/officeart/2005/8/layout/hierarchy1"/>
    <dgm:cxn modelId="{D117EF33-E56D-43B4-8E78-16BF95F5E8F3}" type="presParOf" srcId="{4A5E2BB7-973E-4A51-A551-10382242A5D2}" destId="{403B4929-A3C1-4F36-992D-4BA3AB5B06B7}" srcOrd="0" destOrd="0" presId="urn:microsoft.com/office/officeart/2005/8/layout/hierarchy1"/>
    <dgm:cxn modelId="{2F5DDF58-84E4-4DDA-A652-0571EC43F503}" type="presParOf" srcId="{4A5E2BB7-973E-4A51-A551-10382242A5D2}" destId="{03F49EA0-4787-4B9A-A1F6-2BF650FEBA17}" srcOrd="1" destOrd="0" presId="urn:microsoft.com/office/officeart/2005/8/layout/hierarchy1"/>
    <dgm:cxn modelId="{FCB88318-7F90-47EC-908B-488F821938AF}" type="presParOf" srcId="{CE6C802E-3AA4-4FA4-A639-DFBFF8D21ACE}" destId="{8B8A1276-27E7-4468-9439-42DDEE265E59}" srcOrd="1" destOrd="0" presId="urn:microsoft.com/office/officeart/2005/8/layout/hierarchy1"/>
    <dgm:cxn modelId="{0BF4810E-102F-4DC1-83C0-480EEC2E2A52}" type="presParOf" srcId="{A9C441FF-6FA4-4265-8A6F-D5F36E3A592D}" destId="{0CBB8113-39F6-4065-9127-B0CE764E1994}" srcOrd="1" destOrd="0" presId="urn:microsoft.com/office/officeart/2005/8/layout/hierarchy1"/>
    <dgm:cxn modelId="{D65DDDF3-0BF8-4272-9BA0-1C44C98A6CB0}" type="presParOf" srcId="{0CBB8113-39F6-4065-9127-B0CE764E1994}" destId="{513E4063-97F3-494C-BDD6-141E3DEE2952}" srcOrd="0" destOrd="0" presId="urn:microsoft.com/office/officeart/2005/8/layout/hierarchy1"/>
    <dgm:cxn modelId="{35F1031C-246D-42FA-AF68-2E6A9C108A43}" type="presParOf" srcId="{513E4063-97F3-494C-BDD6-141E3DEE2952}" destId="{0FB96B8C-8670-48C8-A441-68284A08085E}" srcOrd="0" destOrd="0" presId="urn:microsoft.com/office/officeart/2005/8/layout/hierarchy1"/>
    <dgm:cxn modelId="{9A3E164B-E91D-4F1D-9F2F-9E0FFFC7AFE8}" type="presParOf" srcId="{513E4063-97F3-494C-BDD6-141E3DEE2952}" destId="{8CED54D7-DC6C-4F9D-A4B3-46999A3B9240}" srcOrd="1" destOrd="0" presId="urn:microsoft.com/office/officeart/2005/8/layout/hierarchy1"/>
    <dgm:cxn modelId="{8969B4C6-A169-439D-A1E3-D22399FF1193}" type="presParOf" srcId="{0CBB8113-39F6-4065-9127-B0CE764E1994}" destId="{D92F9213-3E05-4555-A5F6-9A8E1E2F8D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9E6B3-1823-41CF-9939-8E9201F7B47D}">
      <dsp:nvSpPr>
        <dsp:cNvPr id="0" name=""/>
        <dsp:cNvSpPr/>
      </dsp:nvSpPr>
      <dsp:spPr>
        <a:xfrm>
          <a:off x="0" y="41175"/>
          <a:ext cx="4832803" cy="175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Month group shows us that the 1st month and last 6 months of the year have the most load shortfalls.</a:t>
          </a:r>
        </a:p>
      </dsp:txBody>
      <dsp:txXfrm>
        <a:off x="85672" y="126847"/>
        <a:ext cx="4661459" cy="1583656"/>
      </dsp:txXfrm>
    </dsp:sp>
    <dsp:sp modelId="{D7C74A71-3FD4-4C2C-ACE2-8E6824F2806B}">
      <dsp:nvSpPr>
        <dsp:cNvPr id="0" name=""/>
        <dsp:cNvSpPr/>
      </dsp:nvSpPr>
      <dsp:spPr>
        <a:xfrm>
          <a:off x="0" y="1868175"/>
          <a:ext cx="4832803" cy="175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Hour Groups shows us that during the last 12 hours of the day the load shortfall occurs the most.</a:t>
          </a:r>
        </a:p>
      </dsp:txBody>
      <dsp:txXfrm>
        <a:off x="85672" y="1953847"/>
        <a:ext cx="4661459" cy="1583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B4929-A3C1-4F36-992D-4BA3AB5B06B7}">
      <dsp:nvSpPr>
        <dsp:cNvPr id="0" name=""/>
        <dsp:cNvSpPr/>
      </dsp:nvSpPr>
      <dsp:spPr>
        <a:xfrm>
          <a:off x="145798" y="-26132"/>
          <a:ext cx="2124271" cy="134891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49EA0-4787-4B9A-A1F6-2BF650FEBA17}">
      <dsp:nvSpPr>
        <dsp:cNvPr id="0" name=""/>
        <dsp:cNvSpPr/>
      </dsp:nvSpPr>
      <dsp:spPr>
        <a:xfrm>
          <a:off x="381828" y="198096"/>
          <a:ext cx="2124271" cy="1348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Why not normalization ? </a:t>
          </a:r>
          <a:endParaRPr lang="en-US" sz="2300" kern="1200" dirty="0"/>
        </a:p>
      </dsp:txBody>
      <dsp:txXfrm>
        <a:off x="421336" y="237604"/>
        <a:ext cx="2045255" cy="1269896"/>
      </dsp:txXfrm>
    </dsp:sp>
    <dsp:sp modelId="{0FB96B8C-8670-48C8-A441-68284A08085E}">
      <dsp:nvSpPr>
        <dsp:cNvPr id="0" name=""/>
        <dsp:cNvSpPr/>
      </dsp:nvSpPr>
      <dsp:spPr>
        <a:xfrm>
          <a:off x="5030980" y="-40498"/>
          <a:ext cx="2124271" cy="134891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ED54D7-DC6C-4F9D-A4B3-46999A3B9240}">
      <dsp:nvSpPr>
        <dsp:cNvPr id="0" name=""/>
        <dsp:cNvSpPr/>
      </dsp:nvSpPr>
      <dsp:spPr>
        <a:xfrm>
          <a:off x="5267010" y="183730"/>
          <a:ext cx="2124271" cy="1348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Why its important ? </a:t>
          </a:r>
          <a:endParaRPr lang="en-US" sz="2300" kern="1200" dirty="0"/>
        </a:p>
      </dsp:txBody>
      <dsp:txXfrm>
        <a:off x="5306518" y="223238"/>
        <a:ext cx="2045255" cy="126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3AA2B-48B2-43F1-81C9-97864ADCDEF7}" type="datetimeFigureOut">
              <a:rPr lang="en-ZA" smtClean="0"/>
              <a:t>2021/11/10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649B9-A5F7-4C55-B188-626E2C8E9B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137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45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7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B43EC-1361-47C6-942B-E6F00CE4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ZA" sz="4800"/>
              <a:t>Spain Electricity Shortfall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7920-45C3-435D-901C-2638B198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Team 14</a:t>
            </a:r>
            <a:endParaRPr lang="en-Z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A6362-09FD-44CB-AB3C-54277293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8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1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443D4F7-9E5D-4C52-809B-DA8B0CEA2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32" b="1409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8A6DB-9445-4397-A8C5-55C13750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Data engineering 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269B-FEC2-4E44-9E31-FD922320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Creating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1721875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6A0-F835-41A9-9CC5-98B6D831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Devide</a:t>
            </a:r>
            <a:r>
              <a:rPr lang="en-US" dirty="0"/>
              <a:t> Dataset: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51F8-8D3E-4C33-9083-BAD62609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503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7C80CB3-B232-4F34-A0DF-F25EF455C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0" b="1422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8D326-68BE-423F-8BDE-6CE5D24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Standardisation and why we used it:</a:t>
            </a:r>
            <a:endParaRPr lang="en-ZA" sz="6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B49A-1E70-4C6D-A250-86C21086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12950"/>
            <a:ext cx="10509504" cy="38927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Scaling technique that does not suffer from outliers and doesn’t contain it in a [0,1] range.</a:t>
            </a:r>
          </a:p>
          <a:p>
            <a:endParaRPr lang="en-ZA" sz="2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D00E33-F0AE-46A0-927A-1B563305E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378562"/>
              </p:ext>
            </p:extLst>
          </p:nvPr>
        </p:nvGraphicFramePr>
        <p:xfrm>
          <a:off x="2566450" y="3814572"/>
          <a:ext cx="7391282" cy="1574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6EAD4C-1400-4648-855A-7C8DDA66CC01}"/>
              </a:ext>
            </a:extLst>
          </p:cNvPr>
          <p:cNvSpPr txBox="1"/>
          <p:nvPr/>
        </p:nvSpPr>
        <p:spPr>
          <a:xfrm>
            <a:off x="1969357" y="5555789"/>
            <a:ext cx="4152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Suffer from outliers by squeezing data into [0,1] range making the bulk of the data lie in a small range.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53E1-ED5E-46D1-9C10-E28D1CA7A73C}"/>
              </a:ext>
            </a:extLst>
          </p:cNvPr>
          <p:cNvSpPr txBox="1"/>
          <p:nvPr/>
        </p:nvSpPr>
        <p:spPr>
          <a:xfrm>
            <a:off x="7264866" y="5555789"/>
            <a:ext cx="4082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Critical to </a:t>
            </a:r>
            <a:r>
              <a:rPr lang="en-US" sz="1600" dirty="0" err="1">
                <a:solidFill>
                  <a:schemeClr val="bg1"/>
                </a:solidFill>
              </a:rPr>
              <a:t>regularisation</a:t>
            </a:r>
            <a:r>
              <a:rPr lang="en-US" sz="1600" dirty="0">
                <a:solidFill>
                  <a:schemeClr val="bg1"/>
                </a:solidFill>
              </a:rPr>
              <a:t> which puts constraints on the size of the coefficients related to each variable.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182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3140F43-72CB-4C6A-B83E-A5D9C64F1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42BA2-7DD3-45B8-8065-90954DB3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0"/>
            <a:ext cx="9480259" cy="190827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Data before and after </a:t>
            </a:r>
            <a:r>
              <a:rPr lang="en-US" sz="4000" dirty="0" err="1"/>
              <a:t>stadardisation</a:t>
            </a:r>
            <a:r>
              <a:rPr lang="en-US" sz="4000" dirty="0"/>
              <a:t>:</a:t>
            </a:r>
            <a:endParaRPr lang="en-ZA" sz="4000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2F2852E-9097-4AF6-8F40-AD597937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8" y="2944997"/>
            <a:ext cx="5229955" cy="1590553"/>
          </a:xfr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79A664C-612A-434A-934E-3042BE524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8" y="2944997"/>
            <a:ext cx="5229954" cy="1590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9B81E-AD49-4491-A0CC-3618F96A8D5E}"/>
              </a:ext>
            </a:extLst>
          </p:cNvPr>
          <p:cNvSpPr txBox="1"/>
          <p:nvPr/>
        </p:nvSpPr>
        <p:spPr>
          <a:xfrm>
            <a:off x="2079666" y="2460972"/>
            <a:ext cx="19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D5621-2B1A-4106-9A07-CFD93ED3BD87}"/>
              </a:ext>
            </a:extLst>
          </p:cNvPr>
          <p:cNvSpPr txBox="1"/>
          <p:nvPr/>
        </p:nvSpPr>
        <p:spPr>
          <a:xfrm>
            <a:off x="8922306" y="2460972"/>
            <a:ext cx="20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</a:t>
            </a:r>
            <a:endParaRPr lang="en-Z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4E4C96-4F32-4A5D-8A22-09619BE12BC2}"/>
              </a:ext>
            </a:extLst>
          </p:cNvPr>
          <p:cNvSpPr/>
          <p:nvPr/>
        </p:nvSpPr>
        <p:spPr>
          <a:xfrm>
            <a:off x="3786975" y="5271952"/>
            <a:ext cx="4618050" cy="100667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standardisation</a:t>
            </a:r>
            <a:r>
              <a:rPr lang="en-US" dirty="0"/>
              <a:t> we rescale all the features to fit on the same scale, to make the </a:t>
            </a:r>
            <a:r>
              <a:rPr lang="en-US" dirty="0" err="1"/>
              <a:t>regularisation</a:t>
            </a:r>
            <a:r>
              <a:rPr lang="en-US" dirty="0"/>
              <a:t> techniques more effective.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364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18FD-F2A1-444E-91B4-9A92DAA5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C52B-3C29-4C44-90BA-A4F0668A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610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9F45EA7F-EBAF-4034-8CC3-BDD3AF3F1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77" b="223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AAC1E-CE0E-450D-B7A7-66055C12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ZA" sz="6000">
                <a:solidFill>
                  <a:srgbClr val="FFFFFF"/>
                </a:solidFill>
              </a:rPr>
              <a:t>XGBregrssor (Extreme Gradient Boosting)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32E-D855-4F96-AB8F-822F1BE4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used </a:t>
            </a:r>
            <a:r>
              <a:rPr lang="en-US" sz="2000" dirty="0" err="1">
                <a:solidFill>
                  <a:srgbClr val="FFFFFF"/>
                </a:solidFill>
              </a:rPr>
              <a:t>XGBoost</a:t>
            </a:r>
            <a:r>
              <a:rPr lang="en-US" sz="2000" dirty="0">
                <a:solidFill>
                  <a:srgbClr val="FFFFFF"/>
                </a:solidFill>
              </a:rPr>
              <a:t> because of the Computation speed, Parallelization and Performance.</a:t>
            </a:r>
          </a:p>
          <a:p>
            <a:r>
              <a:rPr lang="en-ZA" sz="2000" dirty="0">
                <a:solidFill>
                  <a:srgbClr val="FFFFFF"/>
                </a:solidFill>
              </a:rPr>
              <a:t>-</a:t>
            </a:r>
          </a:p>
          <a:p>
            <a:r>
              <a:rPr lang="en-ZA" sz="2000" dirty="0">
                <a:solidFill>
                  <a:srgbClr val="FFFFFF"/>
                </a:solidFill>
              </a:rPr>
              <a:t>-</a:t>
            </a:r>
          </a:p>
          <a:p>
            <a:endParaRPr lang="en-Z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2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5CB0D0F-8457-47A1-A405-46079AED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D8C3D-8046-41FE-8454-ED12A1D2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Model Performance:</a:t>
            </a:r>
            <a:endParaRPr lang="en-ZA" sz="6000">
              <a:solidFill>
                <a:srgbClr val="FFFFFF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BF72-26FE-4A34-976D-05148AA9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Using RMSE to test the Model’s performance.</a:t>
            </a:r>
            <a:endParaRPr lang="en-ZA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13649-2F47-43D5-B47A-C46781BA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0634"/>
            <a:ext cx="10509504" cy="643285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Root Mean Square Error (RMSE) :</a:t>
            </a:r>
            <a:endParaRPr lang="en-ZA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A786-6CFE-4B5E-9213-2E2812E7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Decision Tree model had the highest RMSE, meaning the residuals are the furthest apart from the regression line.</a:t>
            </a: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next 3 models have similar RMSE’s but still the most concentrated data.</a:t>
            </a: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Thus, we used the </a:t>
            </a:r>
            <a:r>
              <a:rPr lang="en-US" sz="1800" dirty="0" err="1"/>
              <a:t>XGBooster</a:t>
            </a:r>
            <a:r>
              <a:rPr lang="en-US" sz="1800" dirty="0"/>
              <a:t> which gives us the line of best fit.</a:t>
            </a:r>
          </a:p>
          <a:p>
            <a:endParaRPr lang="en-Z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C615-3AEB-4376-9D77-C570980CFC8F}"/>
              </a:ext>
            </a:extLst>
          </p:cNvPr>
          <p:cNvSpPr txBox="1"/>
          <p:nvPr/>
        </p:nvSpPr>
        <p:spPr>
          <a:xfrm>
            <a:off x="2228591" y="961432"/>
            <a:ext cx="773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Standard way to measure the error of a model in predicting quantitative data. </a:t>
            </a:r>
          </a:p>
        </p:txBody>
      </p:sp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746AEBFA-174B-4480-B35A-449D54E6B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76844"/>
              </p:ext>
            </p:extLst>
          </p:nvPr>
        </p:nvGraphicFramePr>
        <p:xfrm>
          <a:off x="1593934" y="1592134"/>
          <a:ext cx="886713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22">
                  <a:extLst>
                    <a:ext uri="{9D8B030D-6E8A-4147-A177-3AD203B41FA5}">
                      <a16:colId xmlns:a16="http://schemas.microsoft.com/office/drawing/2014/main" val="2393801279"/>
                    </a:ext>
                  </a:extLst>
                </a:gridCol>
                <a:gridCol w="1330971">
                  <a:extLst>
                    <a:ext uri="{9D8B030D-6E8A-4147-A177-3AD203B41FA5}">
                      <a16:colId xmlns:a16="http://schemas.microsoft.com/office/drawing/2014/main" val="554266117"/>
                    </a:ext>
                  </a:extLst>
                </a:gridCol>
                <a:gridCol w="1663711">
                  <a:extLst>
                    <a:ext uri="{9D8B030D-6E8A-4147-A177-3AD203B41FA5}">
                      <a16:colId xmlns:a16="http://schemas.microsoft.com/office/drawing/2014/main" val="3676032636"/>
                    </a:ext>
                  </a:extLst>
                </a:gridCol>
                <a:gridCol w="1663711">
                  <a:extLst>
                    <a:ext uri="{9D8B030D-6E8A-4147-A177-3AD203B41FA5}">
                      <a16:colId xmlns:a16="http://schemas.microsoft.com/office/drawing/2014/main" val="5899166"/>
                    </a:ext>
                  </a:extLst>
                </a:gridCol>
                <a:gridCol w="1663711">
                  <a:extLst>
                    <a:ext uri="{9D8B030D-6E8A-4147-A177-3AD203B41FA5}">
                      <a16:colId xmlns:a16="http://schemas.microsoft.com/office/drawing/2014/main" val="4094412998"/>
                    </a:ext>
                  </a:extLst>
                </a:gridCol>
                <a:gridCol w="1663711">
                  <a:extLst>
                    <a:ext uri="{9D8B030D-6E8A-4147-A177-3AD203B41FA5}">
                      <a16:colId xmlns:a16="http://schemas.microsoft.com/office/drawing/2014/main" val="2786359082"/>
                    </a:ext>
                  </a:extLst>
                </a:gridCol>
              </a:tblGrid>
              <a:tr h="35983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Kneighbor</a:t>
                      </a:r>
                      <a:r>
                        <a:rPr lang="en-US" dirty="0"/>
                        <a:t>- Regressor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XGBooster</a:t>
                      </a:r>
                      <a:r>
                        <a:rPr lang="en-ZA" dirty="0"/>
                        <a:t> Regressor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4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  <a:endParaRPr lang="en-ZA" sz="14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6187,231775</a:t>
                      </a:r>
                      <a:endParaRPr lang="en-ZA" sz="14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4765,006149</a:t>
                      </a:r>
                      <a:endParaRPr lang="en-ZA" sz="14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4848,569044</a:t>
                      </a:r>
                      <a:endParaRPr lang="en-ZA" sz="14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4841,212111</a:t>
                      </a:r>
                      <a:endParaRPr lang="en-ZA" sz="14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4361,639173</a:t>
                      </a:r>
                      <a:endParaRPr lang="en-ZA" sz="14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06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E03CADEF-33A5-48D0-828C-67FEC66A4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0" b="1318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673F3-AF59-4136-8B68-C62D1CA9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Conclusion: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6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D8A66386-8434-4A53-9FFA-A59FEF47F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6" r="2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5D956-2CB1-4C5A-B420-67606EE6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Table of Contents:</a:t>
            </a:r>
            <a:endParaRPr lang="en-ZA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71BA-4C01-4BE7-A39D-F9A28E02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ZA" sz="1700" dirty="0"/>
              <a:t>Introduction</a:t>
            </a:r>
          </a:p>
          <a:p>
            <a:r>
              <a:rPr lang="en-ZA" sz="1700" dirty="0"/>
              <a:t>Problem Statement </a:t>
            </a:r>
          </a:p>
          <a:p>
            <a:r>
              <a:rPr lang="en-ZA" sz="1700" dirty="0"/>
              <a:t>Data pre-processing </a:t>
            </a:r>
          </a:p>
          <a:p>
            <a:r>
              <a:rPr lang="en-ZA" sz="1700" dirty="0"/>
              <a:t>Eda</a:t>
            </a:r>
          </a:p>
          <a:p>
            <a:r>
              <a:rPr lang="en-ZA" sz="1700" dirty="0"/>
              <a:t>Models </a:t>
            </a:r>
          </a:p>
          <a:p>
            <a:r>
              <a:rPr lang="en-ZA" sz="1700" dirty="0"/>
              <a:t>Conclusion</a:t>
            </a:r>
          </a:p>
          <a:p>
            <a:endParaRPr lang="en-ZA" sz="1700" dirty="0"/>
          </a:p>
        </p:txBody>
      </p:sp>
    </p:spTree>
    <p:extLst>
      <p:ext uri="{BB962C8B-B14F-4D97-AF65-F5344CB8AC3E}">
        <p14:creationId xmlns:p14="http://schemas.microsoft.com/office/powerpoint/2010/main" val="1452632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Stack of magazines on table">
            <a:extLst>
              <a:ext uri="{FF2B5EF4-FFF2-40B4-BE49-F238E27FC236}">
                <a16:creationId xmlns:a16="http://schemas.microsoft.com/office/drawing/2014/main" id="{C215E8F6-4375-4AEA-9228-4BD6E08D2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5FE69-F5B8-4EBD-942F-ACBD9286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Introduction :</a:t>
            </a:r>
            <a:endParaRPr lang="en-ZA" sz="5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952FE4B-1AA9-4E8C-82D4-36DDB50F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aseline="0"/>
              <a:t>1.We’ve have been tasked to model the shortfall between the energy generated by means of fossil fuels and various renewable resources. </a:t>
            </a:r>
            <a:endParaRPr lang="en-US" sz="2000"/>
          </a:p>
          <a:p>
            <a:r>
              <a:rPr lang="en-US" sz="2000" baseline="0"/>
              <a:t>2.The government of Spain is considering an expansion of its renewable energy resource infrastructure investments.</a:t>
            </a:r>
            <a:endParaRPr lang="en-US" sz="2000"/>
          </a:p>
          <a:p>
            <a:r>
              <a:rPr lang="en-US" sz="2000" baseline="0"/>
              <a:t>3.As such they require information on the trends and patterns of the country’s renewable sources and fossil fuel energy generation .</a:t>
            </a:r>
            <a:endParaRPr lang="en-US" sz="2000"/>
          </a:p>
          <a:p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132431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2B1F-43F6-4558-B597-74CFC1CD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Statement: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39F1-3E13-4025-8E26-60004E11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16630"/>
            <a:ext cx="8649217" cy="71818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Tasked to model the shortfall between energy generated by fossil fuels and renewable sources for the country of Spain.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B9DF07-12E4-4ADD-B807-8E65B6629EB6}"/>
              </a:ext>
            </a:extLst>
          </p:cNvPr>
          <p:cNvSpPr/>
          <p:nvPr/>
        </p:nvSpPr>
        <p:spPr>
          <a:xfrm>
            <a:off x="5076737" y="3129174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Generated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A013D2-74C4-4259-87D7-4B5816FF45B8}"/>
              </a:ext>
            </a:extLst>
          </p:cNvPr>
          <p:cNvSpPr/>
          <p:nvPr/>
        </p:nvSpPr>
        <p:spPr>
          <a:xfrm>
            <a:off x="3038213" y="4476918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Fossil Fuel</a:t>
            </a:r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CA9AFE-DF87-47F4-8538-56C70F1D5565}"/>
              </a:ext>
            </a:extLst>
          </p:cNvPr>
          <p:cNvSpPr/>
          <p:nvPr/>
        </p:nvSpPr>
        <p:spPr>
          <a:xfrm>
            <a:off x="7115262" y="4476917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Renewable Sources</a:t>
            </a:r>
            <a:endParaRPr lang="en-ZA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D4A9729-25FD-40D4-B3E3-DFB94279FFAD}"/>
              </a:ext>
            </a:extLst>
          </p:cNvPr>
          <p:cNvSpPr/>
          <p:nvPr/>
        </p:nvSpPr>
        <p:spPr>
          <a:xfrm>
            <a:off x="5439728" y="4645661"/>
            <a:ext cx="1312541" cy="484632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Shortfall</a:t>
            </a:r>
            <a:endParaRPr lang="en-ZA" dirty="0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9AE8B5C0-1938-4366-B79B-5C5EE30F9C0F}"/>
              </a:ext>
            </a:extLst>
          </p:cNvPr>
          <p:cNvSpPr/>
          <p:nvPr/>
        </p:nvSpPr>
        <p:spPr>
          <a:xfrm>
            <a:off x="4057475" y="3429000"/>
            <a:ext cx="813816" cy="868680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A208D18-BA86-4186-B696-766A3F9EC394}"/>
              </a:ext>
            </a:extLst>
          </p:cNvPr>
          <p:cNvSpPr/>
          <p:nvPr/>
        </p:nvSpPr>
        <p:spPr>
          <a:xfrm flipH="1">
            <a:off x="7320708" y="3429000"/>
            <a:ext cx="813816" cy="868680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12" name="Picture 334" descr="A picture containing water, outdoor, sky, boat&#10;&#10;Description automatically generated">
            <a:extLst>
              <a:ext uri="{FF2B5EF4-FFF2-40B4-BE49-F238E27FC236}">
                <a16:creationId xmlns:a16="http://schemas.microsoft.com/office/drawing/2014/main" id="{9262CE34-E77A-48A3-8D1C-C882E1F6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11" y="5394861"/>
            <a:ext cx="2038526" cy="13075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335">
            <a:extLst>
              <a:ext uri="{FF2B5EF4-FFF2-40B4-BE49-F238E27FC236}">
                <a16:creationId xmlns:a16="http://schemas.microsoft.com/office/drawing/2014/main" id="{EC8771A3-95A9-4E92-BF6E-1503D399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262" y="5394861"/>
            <a:ext cx="2092689" cy="13075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726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3F55E-56D4-4140-95D7-F5AED254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000"/>
              <a:t>Data Preprocessing:</a:t>
            </a:r>
            <a:endParaRPr lang="en-ZA" sz="3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1F9B-74A6-45A8-AA86-7C6407E2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709928"/>
            <a:ext cx="6730944" cy="4095449"/>
          </a:xfrm>
        </p:spPr>
        <p:txBody>
          <a:bodyPr>
            <a:normAutofit/>
          </a:bodyPr>
          <a:lstStyle/>
          <a:p>
            <a:r>
              <a:rPr lang="en-US" sz="2000"/>
              <a:t>Imputed the Valencia_pressure with median to remove the NaN values.</a:t>
            </a:r>
          </a:p>
          <a:p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271934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08BE7A4E-A1B4-4623-9BCF-778463F8D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" b="6326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C0AA3-D4D0-43FA-995E-2115FE26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Exploratory Data Analysis (EDA):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48BF-6707-48C6-BE6A-264D9DDB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551469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Understanding the dataset.</a:t>
            </a:r>
          </a:p>
        </p:txBody>
      </p:sp>
    </p:spTree>
    <p:extLst>
      <p:ext uri="{BB962C8B-B14F-4D97-AF65-F5344CB8AC3E}">
        <p14:creationId xmlns:p14="http://schemas.microsoft.com/office/powerpoint/2010/main" val="29569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DBEF-9BAB-4FCD-ADD1-8DD3279A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204D-EAEB-4199-B099-0EB989B4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736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A387-6580-4B4D-B3D3-CEA5C5FE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Features correlating with load Shortfall graph: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7DA2874-F2F9-4D51-ACC1-3430274E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518751"/>
            <a:ext cx="4858558" cy="1106425"/>
          </a:xfrm>
        </p:spPr>
        <p:txBody>
          <a:bodyPr>
            <a:normAutofit/>
          </a:bodyPr>
          <a:lstStyle/>
          <a:p>
            <a:r>
              <a:rPr lang="en-US" sz="1800" dirty="0"/>
              <a:t>With the positive correlation the closer the feature is to 1, the more the shortfall will increase or decrease with the feature. 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8B80B3B9-D378-4C5A-A7BD-4C7DABB9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86" y="630936"/>
            <a:ext cx="3929313" cy="5495544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0ACF4D10-A8C8-423C-8281-553FBEE8F752}"/>
              </a:ext>
            </a:extLst>
          </p:cNvPr>
          <p:cNvSpPr/>
          <p:nvPr/>
        </p:nvSpPr>
        <p:spPr>
          <a:xfrm>
            <a:off x="6177396" y="2641511"/>
            <a:ext cx="571865" cy="801235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ZA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9F3538E-AE62-47F1-9AC9-1C7EF7163C50}"/>
              </a:ext>
            </a:extLst>
          </p:cNvPr>
          <p:cNvSpPr/>
          <p:nvPr/>
        </p:nvSpPr>
        <p:spPr>
          <a:xfrm>
            <a:off x="6152277" y="4488108"/>
            <a:ext cx="571864" cy="80123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-</a:t>
            </a:r>
            <a:endParaRPr lang="en-ZA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68C65-9180-4CD7-A958-B852FFA42E26}"/>
              </a:ext>
            </a:extLst>
          </p:cNvPr>
          <p:cNvSpPr txBox="1"/>
          <p:nvPr/>
        </p:nvSpPr>
        <p:spPr>
          <a:xfrm>
            <a:off x="923424" y="4277195"/>
            <a:ext cx="4858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negative correlation the closer it is to -1, the greater the opposite affect of the feature will be on the shortfall. If feature increases, the shortfall will decrease.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B156-3246-467C-A303-C6CB8001B7B0}"/>
              </a:ext>
            </a:extLst>
          </p:cNvPr>
          <p:cNvSpPr txBox="1"/>
          <p:nvPr/>
        </p:nvSpPr>
        <p:spPr>
          <a:xfrm>
            <a:off x="6057368" y="2333734"/>
            <a:ext cx="811920" cy="30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Positive</a:t>
            </a:r>
            <a:endParaRPr lang="en-ZA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17D93-24C1-43F3-95A3-26449ED17056}"/>
              </a:ext>
            </a:extLst>
          </p:cNvPr>
          <p:cNvSpPr txBox="1"/>
          <p:nvPr/>
        </p:nvSpPr>
        <p:spPr>
          <a:xfrm>
            <a:off x="5964689" y="5289343"/>
            <a:ext cx="9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Negative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42808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4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Freeform: Shape 4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A3585-C16A-4440-A6D3-F9897C35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ZA" sz="3400"/>
              <a:t>Month and hour Groups:</a:t>
            </a: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63FEAA75-4C3A-4A30-99A3-70A1DD99A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397" y="517600"/>
            <a:ext cx="3863661" cy="2743200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E209861-E996-487C-90FC-A4C5081BD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68" y="3429000"/>
            <a:ext cx="4020719" cy="2743200"/>
          </a:xfrm>
          <a:prstGeom prst="rect">
            <a:avLst/>
          </a:prstGeom>
        </p:spPr>
      </p:pic>
      <p:graphicFrame>
        <p:nvGraphicFramePr>
          <p:cNvPr id="36" name="Content Placeholder 8">
            <a:extLst>
              <a:ext uri="{FF2B5EF4-FFF2-40B4-BE49-F238E27FC236}">
                <a16:creationId xmlns:a16="http://schemas.microsoft.com/office/drawing/2014/main" id="{E1E98757-20C5-4EC0-BFD2-B85D5867F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262266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78125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8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80B1"/>
      </a:accent6>
      <a:hlink>
        <a:srgbClr val="5E5EC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494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Wingdings</vt:lpstr>
      <vt:lpstr>AccentBoxVTI</vt:lpstr>
      <vt:lpstr>Spain Electricity Shortfall Challenge</vt:lpstr>
      <vt:lpstr>Table of Contents:</vt:lpstr>
      <vt:lpstr>Introduction :</vt:lpstr>
      <vt:lpstr>Problem Statement: </vt:lpstr>
      <vt:lpstr>Data Preprocessing:</vt:lpstr>
      <vt:lpstr>Exploratory Data Analysis (EDA):</vt:lpstr>
      <vt:lpstr>PowerPoint Presentation</vt:lpstr>
      <vt:lpstr>Features correlating with load Shortfall graph:</vt:lpstr>
      <vt:lpstr>Month and hour Groups:</vt:lpstr>
      <vt:lpstr>Data engineering </vt:lpstr>
      <vt:lpstr>Devide Dataset:</vt:lpstr>
      <vt:lpstr>Standardisation and why we used it:</vt:lpstr>
      <vt:lpstr>Data before and after stadardisation:</vt:lpstr>
      <vt:lpstr>PowerPoint Presentation</vt:lpstr>
      <vt:lpstr>XGBregrssor (Extreme Gradient Boosting) :</vt:lpstr>
      <vt:lpstr>Model Performance:</vt:lpstr>
      <vt:lpstr>Root Mean Square Error (RMSE) :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Spain Electricity Shortfall Challenge</dc:title>
  <dc:creator>Cassie Kruger</dc:creator>
  <cp:lastModifiedBy>Cassie Kruger</cp:lastModifiedBy>
  <cp:revision>2</cp:revision>
  <dcterms:created xsi:type="dcterms:W3CDTF">2021-11-09T19:36:14Z</dcterms:created>
  <dcterms:modified xsi:type="dcterms:W3CDTF">2021-11-10T05:30:57Z</dcterms:modified>
</cp:coreProperties>
</file>