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4" r:id="rId3"/>
    <p:sldId id="257" r:id="rId4"/>
    <p:sldId id="258" r:id="rId5"/>
    <p:sldId id="259" r:id="rId6"/>
    <p:sldId id="291" r:id="rId7"/>
    <p:sldId id="260" r:id="rId8"/>
    <p:sldId id="262" r:id="rId9"/>
    <p:sldId id="263" r:id="rId10"/>
    <p:sldId id="287" r:id="rId11"/>
    <p:sldId id="265" r:id="rId12"/>
    <p:sldId id="266" r:id="rId13"/>
    <p:sldId id="267" r:id="rId14"/>
    <p:sldId id="282" r:id="rId15"/>
    <p:sldId id="285" r:id="rId16"/>
    <p:sldId id="283" r:id="rId17"/>
    <p:sldId id="284" r:id="rId18"/>
    <p:sldId id="292" r:id="rId19"/>
    <p:sldId id="293" r:id="rId20"/>
    <p:sldId id="289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8" autoAdjust="0"/>
    <p:restoredTop sz="74266" autoAdjust="0"/>
  </p:normalViewPr>
  <p:slideViewPr>
    <p:cSldViewPr snapToGrid="0">
      <p:cViewPr varScale="1">
        <p:scale>
          <a:sx n="84" d="100"/>
          <a:sy n="84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AB5FB-7B02-43F5-A8F2-F714DDE785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16569-E58D-4047-8DDD-BC898F0F6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 = Features or independent variables.</a:t>
          </a:r>
        </a:p>
      </dgm:t>
    </dgm:pt>
    <dgm:pt modelId="{4FE6E569-6CCC-4794-A431-5805317A3EC6}" type="parTrans" cxnId="{73AF2199-B148-40FD-AFD4-C5F315CE0DFB}">
      <dgm:prSet/>
      <dgm:spPr/>
      <dgm:t>
        <a:bodyPr/>
        <a:lstStyle/>
        <a:p>
          <a:endParaRPr lang="en-US"/>
        </a:p>
      </dgm:t>
    </dgm:pt>
    <dgm:pt modelId="{ED641512-B991-40D1-9712-3E53DD5D323C}" type="sibTrans" cxnId="{73AF2199-B148-40FD-AFD4-C5F315CE0DFB}">
      <dgm:prSet/>
      <dgm:spPr/>
      <dgm:t>
        <a:bodyPr/>
        <a:lstStyle/>
        <a:p>
          <a:endParaRPr lang="en-US"/>
        </a:p>
      </dgm:t>
    </dgm:pt>
    <dgm:pt modelId="{0909C4FC-54B8-4A97-8494-6FAA98396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 = Dependent variable.</a:t>
          </a:r>
        </a:p>
      </dgm:t>
    </dgm:pt>
    <dgm:pt modelId="{A75A33B9-058B-41A4-8F05-331419902123}" type="parTrans" cxnId="{9866AC26-4806-45E7-A1DF-A9E9F45CC57C}">
      <dgm:prSet/>
      <dgm:spPr/>
      <dgm:t>
        <a:bodyPr/>
        <a:lstStyle/>
        <a:p>
          <a:endParaRPr lang="en-US"/>
        </a:p>
      </dgm:t>
    </dgm:pt>
    <dgm:pt modelId="{56A86A30-E20E-4B01-A248-4ADA9BF8FD4F}" type="sibTrans" cxnId="{9866AC26-4806-45E7-A1DF-A9E9F45CC57C}">
      <dgm:prSet/>
      <dgm:spPr/>
      <dgm:t>
        <a:bodyPr/>
        <a:lstStyle/>
        <a:p>
          <a:endParaRPr lang="en-US"/>
        </a:p>
      </dgm:t>
    </dgm:pt>
    <dgm:pt modelId="{E817D41C-FBC1-477F-AFF5-C1E505D02271}" type="pres">
      <dgm:prSet presAssocID="{B1BAB5FB-7B02-43F5-A8F2-F714DDE785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B115D4-7BAB-40F6-8D46-5980674951C4}" type="pres">
      <dgm:prSet presAssocID="{4B816569-E58D-4047-8DDD-BC898F0F662C}" presName="hierRoot1" presStyleCnt="0"/>
      <dgm:spPr/>
    </dgm:pt>
    <dgm:pt modelId="{11B74183-DF55-43FF-A3E1-14DF5C7EB345}" type="pres">
      <dgm:prSet presAssocID="{4B816569-E58D-4047-8DDD-BC898F0F662C}" presName="composite" presStyleCnt="0"/>
      <dgm:spPr/>
    </dgm:pt>
    <dgm:pt modelId="{DE589AFF-F260-4863-B199-9F06DCF4CF61}" type="pres">
      <dgm:prSet presAssocID="{4B816569-E58D-4047-8DDD-BC898F0F662C}" presName="background" presStyleLbl="node0" presStyleIdx="0" presStyleCnt="2"/>
      <dgm:spPr>
        <a:solidFill>
          <a:srgbClr val="FFC000"/>
        </a:solidFill>
      </dgm:spPr>
    </dgm:pt>
    <dgm:pt modelId="{FBC9EAF1-4375-4A5A-B248-93579631E857}" type="pres">
      <dgm:prSet presAssocID="{4B816569-E58D-4047-8DDD-BC898F0F662C}" presName="text" presStyleLbl="fgAcc0" presStyleIdx="0" presStyleCnt="2">
        <dgm:presLayoutVars>
          <dgm:chPref val="3"/>
        </dgm:presLayoutVars>
      </dgm:prSet>
      <dgm:spPr/>
    </dgm:pt>
    <dgm:pt modelId="{D3D2CE40-1C7D-4D47-947A-61DAC0C8D680}" type="pres">
      <dgm:prSet presAssocID="{4B816569-E58D-4047-8DDD-BC898F0F662C}" presName="hierChild2" presStyleCnt="0"/>
      <dgm:spPr/>
    </dgm:pt>
    <dgm:pt modelId="{C27F6A6B-739A-4E29-B69A-48AC12D7C278}" type="pres">
      <dgm:prSet presAssocID="{0909C4FC-54B8-4A97-8494-6FAA983964E0}" presName="hierRoot1" presStyleCnt="0"/>
      <dgm:spPr/>
    </dgm:pt>
    <dgm:pt modelId="{F9F4FC42-DF2B-4547-BBB5-38722A57870A}" type="pres">
      <dgm:prSet presAssocID="{0909C4FC-54B8-4A97-8494-6FAA983964E0}" presName="composite" presStyleCnt="0"/>
      <dgm:spPr/>
    </dgm:pt>
    <dgm:pt modelId="{6EC16C27-5D85-4619-BDBF-C43E92B44869}" type="pres">
      <dgm:prSet presAssocID="{0909C4FC-54B8-4A97-8494-6FAA983964E0}" presName="background" presStyleLbl="node0" presStyleIdx="1" presStyleCnt="2"/>
      <dgm:spPr>
        <a:solidFill>
          <a:srgbClr val="FFC000"/>
        </a:solidFill>
      </dgm:spPr>
    </dgm:pt>
    <dgm:pt modelId="{E478BFDE-DDD5-44FE-8B68-E432FA4189B4}" type="pres">
      <dgm:prSet presAssocID="{0909C4FC-54B8-4A97-8494-6FAA983964E0}" presName="text" presStyleLbl="fgAcc0" presStyleIdx="1" presStyleCnt="2">
        <dgm:presLayoutVars>
          <dgm:chPref val="3"/>
        </dgm:presLayoutVars>
      </dgm:prSet>
      <dgm:spPr/>
    </dgm:pt>
    <dgm:pt modelId="{7A4A62AB-1FBB-4A93-AA8F-D0EE8D7173A4}" type="pres">
      <dgm:prSet presAssocID="{0909C4FC-54B8-4A97-8494-6FAA983964E0}" presName="hierChild2" presStyleCnt="0"/>
      <dgm:spPr/>
    </dgm:pt>
  </dgm:ptLst>
  <dgm:cxnLst>
    <dgm:cxn modelId="{9866AC26-4806-45E7-A1DF-A9E9F45CC57C}" srcId="{B1BAB5FB-7B02-43F5-A8F2-F714DDE785E8}" destId="{0909C4FC-54B8-4A97-8494-6FAA983964E0}" srcOrd="1" destOrd="0" parTransId="{A75A33B9-058B-41A4-8F05-331419902123}" sibTransId="{56A86A30-E20E-4B01-A248-4ADA9BF8FD4F}"/>
    <dgm:cxn modelId="{98EF0F86-955D-4AAB-95B1-6AF70361840E}" type="presOf" srcId="{4B816569-E58D-4047-8DDD-BC898F0F662C}" destId="{FBC9EAF1-4375-4A5A-B248-93579631E857}" srcOrd="0" destOrd="0" presId="urn:microsoft.com/office/officeart/2005/8/layout/hierarchy1"/>
    <dgm:cxn modelId="{73AF2199-B148-40FD-AFD4-C5F315CE0DFB}" srcId="{B1BAB5FB-7B02-43F5-A8F2-F714DDE785E8}" destId="{4B816569-E58D-4047-8DDD-BC898F0F662C}" srcOrd="0" destOrd="0" parTransId="{4FE6E569-6CCC-4794-A431-5805317A3EC6}" sibTransId="{ED641512-B991-40D1-9712-3E53DD5D323C}"/>
    <dgm:cxn modelId="{2C02D7A8-7BF4-4345-AA7C-92DE96F37053}" type="presOf" srcId="{B1BAB5FB-7B02-43F5-A8F2-F714DDE785E8}" destId="{E817D41C-FBC1-477F-AFF5-C1E505D02271}" srcOrd="0" destOrd="0" presId="urn:microsoft.com/office/officeart/2005/8/layout/hierarchy1"/>
    <dgm:cxn modelId="{A2B2C7B9-B9A9-4B4D-8BCF-21B9AF5A59B9}" type="presOf" srcId="{0909C4FC-54B8-4A97-8494-6FAA983964E0}" destId="{E478BFDE-DDD5-44FE-8B68-E432FA4189B4}" srcOrd="0" destOrd="0" presId="urn:microsoft.com/office/officeart/2005/8/layout/hierarchy1"/>
    <dgm:cxn modelId="{3E5BED85-E0DD-49A2-93A8-BD548F6A8ED6}" type="presParOf" srcId="{E817D41C-FBC1-477F-AFF5-C1E505D02271}" destId="{3BB115D4-7BAB-40F6-8D46-5980674951C4}" srcOrd="0" destOrd="0" presId="urn:microsoft.com/office/officeart/2005/8/layout/hierarchy1"/>
    <dgm:cxn modelId="{10570213-052B-4CA6-BA96-31471B11A3C1}" type="presParOf" srcId="{3BB115D4-7BAB-40F6-8D46-5980674951C4}" destId="{11B74183-DF55-43FF-A3E1-14DF5C7EB345}" srcOrd="0" destOrd="0" presId="urn:microsoft.com/office/officeart/2005/8/layout/hierarchy1"/>
    <dgm:cxn modelId="{882AA6B6-8DBA-4770-B08B-CFCFF4943D7B}" type="presParOf" srcId="{11B74183-DF55-43FF-A3E1-14DF5C7EB345}" destId="{DE589AFF-F260-4863-B199-9F06DCF4CF61}" srcOrd="0" destOrd="0" presId="urn:microsoft.com/office/officeart/2005/8/layout/hierarchy1"/>
    <dgm:cxn modelId="{3949187C-E677-40AD-98FD-12E613D529E1}" type="presParOf" srcId="{11B74183-DF55-43FF-A3E1-14DF5C7EB345}" destId="{FBC9EAF1-4375-4A5A-B248-93579631E857}" srcOrd="1" destOrd="0" presId="urn:microsoft.com/office/officeart/2005/8/layout/hierarchy1"/>
    <dgm:cxn modelId="{F6519C9C-BADA-49D4-BE64-2D129B29F73F}" type="presParOf" srcId="{3BB115D4-7BAB-40F6-8D46-5980674951C4}" destId="{D3D2CE40-1C7D-4D47-947A-61DAC0C8D680}" srcOrd="1" destOrd="0" presId="urn:microsoft.com/office/officeart/2005/8/layout/hierarchy1"/>
    <dgm:cxn modelId="{0C9B1B74-DE3D-4533-A721-633680783F25}" type="presParOf" srcId="{E817D41C-FBC1-477F-AFF5-C1E505D02271}" destId="{C27F6A6B-739A-4E29-B69A-48AC12D7C278}" srcOrd="1" destOrd="0" presId="urn:microsoft.com/office/officeart/2005/8/layout/hierarchy1"/>
    <dgm:cxn modelId="{D41F3480-A06F-4DA3-9846-8616ABCC05FA}" type="presParOf" srcId="{C27F6A6B-739A-4E29-B69A-48AC12D7C278}" destId="{F9F4FC42-DF2B-4547-BBB5-38722A57870A}" srcOrd="0" destOrd="0" presId="urn:microsoft.com/office/officeart/2005/8/layout/hierarchy1"/>
    <dgm:cxn modelId="{7AF659A1-6777-4DEC-821B-99364D29326C}" type="presParOf" srcId="{F9F4FC42-DF2B-4547-BBB5-38722A57870A}" destId="{6EC16C27-5D85-4619-BDBF-C43E92B44869}" srcOrd="0" destOrd="0" presId="urn:microsoft.com/office/officeart/2005/8/layout/hierarchy1"/>
    <dgm:cxn modelId="{4E0B6A21-2BCB-4FE4-BB9D-19D24133789E}" type="presParOf" srcId="{F9F4FC42-DF2B-4547-BBB5-38722A57870A}" destId="{E478BFDE-DDD5-44FE-8B68-E432FA4189B4}" srcOrd="1" destOrd="0" presId="urn:microsoft.com/office/officeart/2005/8/layout/hierarchy1"/>
    <dgm:cxn modelId="{A87414B8-39E4-41F8-8FB3-2E9F0930BE20}" type="presParOf" srcId="{C27F6A6B-739A-4E29-B69A-48AC12D7C278}" destId="{7A4A62AB-1FBB-4A93-AA8F-D0EE8D7173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B1146-0833-4A2C-BF51-6EFCBB5010B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7FB05C-24A8-42DE-8C2A-B30F7BF4A6B3}">
      <dgm:prSet/>
      <dgm:spPr/>
      <dgm:t>
        <a:bodyPr/>
        <a:lstStyle/>
        <a:p>
          <a:r>
            <a:rPr lang="en-US" baseline="0" dirty="0"/>
            <a:t>Why its important ? </a:t>
          </a:r>
          <a:endParaRPr lang="en-US" dirty="0"/>
        </a:p>
      </dgm:t>
    </dgm:pt>
    <dgm:pt modelId="{B2534FDA-9C64-4F6B-A65B-D86B30720153}" type="parTrans" cxnId="{7B2D1D7F-640E-4801-9AFC-A0F2053A7DDB}">
      <dgm:prSet/>
      <dgm:spPr/>
      <dgm:t>
        <a:bodyPr/>
        <a:lstStyle/>
        <a:p>
          <a:endParaRPr lang="en-US"/>
        </a:p>
      </dgm:t>
    </dgm:pt>
    <dgm:pt modelId="{1649805E-4858-4D76-BFAA-D52DFE476853}" type="sibTrans" cxnId="{7B2D1D7F-640E-4801-9AFC-A0F2053A7DDB}">
      <dgm:prSet/>
      <dgm:spPr/>
      <dgm:t>
        <a:bodyPr/>
        <a:lstStyle/>
        <a:p>
          <a:endParaRPr lang="en-US"/>
        </a:p>
      </dgm:t>
    </dgm:pt>
    <dgm:pt modelId="{C2497AB2-E9F8-47A6-BD0D-0BCB75D57C75}">
      <dgm:prSet/>
      <dgm:spPr/>
      <dgm:t>
        <a:bodyPr/>
        <a:lstStyle/>
        <a:p>
          <a:r>
            <a:rPr lang="en-US" baseline="0" dirty="0"/>
            <a:t>Why not normalization ? </a:t>
          </a:r>
          <a:endParaRPr lang="en-US" dirty="0"/>
        </a:p>
      </dgm:t>
    </dgm:pt>
    <dgm:pt modelId="{2A386EA6-4BB2-46E9-9B4F-6A8046681797}" type="sibTrans" cxnId="{C3B6765C-D757-4405-9AF4-A173B5373D4A}">
      <dgm:prSet custT="1"/>
      <dgm:spPr/>
      <dgm:t>
        <a:bodyPr/>
        <a:lstStyle/>
        <a:p>
          <a:endParaRPr lang="en-US" sz="1800" dirty="0"/>
        </a:p>
      </dgm:t>
    </dgm:pt>
    <dgm:pt modelId="{DD570A02-91D5-430C-A0C5-914059CDF781}" type="parTrans" cxnId="{C3B6765C-D757-4405-9AF4-A173B5373D4A}">
      <dgm:prSet/>
      <dgm:spPr/>
      <dgm:t>
        <a:bodyPr/>
        <a:lstStyle/>
        <a:p>
          <a:endParaRPr lang="en-US"/>
        </a:p>
      </dgm:t>
    </dgm:pt>
    <dgm:pt modelId="{A9C441FF-6FA4-4265-8A6F-D5F36E3A592D}" type="pres">
      <dgm:prSet presAssocID="{055B1146-0833-4A2C-BF51-6EFCBB501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6C802E-3AA4-4FA4-A639-DFBFF8D21ACE}" type="pres">
      <dgm:prSet presAssocID="{C2497AB2-E9F8-47A6-BD0D-0BCB75D57C75}" presName="hierRoot1" presStyleCnt="0"/>
      <dgm:spPr/>
    </dgm:pt>
    <dgm:pt modelId="{4A5E2BB7-973E-4A51-A551-10382242A5D2}" type="pres">
      <dgm:prSet presAssocID="{C2497AB2-E9F8-47A6-BD0D-0BCB75D57C75}" presName="composite" presStyleCnt="0"/>
      <dgm:spPr/>
    </dgm:pt>
    <dgm:pt modelId="{403B4929-A3C1-4F36-992D-4BA3AB5B06B7}" type="pres">
      <dgm:prSet presAssocID="{C2497AB2-E9F8-47A6-BD0D-0BCB75D57C75}" presName="background" presStyleLbl="node0" presStyleIdx="0" presStyleCnt="2"/>
      <dgm:spPr>
        <a:solidFill>
          <a:schemeClr val="tx1">
            <a:lumMod val="75000"/>
            <a:lumOff val="25000"/>
          </a:schemeClr>
        </a:solidFill>
      </dgm:spPr>
    </dgm:pt>
    <dgm:pt modelId="{03F49EA0-4787-4B9A-A1F6-2BF650FEBA17}" type="pres">
      <dgm:prSet presAssocID="{C2497AB2-E9F8-47A6-BD0D-0BCB75D57C75}" presName="text" presStyleLbl="fgAcc0" presStyleIdx="0" presStyleCnt="2" custLinFactNeighborX="-50442" custLinFactNeighborY="-1980">
        <dgm:presLayoutVars>
          <dgm:chPref val="3"/>
        </dgm:presLayoutVars>
      </dgm:prSet>
      <dgm:spPr/>
    </dgm:pt>
    <dgm:pt modelId="{8B8A1276-27E7-4468-9439-42DDEE265E59}" type="pres">
      <dgm:prSet presAssocID="{C2497AB2-E9F8-47A6-BD0D-0BCB75D57C75}" presName="hierChild2" presStyleCnt="0"/>
      <dgm:spPr/>
    </dgm:pt>
    <dgm:pt modelId="{0CBB8113-39F6-4065-9127-B0CE764E1994}" type="pres">
      <dgm:prSet presAssocID="{DD7FB05C-24A8-42DE-8C2A-B30F7BF4A6B3}" presName="hierRoot1" presStyleCnt="0"/>
      <dgm:spPr/>
    </dgm:pt>
    <dgm:pt modelId="{513E4063-97F3-494C-BDD6-141E3DEE2952}" type="pres">
      <dgm:prSet presAssocID="{DD7FB05C-24A8-42DE-8C2A-B30F7BF4A6B3}" presName="composite" presStyleCnt="0"/>
      <dgm:spPr/>
    </dgm:pt>
    <dgm:pt modelId="{0FB96B8C-8670-48C8-A441-68284A08085E}" type="pres">
      <dgm:prSet presAssocID="{DD7FB05C-24A8-42DE-8C2A-B30F7BF4A6B3}" presName="background" presStyleLbl="node0" presStyleIdx="1" presStyleCnt="2"/>
      <dgm:spPr>
        <a:solidFill>
          <a:schemeClr val="tx1">
            <a:lumMod val="75000"/>
            <a:lumOff val="25000"/>
          </a:schemeClr>
        </a:solidFill>
      </dgm:spPr>
    </dgm:pt>
    <dgm:pt modelId="{8CED54D7-DC6C-4F9D-A4B3-46999A3B9240}" type="pres">
      <dgm:prSet presAssocID="{DD7FB05C-24A8-42DE-8C2A-B30F7BF4A6B3}" presName="text" presStyleLbl="fgAcc0" presStyleIdx="1" presStyleCnt="2" custLinFactNeighborX="67530" custLinFactNeighborY="-3045">
        <dgm:presLayoutVars>
          <dgm:chPref val="3"/>
        </dgm:presLayoutVars>
      </dgm:prSet>
      <dgm:spPr/>
    </dgm:pt>
    <dgm:pt modelId="{D92F9213-3E05-4555-A5F6-9A8E1E2F8DA7}" type="pres">
      <dgm:prSet presAssocID="{DD7FB05C-24A8-42DE-8C2A-B30F7BF4A6B3}" presName="hierChild2" presStyleCnt="0"/>
      <dgm:spPr/>
    </dgm:pt>
  </dgm:ptLst>
  <dgm:cxnLst>
    <dgm:cxn modelId="{55334C12-6929-4EB1-84A2-AD6D62B73076}" type="presOf" srcId="{C2497AB2-E9F8-47A6-BD0D-0BCB75D57C75}" destId="{03F49EA0-4787-4B9A-A1F6-2BF650FEBA17}" srcOrd="0" destOrd="0" presId="urn:microsoft.com/office/officeart/2005/8/layout/hierarchy1"/>
    <dgm:cxn modelId="{B4AF131B-88A9-40C5-B048-4AB067D954EC}" type="presOf" srcId="{055B1146-0833-4A2C-BF51-6EFCBB5010B9}" destId="{A9C441FF-6FA4-4265-8A6F-D5F36E3A592D}" srcOrd="0" destOrd="0" presId="urn:microsoft.com/office/officeart/2005/8/layout/hierarchy1"/>
    <dgm:cxn modelId="{C3B6765C-D757-4405-9AF4-A173B5373D4A}" srcId="{055B1146-0833-4A2C-BF51-6EFCBB5010B9}" destId="{C2497AB2-E9F8-47A6-BD0D-0BCB75D57C75}" srcOrd="0" destOrd="0" parTransId="{DD570A02-91D5-430C-A0C5-914059CDF781}" sibTransId="{2A386EA6-4BB2-46E9-9B4F-6A8046681797}"/>
    <dgm:cxn modelId="{7B2D1D7F-640E-4801-9AFC-A0F2053A7DDB}" srcId="{055B1146-0833-4A2C-BF51-6EFCBB5010B9}" destId="{DD7FB05C-24A8-42DE-8C2A-B30F7BF4A6B3}" srcOrd="1" destOrd="0" parTransId="{B2534FDA-9C64-4F6B-A65B-D86B30720153}" sibTransId="{1649805E-4858-4D76-BFAA-D52DFE476853}"/>
    <dgm:cxn modelId="{45D69699-6667-4768-B044-A0FA13E20F11}" type="presOf" srcId="{DD7FB05C-24A8-42DE-8C2A-B30F7BF4A6B3}" destId="{8CED54D7-DC6C-4F9D-A4B3-46999A3B9240}" srcOrd="0" destOrd="0" presId="urn:microsoft.com/office/officeart/2005/8/layout/hierarchy1"/>
    <dgm:cxn modelId="{22A3907C-8D10-4D19-8C47-4ADAB689DE44}" type="presParOf" srcId="{A9C441FF-6FA4-4265-8A6F-D5F36E3A592D}" destId="{CE6C802E-3AA4-4FA4-A639-DFBFF8D21ACE}" srcOrd="0" destOrd="0" presId="urn:microsoft.com/office/officeart/2005/8/layout/hierarchy1"/>
    <dgm:cxn modelId="{C9DBB43E-7D3B-4272-8252-FB14C3558A41}" type="presParOf" srcId="{CE6C802E-3AA4-4FA4-A639-DFBFF8D21ACE}" destId="{4A5E2BB7-973E-4A51-A551-10382242A5D2}" srcOrd="0" destOrd="0" presId="urn:microsoft.com/office/officeart/2005/8/layout/hierarchy1"/>
    <dgm:cxn modelId="{D117EF33-E56D-43B4-8E78-16BF95F5E8F3}" type="presParOf" srcId="{4A5E2BB7-973E-4A51-A551-10382242A5D2}" destId="{403B4929-A3C1-4F36-992D-4BA3AB5B06B7}" srcOrd="0" destOrd="0" presId="urn:microsoft.com/office/officeart/2005/8/layout/hierarchy1"/>
    <dgm:cxn modelId="{2F5DDF58-84E4-4DDA-A652-0571EC43F503}" type="presParOf" srcId="{4A5E2BB7-973E-4A51-A551-10382242A5D2}" destId="{03F49EA0-4787-4B9A-A1F6-2BF650FEBA17}" srcOrd="1" destOrd="0" presId="urn:microsoft.com/office/officeart/2005/8/layout/hierarchy1"/>
    <dgm:cxn modelId="{FCB88318-7F90-47EC-908B-488F821938AF}" type="presParOf" srcId="{CE6C802E-3AA4-4FA4-A639-DFBFF8D21ACE}" destId="{8B8A1276-27E7-4468-9439-42DDEE265E59}" srcOrd="1" destOrd="0" presId="urn:microsoft.com/office/officeart/2005/8/layout/hierarchy1"/>
    <dgm:cxn modelId="{0BF4810E-102F-4DC1-83C0-480EEC2E2A52}" type="presParOf" srcId="{A9C441FF-6FA4-4265-8A6F-D5F36E3A592D}" destId="{0CBB8113-39F6-4065-9127-B0CE764E1994}" srcOrd="1" destOrd="0" presId="urn:microsoft.com/office/officeart/2005/8/layout/hierarchy1"/>
    <dgm:cxn modelId="{D65DDDF3-0BF8-4272-9BA0-1C44C98A6CB0}" type="presParOf" srcId="{0CBB8113-39F6-4065-9127-B0CE764E1994}" destId="{513E4063-97F3-494C-BDD6-141E3DEE2952}" srcOrd="0" destOrd="0" presId="urn:microsoft.com/office/officeart/2005/8/layout/hierarchy1"/>
    <dgm:cxn modelId="{35F1031C-246D-42FA-AF68-2E6A9C108A43}" type="presParOf" srcId="{513E4063-97F3-494C-BDD6-141E3DEE2952}" destId="{0FB96B8C-8670-48C8-A441-68284A08085E}" srcOrd="0" destOrd="0" presId="urn:microsoft.com/office/officeart/2005/8/layout/hierarchy1"/>
    <dgm:cxn modelId="{9A3E164B-E91D-4F1D-9F2F-9E0FFFC7AFE8}" type="presParOf" srcId="{513E4063-97F3-494C-BDD6-141E3DEE2952}" destId="{8CED54D7-DC6C-4F9D-A4B3-46999A3B9240}" srcOrd="1" destOrd="0" presId="urn:microsoft.com/office/officeart/2005/8/layout/hierarchy1"/>
    <dgm:cxn modelId="{8969B4C6-A169-439D-A1E3-D22399FF1193}" type="presParOf" srcId="{0CBB8113-39F6-4065-9127-B0CE764E1994}" destId="{D92F9213-3E05-4555-A5F6-9A8E1E2F8D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89AFF-F260-4863-B199-9F06DCF4CF61}">
      <dsp:nvSpPr>
        <dsp:cNvPr id="0" name=""/>
        <dsp:cNvSpPr/>
      </dsp:nvSpPr>
      <dsp:spPr>
        <a:xfrm>
          <a:off x="765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9EAF1-4375-4A5A-B248-93579631E857}">
      <dsp:nvSpPr>
        <dsp:cNvPr id="0" name=""/>
        <dsp:cNvSpPr/>
      </dsp:nvSpPr>
      <dsp:spPr>
        <a:xfrm>
          <a:off x="299396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X = Features or independent variables.</a:t>
          </a:r>
        </a:p>
      </dsp:txBody>
      <dsp:txXfrm>
        <a:off x="349383" y="751341"/>
        <a:ext cx="2587705" cy="1606702"/>
      </dsp:txXfrm>
    </dsp:sp>
    <dsp:sp modelId="{6EC16C27-5D85-4619-BDBF-C43E92B44869}">
      <dsp:nvSpPr>
        <dsp:cNvPr id="0" name=""/>
        <dsp:cNvSpPr/>
      </dsp:nvSpPr>
      <dsp:spPr>
        <a:xfrm>
          <a:off x="3285707" y="417654"/>
          <a:ext cx="2687679" cy="170667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BFDE-DDD5-44FE-8B68-E432FA4189B4}">
      <dsp:nvSpPr>
        <dsp:cNvPr id="0" name=""/>
        <dsp:cNvSpPr/>
      </dsp:nvSpPr>
      <dsp:spPr>
        <a:xfrm>
          <a:off x="3584338" y="701354"/>
          <a:ext cx="2687679" cy="1706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 = Dependent variable.</a:t>
          </a:r>
        </a:p>
      </dsp:txBody>
      <dsp:txXfrm>
        <a:off x="3634325" y="751341"/>
        <a:ext cx="2587705" cy="160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B4929-A3C1-4F36-992D-4BA3AB5B06B7}">
      <dsp:nvSpPr>
        <dsp:cNvPr id="0" name=""/>
        <dsp:cNvSpPr/>
      </dsp:nvSpPr>
      <dsp:spPr>
        <a:xfrm>
          <a:off x="145798" y="-26132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49EA0-4787-4B9A-A1F6-2BF650FEBA17}">
      <dsp:nvSpPr>
        <dsp:cNvPr id="0" name=""/>
        <dsp:cNvSpPr/>
      </dsp:nvSpPr>
      <dsp:spPr>
        <a:xfrm>
          <a:off x="381828" y="198096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not normalization ? </a:t>
          </a:r>
          <a:endParaRPr lang="en-US" sz="2300" kern="1200" dirty="0"/>
        </a:p>
      </dsp:txBody>
      <dsp:txXfrm>
        <a:off x="421336" y="237604"/>
        <a:ext cx="2045255" cy="1269896"/>
      </dsp:txXfrm>
    </dsp:sp>
    <dsp:sp modelId="{0FB96B8C-8670-48C8-A441-68284A08085E}">
      <dsp:nvSpPr>
        <dsp:cNvPr id="0" name=""/>
        <dsp:cNvSpPr/>
      </dsp:nvSpPr>
      <dsp:spPr>
        <a:xfrm>
          <a:off x="5030980" y="-40498"/>
          <a:ext cx="2124271" cy="13489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ED54D7-DC6C-4F9D-A4B3-46999A3B9240}">
      <dsp:nvSpPr>
        <dsp:cNvPr id="0" name=""/>
        <dsp:cNvSpPr/>
      </dsp:nvSpPr>
      <dsp:spPr>
        <a:xfrm>
          <a:off x="5267010" y="183730"/>
          <a:ext cx="2124271" cy="1348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Why its important ? </a:t>
          </a:r>
          <a:endParaRPr lang="en-US" sz="2300" kern="1200" dirty="0"/>
        </a:p>
      </dsp:txBody>
      <dsp:txXfrm>
        <a:off x="5306518" y="223238"/>
        <a:ext cx="2045255" cy="12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3AA2B-48B2-43F1-81C9-97864ADCDEF7}" type="datetimeFigureOut">
              <a:rPr lang="en-ZA" smtClean="0"/>
              <a:t>2021/11/11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649B9-A5F7-4C55-B188-626E2C8E9BE3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137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336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Spain has been struggling with the power consumption and its causing a shortfall in the country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Spain considering expansion renewable energy resources because of the shortfall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shortfall between fossil fuel and 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Trends and patterns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it assist with the shortfall  or irradicate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89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the shortfall from day to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 day to midnight at its highest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Meaning people coming back from 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work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Demand in the afternoon is high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627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Winter(DES-FEB)  Spring(MAR-MAY)  Summer(JUN-AUG)  Autumn(SEP-NOV)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us during summer autumn and start of winter the shortfall highest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Impacts businesses for air conditioners and shops with fridges and freezers </a:t>
            </a:r>
            <a:r>
              <a:rPr lang="en-ZA" dirty="0"/>
              <a:t>and preserving their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31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features correlating positive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Means that it has an increasing affect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Madrid temp increases will increase shortfall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Reduce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50 -38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942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Opposite side of the spectrum affect is different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correlating negative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Meaning that it has an increasing affect when the feature decreases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Madrid wind 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 decreases the shortfall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full 50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Correlation between &gt; 0,1 and -0,1 &lt;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38 features validate our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/>
              <a:t>Reduce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649B9-A5F7-4C55-B188-626E2C8E9BE3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34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13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6362-09FD-44CB-AB3C-54277293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B43EC-1361-47C6-942B-E6F00CE4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ZA" sz="6600" dirty="0">
                <a:solidFill>
                  <a:schemeClr val="bg1"/>
                </a:solidFill>
              </a:rPr>
              <a:t>Spain Electricity Shortfall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7920-45C3-435D-901C-2638B198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14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AE12-E5D4-4B62-A481-93D3CC20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Features correlating Negative with load Shortfall graph: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E49C79-63DF-45D7-9793-E6FA40778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907079"/>
            <a:ext cx="6846363" cy="2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443D4F7-9E5D-4C52-809B-DA8B0CEA2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32" b="1409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8A6DB-9445-4397-A8C5-55C1375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Data engineering 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269B-FEC2-4E44-9E31-FD922320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Z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of 3 features were not in the correct format to be used for modelling.</a:t>
            </a:r>
          </a:p>
          <a:p>
            <a:r>
              <a:rPr lang="en-Z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Reformatted the 3 features from Object types to usable numerical data.</a:t>
            </a:r>
          </a:p>
          <a:p>
            <a:r>
              <a:rPr lang="en-Z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4 new features (Hour, Day, Month Year) extracted from the Time feature.</a:t>
            </a:r>
          </a:p>
          <a:p>
            <a:r>
              <a:rPr lang="en-Z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feature had null values, where we imputed the null values with the median.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87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B36A0-F835-41A9-9CC5-98B6D83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Divide Dataset:</a:t>
            </a:r>
            <a:endParaRPr lang="en-ZA" sz="52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CD5D75F-9E6D-45DE-BAE3-7F49AF3CF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8" r="351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86CF2E9-E878-40CB-A445-D8654A6C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17069"/>
              </p:ext>
            </p:extLst>
          </p:nvPr>
        </p:nvGraphicFramePr>
        <p:xfrm>
          <a:off x="5099266" y="4032314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Rain with solid fill">
            <a:extLst>
              <a:ext uri="{FF2B5EF4-FFF2-40B4-BE49-F238E27FC236}">
                <a16:creationId xmlns:a16="http://schemas.microsoft.com/office/drawing/2014/main" id="{0039D1BD-C9C2-4686-862A-54A47B19C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639" y="3880936"/>
            <a:ext cx="608578" cy="608578"/>
          </a:xfrm>
          <a:prstGeom prst="rect">
            <a:avLst/>
          </a:prstGeom>
        </p:spPr>
      </p:pic>
      <p:pic>
        <p:nvPicPr>
          <p:cNvPr id="12" name="Graphic 11" descr="Windy with solid fill">
            <a:extLst>
              <a:ext uri="{FF2B5EF4-FFF2-40B4-BE49-F238E27FC236}">
                <a16:creationId xmlns:a16="http://schemas.microsoft.com/office/drawing/2014/main" id="{7E03C670-EAC0-437B-A092-AC76A8B67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4580" y="3889819"/>
            <a:ext cx="608578" cy="608578"/>
          </a:xfrm>
          <a:prstGeom prst="rect">
            <a:avLst/>
          </a:prstGeom>
        </p:spPr>
      </p:pic>
      <p:pic>
        <p:nvPicPr>
          <p:cNvPr id="19" name="Graphic 18" descr="Sun with solid fill">
            <a:extLst>
              <a:ext uri="{FF2B5EF4-FFF2-40B4-BE49-F238E27FC236}">
                <a16:creationId xmlns:a16="http://schemas.microsoft.com/office/drawing/2014/main" id="{F6B54DC0-C85C-403E-8BB8-7851F76F8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6002" y="3357319"/>
            <a:ext cx="608578" cy="608578"/>
          </a:xfrm>
          <a:prstGeom prst="rect">
            <a:avLst/>
          </a:prstGeom>
        </p:spPr>
      </p:pic>
      <p:pic>
        <p:nvPicPr>
          <p:cNvPr id="24" name="Graphic 23" descr="Snow with solid fill">
            <a:extLst>
              <a:ext uri="{FF2B5EF4-FFF2-40B4-BE49-F238E27FC236}">
                <a16:creationId xmlns:a16="http://schemas.microsoft.com/office/drawing/2014/main" id="{653A7020-E804-46B1-90F7-E7400495FF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4580" y="3366202"/>
            <a:ext cx="608578" cy="6085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21128-595C-47F7-9669-0AEFB4CC2175}"/>
              </a:ext>
            </a:extLst>
          </p:cNvPr>
          <p:cNvSpPr txBox="1"/>
          <p:nvPr/>
        </p:nvSpPr>
        <p:spPr>
          <a:xfrm>
            <a:off x="5549368" y="3000891"/>
            <a:ext cx="20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Specific Weather</a:t>
            </a:r>
            <a:endParaRPr lang="en-ZA" sz="1400" dirty="0"/>
          </a:p>
        </p:txBody>
      </p:sp>
      <p:pic>
        <p:nvPicPr>
          <p:cNvPr id="28" name="Graphic 27" descr="Candle with solid fill">
            <a:extLst>
              <a:ext uri="{FF2B5EF4-FFF2-40B4-BE49-F238E27FC236}">
                <a16:creationId xmlns:a16="http://schemas.microsoft.com/office/drawing/2014/main" id="{4E1029A1-8D35-4416-8C80-69DB6AEE39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5379" y="357511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DC0E38-20A3-49BD-8AB9-3E4A16986224}"/>
              </a:ext>
            </a:extLst>
          </p:cNvPr>
          <p:cNvSpPr txBox="1"/>
          <p:nvPr/>
        </p:nvSpPr>
        <p:spPr>
          <a:xfrm>
            <a:off x="8959049" y="3000892"/>
            <a:ext cx="144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Shortfall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8950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7C80CB3-B232-4F34-A0DF-F25EF4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8D326-68BE-423F-8BDE-6CE5D242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Standardization and why we used it:</a:t>
            </a:r>
            <a:endParaRPr lang="en-ZA" sz="60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B49A-1E70-4C6D-A250-86C21086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12950"/>
            <a:ext cx="10509504" cy="38927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Scaling technique that does not suffer from outliers and doesn’t contain it in a [0,1] range.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D00E33-F0AE-46A0-927A-1B563305E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78562"/>
              </p:ext>
            </p:extLst>
          </p:nvPr>
        </p:nvGraphicFramePr>
        <p:xfrm>
          <a:off x="2566450" y="3814572"/>
          <a:ext cx="7391282" cy="157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6EAD4C-1400-4648-855A-7C8DDA66CC01}"/>
              </a:ext>
            </a:extLst>
          </p:cNvPr>
          <p:cNvSpPr txBox="1"/>
          <p:nvPr/>
        </p:nvSpPr>
        <p:spPr>
          <a:xfrm>
            <a:off x="1969357" y="5555789"/>
            <a:ext cx="4152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Suffer from outliers by squeezing data into [0,1] range making the bulk of the data lie in a small range.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53E1-ED5E-46D1-9C10-E28D1CA7A73C}"/>
              </a:ext>
            </a:extLst>
          </p:cNvPr>
          <p:cNvSpPr txBox="1"/>
          <p:nvPr/>
        </p:nvSpPr>
        <p:spPr>
          <a:xfrm>
            <a:off x="7264866" y="5555789"/>
            <a:ext cx="4082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Critical to regularization which puts constraints on the size of the coefficients related to each variable.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182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140F43-72CB-4C6A-B83E-A5D9C64F1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2BA2-7DD3-45B8-8065-90954DB3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9480259" cy="190827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Data before and after standardization:</a:t>
            </a:r>
            <a:endParaRPr lang="en-ZA" sz="40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2F2852E-9097-4AF6-8F40-AD597937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8" y="2944997"/>
            <a:ext cx="5229955" cy="1590553"/>
          </a:xfr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9A664C-612A-434A-934E-3042BE524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8" y="2944997"/>
            <a:ext cx="5229954" cy="1590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9B81E-AD49-4491-A0CC-3618F96A8D5E}"/>
              </a:ext>
            </a:extLst>
          </p:cNvPr>
          <p:cNvSpPr txBox="1"/>
          <p:nvPr/>
        </p:nvSpPr>
        <p:spPr>
          <a:xfrm>
            <a:off x="2079666" y="2460972"/>
            <a:ext cx="192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D5621-2B1A-4106-9A07-CFD93ED3BD87}"/>
              </a:ext>
            </a:extLst>
          </p:cNvPr>
          <p:cNvSpPr txBox="1"/>
          <p:nvPr/>
        </p:nvSpPr>
        <p:spPr>
          <a:xfrm>
            <a:off x="8922306" y="2460972"/>
            <a:ext cx="20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  <a:endParaRPr lang="en-Z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4E4C96-4F32-4A5D-8A22-09619BE12BC2}"/>
              </a:ext>
            </a:extLst>
          </p:cNvPr>
          <p:cNvSpPr/>
          <p:nvPr/>
        </p:nvSpPr>
        <p:spPr>
          <a:xfrm>
            <a:off x="3786975" y="5271952"/>
            <a:ext cx="4618050" cy="10066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standardization we rescale all the features to fit on the same scale, to make the regularization techniques more effective.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364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3649-2F47-43D5-B47A-C46781BA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Root Mean Square Error (RMSE)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C615-3AEB-4376-9D77-C570980CFC8F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 way to measure the error of a model in predicting quantitative data. </a:t>
            </a:r>
          </a:p>
        </p:txBody>
      </p:sp>
      <p:graphicFrame>
        <p:nvGraphicFramePr>
          <p:cNvPr id="9" name="Table 21">
            <a:extLst>
              <a:ext uri="{FF2B5EF4-FFF2-40B4-BE49-F238E27FC236}">
                <a16:creationId xmlns:a16="http://schemas.microsoft.com/office/drawing/2014/main" id="{746AEBFA-174B-4480-B35A-449D54E6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00838"/>
              </p:ext>
            </p:extLst>
          </p:nvPr>
        </p:nvGraphicFramePr>
        <p:xfrm>
          <a:off x="557784" y="3761639"/>
          <a:ext cx="11164826" cy="142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97">
                  <a:extLst>
                    <a:ext uri="{9D8B030D-6E8A-4147-A177-3AD203B41FA5}">
                      <a16:colId xmlns:a16="http://schemas.microsoft.com/office/drawing/2014/main" val="2393801279"/>
                    </a:ext>
                  </a:extLst>
                </a:gridCol>
                <a:gridCol w="1872315">
                  <a:extLst>
                    <a:ext uri="{9D8B030D-6E8A-4147-A177-3AD203B41FA5}">
                      <a16:colId xmlns:a16="http://schemas.microsoft.com/office/drawing/2014/main" val="554266117"/>
                    </a:ext>
                  </a:extLst>
                </a:gridCol>
                <a:gridCol w="2010444">
                  <a:extLst>
                    <a:ext uri="{9D8B030D-6E8A-4147-A177-3AD203B41FA5}">
                      <a16:colId xmlns:a16="http://schemas.microsoft.com/office/drawing/2014/main" val="3676032636"/>
                    </a:ext>
                  </a:extLst>
                </a:gridCol>
                <a:gridCol w="2063913">
                  <a:extLst>
                    <a:ext uri="{9D8B030D-6E8A-4147-A177-3AD203B41FA5}">
                      <a16:colId xmlns:a16="http://schemas.microsoft.com/office/drawing/2014/main" val="5899166"/>
                    </a:ext>
                  </a:extLst>
                </a:gridCol>
                <a:gridCol w="2063913">
                  <a:extLst>
                    <a:ext uri="{9D8B030D-6E8A-4147-A177-3AD203B41FA5}">
                      <a16:colId xmlns:a16="http://schemas.microsoft.com/office/drawing/2014/main" val="4094412998"/>
                    </a:ext>
                  </a:extLst>
                </a:gridCol>
                <a:gridCol w="2010444">
                  <a:extLst>
                    <a:ext uri="{9D8B030D-6E8A-4147-A177-3AD203B41FA5}">
                      <a16:colId xmlns:a16="http://schemas.microsoft.com/office/drawing/2014/main" val="2786359082"/>
                    </a:ext>
                  </a:extLst>
                </a:gridCol>
              </a:tblGrid>
              <a:tr h="949614">
                <a:tc>
                  <a:txBody>
                    <a:bodyPr/>
                    <a:lstStyle/>
                    <a:p>
                      <a:endParaRPr lang="en-ZA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Decision Tree</a:t>
                      </a:r>
                      <a:endParaRPr lang="en-ZA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KNeighbor- Regressor</a:t>
                      </a:r>
                      <a:endParaRPr lang="en-ZA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Linear Regression</a:t>
                      </a:r>
                      <a:endParaRPr lang="en-ZA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Ridge Regression</a:t>
                      </a:r>
                      <a:endParaRPr lang="en-ZA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XGBooster</a:t>
                      </a:r>
                      <a:r>
                        <a:rPr lang="en-ZA" sz="2500" dirty="0"/>
                        <a:t> Regressor</a:t>
                      </a:r>
                      <a:endParaRPr lang="en-US" sz="2500" dirty="0"/>
                    </a:p>
                  </a:txBody>
                  <a:tcPr marL="128326" marR="128326" marT="64163" marB="6416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47980"/>
                  </a:ext>
                </a:extLst>
              </a:tr>
              <a:tr h="479085">
                <a:tc>
                  <a:txBody>
                    <a:bodyPr/>
                    <a:lstStyle/>
                    <a:p>
                      <a:r>
                        <a:rPr lang="en-US" sz="2000" dirty="0"/>
                        <a:t>RMSE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6187,23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4765,01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4848,57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4841,21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4361,64</a:t>
                      </a:r>
                      <a:endParaRPr lang="en-ZA" sz="2000" dirty="0"/>
                    </a:p>
                  </a:txBody>
                  <a:tcPr marL="128326" marR="128326" marT="64163" marB="64163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9F45EA7F-EBAF-4034-8CC3-BDD3AF3F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AAC1E-CE0E-450D-B7A7-66055C12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ZA" sz="6000" dirty="0">
                <a:solidFill>
                  <a:srgbClr val="FFFFFF"/>
                </a:solidFill>
              </a:rPr>
              <a:t>XGBRegressor (Extreme Gradient Boosting)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32E-D855-4F96-AB8F-822F1BE4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used XGRegressor because of the Computation speed, Parallelization and Performance.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Scores better then individual models.</a:t>
            </a:r>
          </a:p>
          <a:p>
            <a:r>
              <a:rPr lang="en-ZA" sz="2000" dirty="0">
                <a:solidFill>
                  <a:srgbClr val="FFFFFF"/>
                </a:solidFill>
              </a:rPr>
              <a:t>Scalable and accurate</a:t>
            </a:r>
          </a:p>
          <a:p>
            <a:endParaRPr lang="en-Z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2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D8C3D-8046-41FE-8454-ED12A1D2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Model Performance:</a:t>
            </a:r>
            <a:endParaRPr lang="en-ZA" sz="3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BF72-26FE-4A34-976D-05148AA9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Model Execution of 0,389 Seconds</a:t>
            </a:r>
          </a:p>
          <a:p>
            <a:r>
              <a:rPr lang="en-US" sz="1800" dirty="0"/>
              <a:t>RMSE value of 4361,64</a:t>
            </a:r>
          </a:p>
          <a:p>
            <a:r>
              <a:rPr lang="en-US" sz="1800" dirty="0"/>
              <a:t>0 = Decision Tree</a:t>
            </a:r>
          </a:p>
          <a:p>
            <a:r>
              <a:rPr lang="en-US" sz="1800" dirty="0"/>
              <a:t>1 = KNeighbors</a:t>
            </a:r>
          </a:p>
          <a:p>
            <a:r>
              <a:rPr lang="en-US" sz="1800" dirty="0"/>
              <a:t>2 = Linear</a:t>
            </a:r>
          </a:p>
          <a:p>
            <a:r>
              <a:rPr lang="en-US" sz="1800" dirty="0"/>
              <a:t>3 = Ridge</a:t>
            </a:r>
          </a:p>
          <a:p>
            <a:r>
              <a:rPr lang="en-US" sz="1800" dirty="0"/>
              <a:t>4 = XGB</a:t>
            </a:r>
          </a:p>
          <a:p>
            <a:endParaRPr lang="en-ZA" sz="18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4B24B2-FCB2-4EE6-8677-1C9D177B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357" y="517600"/>
            <a:ext cx="4135740" cy="2743200"/>
          </a:xfrm>
          <a:prstGeom prst="rect">
            <a:avLst/>
          </a:prstGeom>
        </p:spPr>
      </p:pic>
      <p:pic>
        <p:nvPicPr>
          <p:cNvPr id="19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F5CB0D0F-8457-47A1-A405-46079AED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6746817" y="3429000"/>
            <a:ext cx="48768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DF4-7075-48A7-9071-9A36A594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56E6D8-FCE6-433A-BA7B-E837ABD88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894968"/>
              </p:ext>
            </p:extLst>
          </p:nvPr>
        </p:nvGraphicFramePr>
        <p:xfrm>
          <a:off x="908304" y="3318018"/>
          <a:ext cx="486186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930">
                  <a:extLst>
                    <a:ext uri="{9D8B030D-6E8A-4147-A177-3AD203B41FA5}">
                      <a16:colId xmlns:a16="http://schemas.microsoft.com/office/drawing/2014/main" val="2829039879"/>
                    </a:ext>
                  </a:extLst>
                </a:gridCol>
                <a:gridCol w="2430930">
                  <a:extLst>
                    <a:ext uri="{9D8B030D-6E8A-4147-A177-3AD203B41FA5}">
                      <a16:colId xmlns:a16="http://schemas.microsoft.com/office/drawing/2014/main" val="3983607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Shortfall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4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03:00:00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7745,50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09:00:00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8704,17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15:00:00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12122,20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2018-01-01 21:00:00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15072,94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415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3EC6F7-291C-4E03-A82A-A7CA7F10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12256"/>
              </p:ext>
            </p:extLst>
          </p:nvPr>
        </p:nvGraphicFramePr>
        <p:xfrm>
          <a:off x="6421836" y="3318018"/>
          <a:ext cx="486186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0930">
                  <a:extLst>
                    <a:ext uri="{9D8B030D-6E8A-4147-A177-3AD203B41FA5}">
                      <a16:colId xmlns:a16="http://schemas.microsoft.com/office/drawing/2014/main" val="4051134301"/>
                    </a:ext>
                  </a:extLst>
                </a:gridCol>
                <a:gridCol w="2430930">
                  <a:extLst>
                    <a:ext uri="{9D8B030D-6E8A-4147-A177-3AD203B41FA5}">
                      <a16:colId xmlns:a16="http://schemas.microsoft.com/office/drawing/2014/main" val="1907945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And Time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Shortfall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03:00:00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8032,17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09:00:00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10928,07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15:00:00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12495,57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 21:00:00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14453,69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26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7D55AE-9958-4545-A7D6-28DADC4452AD}"/>
              </a:ext>
            </a:extLst>
          </p:cNvPr>
          <p:cNvSpPr txBox="1"/>
          <p:nvPr/>
        </p:nvSpPr>
        <p:spPr>
          <a:xfrm>
            <a:off x="7467721" y="5809128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per day = 11103,50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AE7D2-E3BA-4F5A-8E3A-234B8DE8670D}"/>
              </a:ext>
            </a:extLst>
          </p:cNvPr>
          <p:cNvSpPr txBox="1"/>
          <p:nvPr/>
        </p:nvSpPr>
        <p:spPr>
          <a:xfrm>
            <a:off x="1954186" y="5809128"/>
            <a:ext cx="27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per day = 10716,82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8133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8B6-F165-47E3-A96F-48254F71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Features: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97069E-3D98-4914-B881-C70A0AA05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09669"/>
              </p:ext>
            </p:extLst>
          </p:nvPr>
        </p:nvGraphicFramePr>
        <p:xfrm>
          <a:off x="4388177" y="3434044"/>
          <a:ext cx="34156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69">
                  <a:extLst>
                    <a:ext uri="{9D8B030D-6E8A-4147-A177-3AD203B41FA5}">
                      <a16:colId xmlns:a16="http://schemas.microsoft.com/office/drawing/2014/main" val="3594857660"/>
                    </a:ext>
                  </a:extLst>
                </a:gridCol>
                <a:gridCol w="1707777">
                  <a:extLst>
                    <a:ext uri="{9D8B030D-6E8A-4147-A177-3AD203B41FA5}">
                      <a16:colId xmlns:a16="http://schemas.microsoft.com/office/drawing/2014/main" val="872209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1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1,214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1,139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0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1,157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0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1,066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2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1,371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42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0D48E74-EC63-4FB5-8E43-86D630D0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71063"/>
              </p:ext>
            </p:extLst>
          </p:nvPr>
        </p:nvGraphicFramePr>
        <p:xfrm>
          <a:off x="290816" y="3446430"/>
          <a:ext cx="34156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23">
                  <a:extLst>
                    <a:ext uri="{9D8B030D-6E8A-4147-A177-3AD203B41FA5}">
                      <a16:colId xmlns:a16="http://schemas.microsoft.com/office/drawing/2014/main" val="3421671873"/>
                    </a:ext>
                  </a:extLst>
                </a:gridCol>
                <a:gridCol w="1707823">
                  <a:extLst>
                    <a:ext uri="{9D8B030D-6E8A-4147-A177-3AD203B41FA5}">
                      <a16:colId xmlns:a16="http://schemas.microsoft.com/office/drawing/2014/main" val="1504473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0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0,998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0,994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1,051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3142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A1E0C16-6AFE-419A-9252-6F44A79F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4912"/>
              </p:ext>
            </p:extLst>
          </p:nvPr>
        </p:nvGraphicFramePr>
        <p:xfrm>
          <a:off x="8485538" y="3429000"/>
          <a:ext cx="3415646" cy="22351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823">
                  <a:extLst>
                    <a:ext uri="{9D8B030D-6E8A-4147-A177-3AD203B41FA5}">
                      <a16:colId xmlns:a16="http://schemas.microsoft.com/office/drawing/2014/main" val="2555949692"/>
                    </a:ext>
                  </a:extLst>
                </a:gridCol>
                <a:gridCol w="1707823">
                  <a:extLst>
                    <a:ext uri="{9D8B030D-6E8A-4147-A177-3AD203B41FA5}">
                      <a16:colId xmlns:a16="http://schemas.microsoft.com/office/drawing/2014/main" val="191764710"/>
                    </a:ext>
                  </a:extLst>
                </a:gridCol>
              </a:tblGrid>
              <a:tr h="380929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Barcelona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1,047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Bilboa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1,632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8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Madrid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Seville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1,487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4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Valencia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2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8E66-120F-4A92-A5D2-367B812D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43E3BA2A-2EE1-45E9-A955-30F0000D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5" y="460851"/>
            <a:ext cx="11397690" cy="59362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FF5F8A-E728-43D4-B49E-A0A61B08F627}"/>
              </a:ext>
            </a:extLst>
          </p:cNvPr>
          <p:cNvSpPr/>
          <p:nvPr/>
        </p:nvSpPr>
        <p:spPr>
          <a:xfrm>
            <a:off x="6320790" y="354330"/>
            <a:ext cx="5326380" cy="925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WEREN’T YOU A TEAM OF FIVE</a:t>
            </a:r>
            <a:endParaRPr lang="en-ZA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10FCF-7AA7-473D-A10B-E2A488CC3F80}"/>
              </a:ext>
            </a:extLst>
          </p:cNvPr>
          <p:cNvSpPr/>
          <p:nvPr/>
        </p:nvSpPr>
        <p:spPr>
          <a:xfrm>
            <a:off x="8012430" y="5810091"/>
            <a:ext cx="1931670" cy="587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EXACTLY</a:t>
            </a:r>
            <a:endParaRPr lang="en-ZA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6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84C1-859D-408B-BE9E-13459D8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Extra Slides: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2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3AC8-E4B4-4403-A4E1-97233E9F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Histogram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FA2DE05-75C2-4178-97BF-5AE414BED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03" y="0"/>
            <a:ext cx="7151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D8A66386-8434-4A53-9FFA-A59FEF47F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6" r="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D956-2CB1-4C5A-B420-67606EE6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Table of Contents:</a:t>
            </a:r>
            <a:endParaRPr lang="en-ZA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71BA-4C01-4BE7-A39D-F9A28E0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ZA" sz="1700" dirty="0"/>
              <a:t>Introduction</a:t>
            </a:r>
          </a:p>
          <a:p>
            <a:r>
              <a:rPr lang="en-ZA" sz="1700" dirty="0"/>
              <a:t>Problem Statement </a:t>
            </a:r>
          </a:p>
          <a:p>
            <a:r>
              <a:rPr lang="en-ZA" sz="1700" dirty="0"/>
              <a:t>Exploratory Data Analysis (EDA)</a:t>
            </a:r>
          </a:p>
          <a:p>
            <a:r>
              <a:rPr lang="en-ZA" sz="1700" dirty="0"/>
              <a:t>Data Engineering </a:t>
            </a:r>
          </a:p>
          <a:p>
            <a:r>
              <a:rPr lang="en-ZA" sz="1700" dirty="0"/>
              <a:t>Model Performance</a:t>
            </a:r>
          </a:p>
          <a:p>
            <a:r>
              <a:rPr lang="en-ZA" sz="1700" dirty="0"/>
              <a:t>Conclusion</a:t>
            </a:r>
          </a:p>
          <a:p>
            <a:endParaRPr lang="en-ZA" sz="1700" dirty="0"/>
          </a:p>
        </p:txBody>
      </p:sp>
    </p:spTree>
    <p:extLst>
      <p:ext uri="{BB962C8B-B14F-4D97-AF65-F5344CB8AC3E}">
        <p14:creationId xmlns:p14="http://schemas.microsoft.com/office/powerpoint/2010/main" val="145263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4" descr="Stack of magazines on table">
            <a:extLst>
              <a:ext uri="{FF2B5EF4-FFF2-40B4-BE49-F238E27FC236}">
                <a16:creationId xmlns:a16="http://schemas.microsoft.com/office/drawing/2014/main" id="{C215E8F6-4375-4AEA-9228-4BD6E08D2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5FE69-F5B8-4EBD-942F-ACBD9286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Introduction :</a:t>
            </a:r>
            <a:endParaRPr lang="en-ZA" sz="5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952FE4B-1AA9-4E8C-82D4-36DDB50FD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9223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aseline="0" dirty="0"/>
              <a:t>Spain considering expansion of its renewable energy resource.</a:t>
            </a:r>
          </a:p>
          <a:p>
            <a:pPr>
              <a:lnSpc>
                <a:spcPct val="200000"/>
              </a:lnSpc>
            </a:pPr>
            <a:r>
              <a:rPr lang="en-US" sz="2000" baseline="0" dirty="0"/>
              <a:t>Model shortfall between fossil and renewable resource energy.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Spain needs trends and patterns on energy generated.</a:t>
            </a:r>
          </a:p>
          <a:p>
            <a:pPr>
              <a:lnSpc>
                <a:spcPct val="200000"/>
              </a:lnSpc>
            </a:pPr>
            <a:r>
              <a:rPr lang="en-US" sz="2000" baseline="0" dirty="0"/>
              <a:t>Will renewable energy assist with minimizing energy shortfall.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2431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B1F-43F6-4558-B597-74CFC1CD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39F1-3E13-4025-8E26-60004E1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6630"/>
            <a:ext cx="8649217" cy="718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Tasked to model the shortfall between energy generated by fossil fuels and renewable sources for the country of Spain.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B9DF07-12E4-4ADD-B807-8E65B6629EB6}"/>
              </a:ext>
            </a:extLst>
          </p:cNvPr>
          <p:cNvSpPr/>
          <p:nvPr/>
        </p:nvSpPr>
        <p:spPr>
          <a:xfrm>
            <a:off x="5076737" y="3129174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Generated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013D2-74C4-4259-87D7-4B5816FF45B8}"/>
              </a:ext>
            </a:extLst>
          </p:cNvPr>
          <p:cNvSpPr/>
          <p:nvPr/>
        </p:nvSpPr>
        <p:spPr>
          <a:xfrm>
            <a:off x="3038213" y="4476918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</a:t>
            </a: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CA9AFE-DF87-47F4-8538-56C70F1D5565}"/>
              </a:ext>
            </a:extLst>
          </p:cNvPr>
          <p:cNvSpPr/>
          <p:nvPr/>
        </p:nvSpPr>
        <p:spPr>
          <a:xfrm>
            <a:off x="7115262" y="4476917"/>
            <a:ext cx="2038525" cy="822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Sources</a:t>
            </a:r>
            <a:endParaRPr lang="en-ZA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D4A9729-25FD-40D4-B3E3-DFB94279FFAD}"/>
              </a:ext>
            </a:extLst>
          </p:cNvPr>
          <p:cNvSpPr/>
          <p:nvPr/>
        </p:nvSpPr>
        <p:spPr>
          <a:xfrm>
            <a:off x="5439728" y="4645661"/>
            <a:ext cx="1312541" cy="484632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Shortfall</a:t>
            </a:r>
            <a:endParaRPr lang="en-ZA" dirty="0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AE8B5C0-1938-4366-B79B-5C5EE30F9C0F}"/>
              </a:ext>
            </a:extLst>
          </p:cNvPr>
          <p:cNvSpPr/>
          <p:nvPr/>
        </p:nvSpPr>
        <p:spPr>
          <a:xfrm>
            <a:off x="4057475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A208D18-BA86-4186-B696-766A3F9EC394}"/>
              </a:ext>
            </a:extLst>
          </p:cNvPr>
          <p:cNvSpPr/>
          <p:nvPr/>
        </p:nvSpPr>
        <p:spPr>
          <a:xfrm flipH="1">
            <a:off x="7320708" y="3429000"/>
            <a:ext cx="813816" cy="86868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2" name="Picture 334" descr="A picture containing water, outdoor, sky, boat&#10;&#10;Description automatically generated">
            <a:extLst>
              <a:ext uri="{FF2B5EF4-FFF2-40B4-BE49-F238E27FC236}">
                <a16:creationId xmlns:a16="http://schemas.microsoft.com/office/drawing/2014/main" id="{9262CE34-E77A-48A3-8D1C-C882E1F6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11" y="5394861"/>
            <a:ext cx="2038526" cy="13075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335">
            <a:extLst>
              <a:ext uri="{FF2B5EF4-FFF2-40B4-BE49-F238E27FC236}">
                <a16:creationId xmlns:a16="http://schemas.microsoft.com/office/drawing/2014/main" id="{EC8771A3-95A9-4E92-BF6E-1503D39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62" y="5394861"/>
            <a:ext cx="2092689" cy="1307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266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s and plots layered on a blue digital screen">
            <a:extLst>
              <a:ext uri="{FF2B5EF4-FFF2-40B4-BE49-F238E27FC236}">
                <a16:creationId xmlns:a16="http://schemas.microsoft.com/office/drawing/2014/main" id="{59A7EF19-5A01-4B3E-8417-6D39D3FF2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8" r="423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1D29-03BA-4B8C-8E19-07D6AE91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1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9ED2CE-6A9B-4C62-BF47-45F7F8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Load Shortfall during the day: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BE13020-44F9-459B-9EED-4D4EAFAC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92" y="1254023"/>
            <a:ext cx="5481605" cy="39376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60E545-CCB1-460C-AC0B-F4EC7048B6FB}"/>
              </a:ext>
            </a:extLst>
          </p:cNvPr>
          <p:cNvSpPr/>
          <p:nvPr/>
        </p:nvSpPr>
        <p:spPr>
          <a:xfrm rot="5400000">
            <a:off x="8474986" y="4498403"/>
            <a:ext cx="301841" cy="1112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968483-05F1-4461-A465-2BC7CEEF4A04}"/>
              </a:ext>
            </a:extLst>
          </p:cNvPr>
          <p:cNvSpPr/>
          <p:nvPr/>
        </p:nvSpPr>
        <p:spPr>
          <a:xfrm>
            <a:off x="5619544" y="2191080"/>
            <a:ext cx="301841" cy="2063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2F5FAA-3D48-45BE-A318-81F5864F77E0}"/>
              </a:ext>
            </a:extLst>
          </p:cNvPr>
          <p:cNvSpPr/>
          <p:nvPr/>
        </p:nvSpPr>
        <p:spPr>
          <a:xfrm rot="5400000">
            <a:off x="8504000" y="-597392"/>
            <a:ext cx="301841" cy="4004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 Across Hour Groups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193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DBEF-9BAB-4FCD-ADD1-8DD3279A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Load Shortfall During the year: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2F00B063-F13B-4B58-A99E-D90DF965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66" y="1179961"/>
            <a:ext cx="5780182" cy="415217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15FAD3-B38D-4774-9129-A04CED04E886}"/>
              </a:ext>
            </a:extLst>
          </p:cNvPr>
          <p:cNvSpPr/>
          <p:nvPr/>
        </p:nvSpPr>
        <p:spPr>
          <a:xfrm>
            <a:off x="7119891" y="1179961"/>
            <a:ext cx="4065973" cy="291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 Across Month Groups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6CE1D-21B7-4D45-800A-0237977E2D1C}"/>
              </a:ext>
            </a:extLst>
          </p:cNvPr>
          <p:cNvSpPr/>
          <p:nvPr/>
        </p:nvSpPr>
        <p:spPr>
          <a:xfrm>
            <a:off x="5908052" y="2485798"/>
            <a:ext cx="262834" cy="1540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Shortfall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F813E-135B-489B-865A-73E06A7F1576}"/>
              </a:ext>
            </a:extLst>
          </p:cNvPr>
          <p:cNvSpPr/>
          <p:nvPr/>
        </p:nvSpPr>
        <p:spPr>
          <a:xfrm>
            <a:off x="8558073" y="5046072"/>
            <a:ext cx="967666" cy="23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6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A387-6580-4B4D-B3D3-CEA5C5FE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Features correlating Positive with load Shortfall graph: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7C50272-4EB9-4A7D-AAAD-4857939F7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974262"/>
            <a:ext cx="6846363" cy="4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73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720</Words>
  <Application>Microsoft Office PowerPoint</Application>
  <PresentationFormat>Widescreen</PresentationFormat>
  <Paragraphs>174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Avenir Next LT Pro</vt:lpstr>
      <vt:lpstr>Calibri</vt:lpstr>
      <vt:lpstr>AccentBoxVTI</vt:lpstr>
      <vt:lpstr>Spain Electricity Shortfall Challenge</vt:lpstr>
      <vt:lpstr>PowerPoint Presentation</vt:lpstr>
      <vt:lpstr>Table of Contents:</vt:lpstr>
      <vt:lpstr>Introduction :</vt:lpstr>
      <vt:lpstr>Problem Statement: </vt:lpstr>
      <vt:lpstr>Exploratory Data Analysis:</vt:lpstr>
      <vt:lpstr>Load Shortfall during the day:</vt:lpstr>
      <vt:lpstr>Load Shortfall During the year:</vt:lpstr>
      <vt:lpstr>Features correlating Positive with load Shortfall graph:</vt:lpstr>
      <vt:lpstr>Features correlating Negative with load Shortfall graph:</vt:lpstr>
      <vt:lpstr>Data engineering </vt:lpstr>
      <vt:lpstr>Divide Dataset:</vt:lpstr>
      <vt:lpstr>Standardization and why we used it:</vt:lpstr>
      <vt:lpstr>Data before and after standardization:</vt:lpstr>
      <vt:lpstr>Root Mean Square Error (RMSE) :</vt:lpstr>
      <vt:lpstr>XGBRegressor (Extreme Gradient Boosting) :</vt:lpstr>
      <vt:lpstr>Model Performance:</vt:lpstr>
      <vt:lpstr>Conclusion:</vt:lpstr>
      <vt:lpstr>Weather Features:</vt:lpstr>
      <vt:lpstr>Extra Slides:</vt:lpstr>
      <vt:lpstr>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 Electricity Shortfall Challenge</dc:title>
  <dc:creator>Cassie Kruger</dc:creator>
  <cp:lastModifiedBy>Cassie Kruger</cp:lastModifiedBy>
  <cp:revision>4</cp:revision>
  <dcterms:created xsi:type="dcterms:W3CDTF">2021-11-09T19:36:14Z</dcterms:created>
  <dcterms:modified xsi:type="dcterms:W3CDTF">2021-11-11T18:49:38Z</dcterms:modified>
</cp:coreProperties>
</file>