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4" r:id="rId1"/>
  </p:sldMasterIdLst>
  <p:handoutMasterIdLst>
    <p:handoutMasterId r:id="rId2"/>
  </p:handoutMasterIdLst>
  <p:sldIdLst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332" y="-696"/>
      </p:cViewPr>
      <p:guideLst>
        <p:guide orient="horz" pos="2380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D1453CD-FC16-49C7-9F30-3F29E0545F27}" type="datetime1">
              <a:rPr lang="ko-KR" altLang="en-US"/>
              <a:pPr lvl="0">
                <a:defRPr/>
              </a:pPr>
              <a:t>2023-06-24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B761A7-0C00-4722-80A3-745DC75507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youtu.be/1B-TBOrco3Q" TargetMode="External" /><Relationship Id="rId3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Relationship Id="rId3" Type="http://schemas.openxmlformats.org/officeDocument/2006/relationships/image" Target="../media/image7.jpeg"  /><Relationship Id="rId4" Type="http://schemas.openxmlformats.org/officeDocument/2006/relationships/image" Target="../media/image7.jpeg"  /><Relationship Id="rId5" Type="http://schemas.openxmlformats.org/officeDocument/2006/relationships/image" Target="../media/image7.jpeg"  /><Relationship Id="rId6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p03_경과보고서2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" y="1111"/>
            <a:ext cx="10692384" cy="7559040"/>
          </a:xfrm>
          <a:prstGeom prst="rect">
            <a:avLst/>
          </a:prstGeom>
        </p:spPr>
      </p:pic>
      <p:sp>
        <p:nvSpPr>
          <p:cNvPr id="15" name="텍스트 개체 틀 3"/>
          <p:cNvSpPr txBox="1"/>
          <p:nvPr/>
        </p:nvSpPr>
        <p:spPr>
          <a:xfrm>
            <a:off x="4320000" y="432000"/>
            <a:ext cx="5760000" cy="32400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모바일 프로그래밍 </a:t>
            </a:r>
            <a:endParaRPr kumimoji="0" lang="ko-KR" altLang="en-US" sz="4000" b="0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  <a:p>
            <a:pPr marL="0" marR="0" lv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최종 보고서</a:t>
            </a:r>
            <a:endParaRPr kumimoji="0" lang="ko-KR" altLang="en-US" sz="4000" b="0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</p:txBody>
      </p:sp>
      <p:sp>
        <p:nvSpPr>
          <p:cNvPr id="16" name="텍스트 개체 틀 4"/>
          <p:cNvSpPr txBox="1"/>
          <p:nvPr/>
        </p:nvSpPr>
        <p:spPr>
          <a:xfrm>
            <a:off x="4374000" y="6457800"/>
            <a:ext cx="5760000" cy="818531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2023. 06. 24   </a:t>
            </a: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모바일프로그래밍</a:t>
            </a:r>
            <a:r>
              <a:rPr kumimoji="0" lang="ko-KR" altLang="en-US" sz="1350" b="0" i="0" u="none" strike="noStrike" kern="1200" cap="none" spc="0" normalizeH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 </a:t>
            </a:r>
            <a:r>
              <a:rPr kumimoji="0" lang="en-US" altLang="ko-KR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1</a:t>
            </a: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팀</a:t>
            </a:r>
            <a:endParaRPr kumimoji="0" lang="ko-KR" altLang="en-US" sz="1350" b="0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  <a:p>
            <a:pPr marL="0" marR="0" lvl="0" indent="0" algn="l" defTabSz="1043056" rtl="0" eaLnBrk="1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박웅빈</a:t>
            </a:r>
            <a:r>
              <a:rPr kumimoji="0" lang="en-US" altLang="ko-KR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,</a:t>
            </a: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 문준수</a:t>
            </a:r>
            <a:r>
              <a:rPr kumimoji="0" lang="en-US" altLang="ko-KR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,</a:t>
            </a: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 김성민</a:t>
            </a:r>
            <a:r>
              <a:rPr kumimoji="0" lang="en-US" altLang="ko-KR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,</a:t>
            </a:r>
            <a:r>
              <a:rPr kumimoji="0" lang="ko-KR" altLang="en-US" sz="135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 김채운</a:t>
            </a:r>
            <a:endParaRPr kumimoji="0" lang="ko-KR" altLang="en-US" sz="1350" b="0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</p:txBody>
      </p:sp>
      <p:sp>
        <p:nvSpPr>
          <p:cNvPr id="17" name="텍스트 개체 틀 5"/>
          <p:cNvSpPr txBox="1"/>
          <p:nvPr/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1043056" rtl="0" eaLnBrk="1" latinLnBrk="1" hangingPunct="1">
              <a:lnSpc>
                <a:spcPts val="185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/>
            </a:pPr>
            <a:r>
              <a:rPr kumimoji="0" lang="en-US" altLang="ko-KR" sz="18500" b="0" i="0" u="none" strike="noStrike" kern="1200" cap="none" normalizeH="0">
                <a:solidFill>
                  <a:schemeClr val="bg1"/>
                </a:solidFill>
                <a:effectLst/>
                <a:uLnTx/>
                <a:uFillTx/>
                <a:latin typeface="나눔명조"/>
                <a:ea typeface="나눔명조"/>
                <a:cs typeface="+mn-cs"/>
              </a:rPr>
              <a:t>2023</a:t>
            </a:r>
            <a:endParaRPr kumimoji="0" lang="en-US" altLang="ko-KR" sz="18500" b="0" i="0" u="none" strike="noStrike" kern="1200" cap="none" normalizeH="0">
              <a:solidFill>
                <a:schemeClr val="bg1"/>
              </a:solidFill>
              <a:effectLst/>
              <a:uLnTx/>
              <a:uFillTx/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933400" y="856676"/>
            <a:ext cx="1490402" cy="540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로그인 기능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6292" y="1527802"/>
            <a:ext cx="1853578" cy="3181140"/>
          </a:xfrm>
          <a:prstGeom prst="rect">
            <a:avLst/>
          </a:prstGeom>
        </p:spPr>
      </p:pic>
      <p:sp>
        <p:nvSpPr>
          <p:cNvPr id="54" name="직사각형 9"/>
          <p:cNvSpPr/>
          <p:nvPr/>
        </p:nvSpPr>
        <p:spPr>
          <a:xfrm>
            <a:off x="4252430" y="5084902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사용자의 로그인 및 자동로그인 기능 구현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55" name="직사각형 8"/>
          <p:cNvSpPr/>
          <p:nvPr/>
        </p:nvSpPr>
        <p:spPr>
          <a:xfrm>
            <a:off x="2980654" y="5091561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7910" y="1519277"/>
            <a:ext cx="1806954" cy="3181256"/>
          </a:xfrm>
          <a:prstGeom prst="rect">
            <a:avLst/>
          </a:prstGeom>
        </p:spPr>
      </p:pic>
      <p:sp>
        <p:nvSpPr>
          <p:cNvPr id="58" name="텍스트 개체 틀 8"/>
          <p:cNvSpPr/>
          <p:nvPr/>
        </p:nvSpPr>
        <p:spPr>
          <a:xfrm>
            <a:off x="7457858" y="856676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회원가입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9" name="직사각형 9"/>
          <p:cNvSpPr/>
          <p:nvPr/>
        </p:nvSpPr>
        <p:spPr>
          <a:xfrm>
            <a:off x="4252430" y="6190601"/>
            <a:ext cx="5843753" cy="1004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</a:t>
            </a:r>
            <a:r>
              <a:rPr lang="ko-KR" altLang="en-US" b="0" spc="-300">
                <a:solidFill>
                  <a:schemeClr val="tx1"/>
                </a:solidFill>
              </a:rPr>
              <a:t>사용자 회원가입 </a:t>
            </a:r>
            <a:r>
              <a:rPr lang="en-US" altLang="ko-KR" b="0" spc="-300">
                <a:solidFill>
                  <a:schemeClr val="tx1"/>
                </a:solidFill>
              </a:rPr>
              <a:t>-&gt;</a:t>
            </a:r>
            <a:r>
              <a:rPr lang="ko-KR" altLang="en-US" b="0" spc="-300">
                <a:solidFill>
                  <a:schemeClr val="tx1"/>
                </a:solidFill>
              </a:rPr>
              <a:t> 파이어베이스에 저장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회원 가입 시 입력한 이메일로 인증 문자 발송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인증 후 회원가입 완료</a:t>
            </a:r>
            <a:endParaRPr lang="ko-KR" altLang="en-US" b="0" spc="-300">
              <a:solidFill>
                <a:schemeClr val="tx1"/>
              </a:solidFill>
            </a:endParaRPr>
          </a:p>
        </p:txBody>
      </p:sp>
      <p:sp>
        <p:nvSpPr>
          <p:cNvPr id="60" name="직사각형 8"/>
          <p:cNvSpPr/>
          <p:nvPr/>
        </p:nvSpPr>
        <p:spPr>
          <a:xfrm>
            <a:off x="2980654" y="619726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800"/>
              <a:t>회원가입</a:t>
            </a:r>
            <a:endParaRPr lang="ko-KR" altLang="en-US" sz="1800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2440" y="1217273"/>
            <a:ext cx="5487531" cy="3658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826825" y="423721"/>
            <a:ext cx="1776818" cy="540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출발지 목적지 설정 </a:t>
            </a:r>
            <a:endParaRPr lang="ko-KR" altLang="en-US"/>
          </a:p>
        </p:txBody>
      </p:sp>
      <p:sp>
        <p:nvSpPr>
          <p:cNvPr id="54" name="직사각형 9"/>
          <p:cNvSpPr/>
          <p:nvPr/>
        </p:nvSpPr>
        <p:spPr>
          <a:xfrm>
            <a:off x="4252430" y="4625304"/>
            <a:ext cx="5843753" cy="221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</a:t>
            </a: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200" b="0" spc="-300">
                <a:solidFill>
                  <a:schemeClr val="tx1"/>
                </a:solidFill>
              </a:rPr>
              <a:t>1.</a:t>
            </a:r>
            <a:r>
              <a:rPr lang="ko-KR" altLang="en-US" sz="2200" b="0" spc="-300">
                <a:solidFill>
                  <a:schemeClr val="tx1"/>
                </a:solidFill>
              </a:rPr>
              <a:t> 출발지 목적지를 설정할 수 있으며 입력하지 </a:t>
            </a: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200" b="0" spc="-300">
                <a:solidFill>
                  <a:schemeClr val="tx1"/>
                </a:solidFill>
              </a:rPr>
              <a:t>않을 시 방 생성 및 조회 불가  </a:t>
            </a: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2200" b="0" spc="-300">
                <a:solidFill>
                  <a:schemeClr val="tx1"/>
                </a:solidFill>
              </a:rPr>
              <a:t>2.</a:t>
            </a:r>
            <a:r>
              <a:rPr lang="ko-KR" altLang="en-US" sz="2200" b="0" spc="-300">
                <a:solidFill>
                  <a:schemeClr val="tx1"/>
                </a:solidFill>
              </a:rPr>
              <a:t> 현재 내 위치를 </a:t>
            </a:r>
            <a:r>
              <a:rPr lang="en-US" altLang="ko-KR" sz="2200" b="0" spc="-300">
                <a:solidFill>
                  <a:schemeClr val="tx1"/>
                </a:solidFill>
              </a:rPr>
              <a:t>GPS</a:t>
            </a:r>
            <a:r>
              <a:rPr lang="ko-KR" altLang="en-US" sz="2200" b="0" spc="-300">
                <a:solidFill>
                  <a:schemeClr val="tx1"/>
                </a:solidFill>
              </a:rPr>
              <a:t> 기능을 이용하여 찾을 수 있고</a:t>
            </a: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200" b="0" spc="-300">
                <a:solidFill>
                  <a:schemeClr val="tx1"/>
                </a:solidFill>
              </a:rPr>
              <a:t>첫 접속 시에는 </a:t>
            </a:r>
            <a:r>
              <a:rPr lang="en-US" altLang="ko-KR" sz="2200" b="0" spc="-300">
                <a:solidFill>
                  <a:schemeClr val="tx1"/>
                </a:solidFill>
              </a:rPr>
              <a:t>GPS</a:t>
            </a:r>
            <a:r>
              <a:rPr lang="ko-KR" altLang="en-US" sz="2200" b="0" spc="-300">
                <a:solidFill>
                  <a:schemeClr val="tx1"/>
                </a:solidFill>
              </a:rPr>
              <a:t> 허용 또는 차단 창 발생</a:t>
            </a: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2200" b="0" spc="-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2200" b="0" spc="-300">
              <a:solidFill>
                <a:schemeClr val="tx1"/>
              </a:solidFill>
            </a:endParaRPr>
          </a:p>
        </p:txBody>
      </p:sp>
      <p:sp>
        <p:nvSpPr>
          <p:cNvPr id="55" name="직사각형 8"/>
          <p:cNvSpPr/>
          <p:nvPr/>
        </p:nvSpPr>
        <p:spPr>
          <a:xfrm>
            <a:off x="2980654" y="4638623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설정</a:t>
            </a:r>
            <a:endParaRPr lang="ko-KR" altLang="en-US" sz="1500"/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0147" y="1099609"/>
            <a:ext cx="1972750" cy="3437059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819" y="1112360"/>
            <a:ext cx="1995686" cy="3458202"/>
          </a:xfrm>
          <a:prstGeom prst="rect">
            <a:avLst/>
          </a:prstGeom>
        </p:spPr>
      </p:pic>
      <p:sp>
        <p:nvSpPr>
          <p:cNvPr id="65" name="텍스트 개체 틀 8"/>
          <p:cNvSpPr/>
          <p:nvPr/>
        </p:nvSpPr>
        <p:spPr>
          <a:xfrm>
            <a:off x="7231388" y="423721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현재 내 위치로 </a:t>
            </a:r>
            <a:b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</a:b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설정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860130" y="763424"/>
            <a:ext cx="1776818" cy="540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방 생성 기능</a:t>
            </a:r>
            <a:endParaRPr lang="ko-KR" altLang="en-US"/>
          </a:p>
        </p:txBody>
      </p:sp>
      <p:sp>
        <p:nvSpPr>
          <p:cNvPr id="54" name="직사각형 9"/>
          <p:cNvSpPr/>
          <p:nvPr/>
        </p:nvSpPr>
        <p:spPr>
          <a:xfrm>
            <a:off x="4252430" y="5084902"/>
            <a:ext cx="5843753" cy="1290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채팅방의 출발지 목적지를 토대로 채팅방의 이름</a:t>
            </a:r>
            <a:r>
              <a:rPr lang="en-US" altLang="ko-KR" sz="2300" b="0" spc="-300">
                <a:solidFill>
                  <a:schemeClr val="tx1"/>
                </a:solidFill>
              </a:rPr>
              <a:t>,</a:t>
            </a:r>
            <a:r>
              <a:rPr lang="ko-KR" altLang="en-US" sz="2300" b="0" spc="-300">
                <a:solidFill>
                  <a:schemeClr val="tx1"/>
                </a:solidFill>
              </a:rPr>
              <a:t> 출발시간 설정 </a:t>
            </a:r>
            <a:r>
              <a:rPr lang="en-US" altLang="ko-KR" sz="2300" b="0" spc="-300">
                <a:solidFill>
                  <a:schemeClr val="tx1"/>
                </a:solidFill>
              </a:rPr>
              <a:t>.</a:t>
            </a:r>
            <a:r>
              <a:rPr lang="ko-KR" altLang="en-US" sz="2300" b="0" spc="-300">
                <a:solidFill>
                  <a:schemeClr val="tx1"/>
                </a:solidFill>
              </a:rPr>
              <a:t> 채팅방 이름 입력하지 않을 시 닉네임을 토대로 채팅방 생성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58" name="텍스트 개체 틀 8"/>
          <p:cNvSpPr/>
          <p:nvPr/>
        </p:nvSpPr>
        <p:spPr>
          <a:xfrm>
            <a:off x="7511146" y="790067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9" name="직사각형 9"/>
          <p:cNvSpPr/>
          <p:nvPr/>
        </p:nvSpPr>
        <p:spPr>
          <a:xfrm>
            <a:off x="4252430" y="6576931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생성하는 방의 출발 시간 및 오전 오후 지정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60" name="직사각형 8"/>
          <p:cNvSpPr/>
          <p:nvPr/>
        </p:nvSpPr>
        <p:spPr>
          <a:xfrm>
            <a:off x="2980654" y="658359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시간 설정</a:t>
            </a:r>
            <a:endParaRPr lang="ko-KR" altLang="en-US" sz="1600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4946" y="1163321"/>
            <a:ext cx="2103395" cy="3742592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0351" y="1186167"/>
            <a:ext cx="2086537" cy="3650274"/>
          </a:xfrm>
          <a:prstGeom prst="rect">
            <a:avLst/>
          </a:prstGeom>
        </p:spPr>
      </p:pic>
      <p:sp>
        <p:nvSpPr>
          <p:cNvPr id="68" name="텍스트 개체 틀 8"/>
          <p:cNvSpPr/>
          <p:nvPr/>
        </p:nvSpPr>
        <p:spPr>
          <a:xfrm>
            <a:off x="7357945" y="763424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시간 설정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9" name="직사각형 8"/>
          <p:cNvSpPr/>
          <p:nvPr/>
        </p:nvSpPr>
        <p:spPr>
          <a:xfrm>
            <a:off x="2980654" y="5084899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방 생성</a:t>
            </a:r>
            <a:endParaRPr lang="ko-KR" altLang="en-US" sz="1500"/>
          </a:p>
        </p:txBody>
      </p:sp>
      <p:grpSp>
        <p:nvGrpSpPr>
          <p:cNvPr id="73" name=""/>
          <p:cNvGrpSpPr/>
          <p:nvPr/>
        </p:nvGrpSpPr>
        <p:grpSpPr>
          <a:xfrm rot="0">
            <a:off x="6785441" y="1158625"/>
            <a:ext cx="2558041" cy="3776562"/>
            <a:chOff x="6785441" y="1158625"/>
            <a:chExt cx="2558041" cy="3776562"/>
          </a:xfrm>
        </p:grpSpPr>
        <p:sp>
          <p:nvSpPr>
            <p:cNvPr id="72" name=""/>
            <p:cNvSpPr/>
            <p:nvPr/>
          </p:nvSpPr>
          <p:spPr>
            <a:xfrm>
              <a:off x="6785441" y="2658279"/>
              <a:ext cx="472919" cy="53286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22726" y="1158625"/>
              <a:ext cx="2120757" cy="377656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860130" y="763424"/>
            <a:ext cx="1776818" cy="540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채팅방 홈</a:t>
            </a:r>
            <a:endParaRPr lang="ko-KR" altLang="en-US"/>
          </a:p>
        </p:txBody>
      </p:sp>
      <p:sp>
        <p:nvSpPr>
          <p:cNvPr id="54" name="직사각형 9"/>
          <p:cNvSpPr/>
          <p:nvPr/>
        </p:nvSpPr>
        <p:spPr>
          <a:xfrm>
            <a:off x="4252430" y="5084902"/>
            <a:ext cx="5843753" cy="1290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채팅방의 대기실 개념으로</a:t>
            </a:r>
            <a:r>
              <a:rPr lang="en-US" altLang="ko-KR" sz="2300" b="0" spc="-300">
                <a:solidFill>
                  <a:schemeClr val="tx1"/>
                </a:solidFill>
              </a:rPr>
              <a:t>,</a:t>
            </a:r>
            <a:r>
              <a:rPr lang="ko-KR" altLang="en-US" sz="2300" b="0" spc="-300">
                <a:solidFill>
                  <a:schemeClr val="tx1"/>
                </a:solidFill>
              </a:rPr>
              <a:t> 현재 채팅방에 참여중인 인원의 수가 실시간으로 반영되며</a:t>
            </a:r>
            <a:r>
              <a:rPr lang="en-US" altLang="ko-KR" sz="2300" b="0" spc="-300">
                <a:solidFill>
                  <a:schemeClr val="tx1"/>
                </a:solidFill>
              </a:rPr>
              <a:t>,</a:t>
            </a:r>
            <a:r>
              <a:rPr lang="ko-KR" altLang="en-US" sz="2300" b="0" spc="-300">
                <a:solidFill>
                  <a:schemeClr val="tx1"/>
                </a:solidFill>
              </a:rPr>
              <a:t> 버튼 클릭 시 채팅방 입장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58" name="텍스트 개체 틀 8"/>
          <p:cNvSpPr/>
          <p:nvPr/>
        </p:nvSpPr>
        <p:spPr>
          <a:xfrm>
            <a:off x="7511146" y="790067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59" name="직사각형 9"/>
          <p:cNvSpPr/>
          <p:nvPr/>
        </p:nvSpPr>
        <p:spPr>
          <a:xfrm>
            <a:off x="4252430" y="6576931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현재 채팅에 참여중인 인원들과 채팅 가능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60" name="직사각형 8"/>
          <p:cNvSpPr/>
          <p:nvPr/>
        </p:nvSpPr>
        <p:spPr>
          <a:xfrm>
            <a:off x="2980654" y="658359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채팅</a:t>
            </a:r>
            <a:endParaRPr lang="ko-KR" altLang="en-US" sz="1600"/>
          </a:p>
        </p:txBody>
      </p:sp>
      <p:sp>
        <p:nvSpPr>
          <p:cNvPr id="68" name="텍스트 개체 틀 8"/>
          <p:cNvSpPr/>
          <p:nvPr/>
        </p:nvSpPr>
        <p:spPr>
          <a:xfrm>
            <a:off x="7357945" y="763424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채팅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9" name="직사각형 8"/>
          <p:cNvSpPr/>
          <p:nvPr/>
        </p:nvSpPr>
        <p:spPr>
          <a:xfrm>
            <a:off x="2980654" y="5084899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채팅방 홈</a:t>
            </a:r>
            <a:endParaRPr lang="ko-KR" altLang="en-US" sz="1500"/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572" y="1188100"/>
            <a:ext cx="2091690" cy="3702365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9915" y="1198306"/>
            <a:ext cx="2263646" cy="362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125690" y="743442"/>
            <a:ext cx="1776818" cy="540000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정산 기능</a:t>
            </a:r>
            <a:endParaRPr lang="ko-KR" altLang="en-US"/>
          </a:p>
        </p:txBody>
      </p:sp>
      <p:sp>
        <p:nvSpPr>
          <p:cNvPr id="54" name="직사각형 9"/>
          <p:cNvSpPr/>
          <p:nvPr/>
        </p:nvSpPr>
        <p:spPr>
          <a:xfrm>
            <a:off x="4252430" y="5084902"/>
            <a:ext cx="5843753" cy="1290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 </a:t>
            </a:r>
            <a:r>
              <a:rPr lang="ko-KR" altLang="en-US" b="0" spc="-300">
                <a:solidFill>
                  <a:schemeClr val="tx1"/>
                </a:solidFill>
              </a:rPr>
              <a:t>채팅방의 우측 상단 정산하기 버튼 클릭 시 현재 채팅방에 참여중인 인원 수 만큼 정산</a:t>
            </a:r>
            <a:br>
              <a:rPr lang="ko-KR" altLang="en-US" b="0" spc="-300">
                <a:solidFill>
                  <a:schemeClr val="tx1"/>
                </a:solidFill>
              </a:rPr>
            </a:br>
            <a:r>
              <a:rPr lang="ko-KR" altLang="en-US" b="0" spc="-300">
                <a:solidFill>
                  <a:schemeClr val="tx1"/>
                </a:solidFill>
              </a:rPr>
              <a:t>즉 </a:t>
            </a:r>
            <a:r>
              <a:rPr lang="en-US" altLang="ko-KR" b="0" spc="-300">
                <a:solidFill>
                  <a:schemeClr val="tx1"/>
                </a:solidFill>
              </a:rPr>
              <a:t>5000</a:t>
            </a:r>
            <a:r>
              <a:rPr lang="ko-KR" altLang="en-US" b="0" spc="-300">
                <a:solidFill>
                  <a:schemeClr val="tx1"/>
                </a:solidFill>
              </a:rPr>
              <a:t>원의 비용 발 생시 </a:t>
            </a:r>
            <a:r>
              <a:rPr lang="en-US" altLang="ko-KR" b="0" spc="-300">
                <a:solidFill>
                  <a:schemeClr val="tx1"/>
                </a:solidFill>
              </a:rPr>
              <a:t>3</a:t>
            </a:r>
            <a:r>
              <a:rPr lang="ko-KR" altLang="en-US" b="0" spc="-300">
                <a:solidFill>
                  <a:schemeClr val="tx1"/>
                </a:solidFill>
              </a:rPr>
              <a:t>명 참여중이므로 </a:t>
            </a:r>
            <a:r>
              <a:rPr lang="en-US" altLang="ko-KR" b="0" spc="-300">
                <a:solidFill>
                  <a:schemeClr val="tx1"/>
                </a:solidFill>
              </a:rPr>
              <a:t>1666</a:t>
            </a:r>
            <a:r>
              <a:rPr lang="ko-KR" altLang="en-US" b="0" spc="-300">
                <a:solidFill>
                  <a:schemeClr val="tx1"/>
                </a:solidFill>
              </a:rPr>
              <a:t>원과 정산하기를 클릭한 사람의 계좌 번호 출력</a:t>
            </a:r>
            <a:endParaRPr lang="ko-KR" altLang="en-US" b="0" spc="-300">
              <a:solidFill>
                <a:schemeClr val="tx1"/>
              </a:solidFill>
            </a:endParaRPr>
          </a:p>
        </p:txBody>
      </p:sp>
      <p:sp>
        <p:nvSpPr>
          <p:cNvPr id="59" name="직사각형 9"/>
          <p:cNvSpPr/>
          <p:nvPr/>
        </p:nvSpPr>
        <p:spPr>
          <a:xfrm>
            <a:off x="4252430" y="6576931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생성 된 방을 토대로 출발지 기준 조회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b="0" spc="-300">
                <a:solidFill>
                  <a:schemeClr val="tx1"/>
                </a:solidFill>
              </a:rPr>
              <a:t>1KM</a:t>
            </a:r>
            <a:r>
              <a:rPr lang="ko-KR" altLang="en-US" b="0" spc="-300">
                <a:solidFill>
                  <a:schemeClr val="tx1"/>
                </a:solidFill>
              </a:rPr>
              <a:t> 이내의 모든 방 검색</a:t>
            </a:r>
            <a:endParaRPr lang="ko-KR" altLang="en-US" b="0" spc="-300">
              <a:solidFill>
                <a:schemeClr val="tx1"/>
              </a:solidFill>
            </a:endParaRPr>
          </a:p>
        </p:txBody>
      </p:sp>
      <p:sp>
        <p:nvSpPr>
          <p:cNvPr id="60" name="직사각형 8"/>
          <p:cNvSpPr/>
          <p:nvPr/>
        </p:nvSpPr>
        <p:spPr>
          <a:xfrm>
            <a:off x="2980654" y="658359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조회</a:t>
            </a:r>
            <a:endParaRPr lang="ko-KR" altLang="en-US" sz="1600"/>
          </a:p>
        </p:txBody>
      </p:sp>
      <p:sp>
        <p:nvSpPr>
          <p:cNvPr id="69" name="직사각형 8"/>
          <p:cNvSpPr/>
          <p:nvPr/>
        </p:nvSpPr>
        <p:spPr>
          <a:xfrm>
            <a:off x="2980654" y="5084899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정산</a:t>
            </a:r>
            <a:endParaRPr lang="ko-KR" altLang="en-US" sz="1500"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9048" y="1189996"/>
            <a:ext cx="2171921" cy="3709757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8904" y="1166325"/>
            <a:ext cx="2217174" cy="3751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8" name="텍스트 개체 틀 8"/>
          <p:cNvSpPr/>
          <p:nvPr/>
        </p:nvSpPr>
        <p:spPr>
          <a:xfrm>
            <a:off x="7511146" y="790067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8" name="텍스트 개체 틀 8"/>
          <p:cNvSpPr/>
          <p:nvPr/>
        </p:nvSpPr>
        <p:spPr>
          <a:xfrm>
            <a:off x="4773540" y="763424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방 조회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9797" y="1187099"/>
            <a:ext cx="2083812" cy="3734998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8474" y="1153832"/>
            <a:ext cx="2039298" cy="3773587"/>
          </a:xfrm>
          <a:prstGeom prst="rect">
            <a:avLst/>
          </a:prstGeom>
        </p:spPr>
      </p:pic>
      <p:sp>
        <p:nvSpPr>
          <p:cNvPr id="83" name="직사각형 9"/>
          <p:cNvSpPr/>
          <p:nvPr/>
        </p:nvSpPr>
        <p:spPr>
          <a:xfrm>
            <a:off x="4252430" y="5064921"/>
            <a:ext cx="5843753" cy="1903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생성 된 방을 토대로 출발지 기준 조회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b="0" spc="-300">
                <a:solidFill>
                  <a:schemeClr val="tx1"/>
                </a:solidFill>
              </a:rPr>
              <a:t>1KM</a:t>
            </a:r>
            <a:r>
              <a:rPr lang="ko-KR" altLang="en-US" b="0" spc="-300">
                <a:solidFill>
                  <a:schemeClr val="tx1"/>
                </a:solidFill>
              </a:rPr>
              <a:t> 이내의 모든 방 검색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클릭 시 채팅방 입장 후 참여중인 인원수 실시간 반영 </a:t>
            </a:r>
            <a:endParaRPr lang="ko-KR" altLang="en-US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b="0" spc="-300">
                <a:solidFill>
                  <a:schemeClr val="tx1"/>
                </a:solidFill>
              </a:rPr>
              <a:t>채팅방 입장 </a:t>
            </a:r>
            <a:r>
              <a:rPr lang="en-US" altLang="ko-KR" b="0" spc="-300">
                <a:solidFill>
                  <a:schemeClr val="tx1"/>
                </a:solidFill>
              </a:rPr>
              <a:t>-&gt;</a:t>
            </a:r>
            <a:r>
              <a:rPr lang="ko-KR" altLang="en-US" b="0" spc="-300">
                <a:solidFill>
                  <a:schemeClr val="tx1"/>
                </a:solidFill>
              </a:rPr>
              <a:t> 방 생성과 동일</a:t>
            </a:r>
            <a:endParaRPr lang="ko-KR" altLang="en-US" b="0" spc="-300">
              <a:solidFill>
                <a:schemeClr val="tx1"/>
              </a:solidFill>
            </a:endParaRPr>
          </a:p>
        </p:txBody>
      </p:sp>
      <p:sp>
        <p:nvSpPr>
          <p:cNvPr id="84" name="직사각형 8"/>
          <p:cNvSpPr/>
          <p:nvPr/>
        </p:nvSpPr>
        <p:spPr>
          <a:xfrm>
            <a:off x="2980654" y="507158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조회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8" name="텍스트 개체 틀 8"/>
          <p:cNvSpPr/>
          <p:nvPr/>
        </p:nvSpPr>
        <p:spPr>
          <a:xfrm>
            <a:off x="7511146" y="790067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8" name="텍스트 개체 틀 8"/>
          <p:cNvSpPr/>
          <p:nvPr/>
        </p:nvSpPr>
        <p:spPr>
          <a:xfrm>
            <a:off x="4773540" y="550277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현재 참여중인 방 조회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3" name="직사각형 9"/>
          <p:cNvSpPr/>
          <p:nvPr/>
        </p:nvSpPr>
        <p:spPr>
          <a:xfrm>
            <a:off x="4252430" y="5064921"/>
            <a:ext cx="5843753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현재 참여중인 방 클릭 시 조회 가능</a:t>
            </a:r>
            <a:endParaRPr lang="ko-KR" altLang="en-US" sz="20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만약 현재 참여중인 방이 없을 경우 하단의 버튼 비활성화 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84" name="직사각형 8"/>
          <p:cNvSpPr/>
          <p:nvPr/>
        </p:nvSpPr>
        <p:spPr>
          <a:xfrm>
            <a:off x="2980654" y="507158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조회</a:t>
            </a:r>
            <a:endParaRPr lang="ko-KR" altLang="en-US" sz="1600"/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1270" y="1180473"/>
            <a:ext cx="2102468" cy="3730421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4467" y="1183337"/>
            <a:ext cx="2171318" cy="3729203"/>
          </a:xfrm>
          <a:prstGeom prst="rect">
            <a:avLst/>
          </a:prstGeom>
        </p:spPr>
      </p:pic>
      <p:sp>
        <p:nvSpPr>
          <p:cNvPr id="87" name="텍스트 개체 틀 8"/>
          <p:cNvSpPr/>
          <p:nvPr/>
        </p:nvSpPr>
        <p:spPr>
          <a:xfrm>
            <a:off x="7604396" y="550277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내 정보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8" name="직사각형 9"/>
          <p:cNvSpPr/>
          <p:nvPr/>
        </p:nvSpPr>
        <p:spPr>
          <a:xfrm>
            <a:off x="4252430" y="6303837"/>
            <a:ext cx="5843753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내 정보 확인 </a:t>
            </a:r>
            <a:endParaRPr lang="ko-KR" altLang="en-US" sz="2000" b="0" spc="-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로그아웃 기능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89" name="직사각형 8"/>
          <p:cNvSpPr/>
          <p:nvPr/>
        </p:nvSpPr>
        <p:spPr>
          <a:xfrm>
            <a:off x="2980654" y="6310496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내 정보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4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핵심 기능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8" name="텍스트 개체 틀 8"/>
          <p:cNvSpPr/>
          <p:nvPr/>
        </p:nvSpPr>
        <p:spPr>
          <a:xfrm>
            <a:off x="7511146" y="790067"/>
            <a:ext cx="1550350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68" name="텍스트 개체 틀 8"/>
          <p:cNvSpPr/>
          <p:nvPr/>
        </p:nvSpPr>
        <p:spPr>
          <a:xfrm>
            <a:off x="4773540" y="550277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현재 참여중인 방 조회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3" name="직사각형 9"/>
          <p:cNvSpPr/>
          <p:nvPr/>
        </p:nvSpPr>
        <p:spPr>
          <a:xfrm>
            <a:off x="4252430" y="5064921"/>
            <a:ext cx="5843753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상세한 내 정보 확인 및 개인정보 수정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회원탈퇴 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84" name="직사각형 8"/>
          <p:cNvSpPr/>
          <p:nvPr/>
        </p:nvSpPr>
        <p:spPr>
          <a:xfrm>
            <a:off x="2980654" y="507158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내 정보</a:t>
            </a:r>
            <a:endParaRPr lang="ko-KR" altLang="en-US" sz="1600"/>
          </a:p>
        </p:txBody>
      </p:sp>
      <p:sp>
        <p:nvSpPr>
          <p:cNvPr id="87" name="텍스트 개체 틀 8"/>
          <p:cNvSpPr/>
          <p:nvPr/>
        </p:nvSpPr>
        <p:spPr>
          <a:xfrm>
            <a:off x="7604396" y="550277"/>
            <a:ext cx="1776818" cy="540000"/>
          </a:xfrm>
          <a:prstGeom prst="rect">
            <a:avLst/>
          </a:prstGeom>
        </p:spPr>
        <p:txBody>
          <a:bodyPr lIns="0" tIns="0" rIns="0" bIns="0"/>
          <a:p>
            <a:pPr marL="0" indent="0" algn="ctr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내 정보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-15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88" name="직사각형 9"/>
          <p:cNvSpPr/>
          <p:nvPr/>
        </p:nvSpPr>
        <p:spPr>
          <a:xfrm>
            <a:off x="4252430" y="6303837"/>
            <a:ext cx="5843753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비밀번호 재설정 시 이메일 발송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89" name="직사각형 8"/>
          <p:cNvSpPr/>
          <p:nvPr/>
        </p:nvSpPr>
        <p:spPr>
          <a:xfrm>
            <a:off x="2980654" y="6310496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변경</a:t>
            </a:r>
            <a:endParaRPr lang="ko-KR" altLang="en-US" sz="1600"/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3522" y="1219506"/>
            <a:ext cx="2102735" cy="3663528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85326" y="1219505"/>
            <a:ext cx="2135383" cy="3669963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6822" y="1208981"/>
            <a:ext cx="2177797" cy="3737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5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6184" y="444660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앱 시연 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94" name="직사각형 9"/>
          <p:cNvSpPr/>
          <p:nvPr/>
        </p:nvSpPr>
        <p:spPr>
          <a:xfrm>
            <a:off x="4252430" y="4900923"/>
            <a:ext cx="5843753" cy="684796"/>
          </a:xfrm>
          <a:prstGeom prst="rect">
            <a:avLst/>
          </a:prstGeom>
          <a:solidFill>
            <a:srgbClr val="3a3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b="0" spc="-300">
                <a:solidFill>
                  <a:schemeClr val="tx1"/>
                </a:solidFill>
                <a:hlinkClick r:id="rId2" tooltip="https://youtu.be/1B-TBOrco3Q"/>
              </a:rPr>
              <a:t>https://youtu.be/1B-TBOrco3Q</a:t>
            </a:r>
            <a:endParaRPr lang="en-US" altLang="ko-KR" sz="2000" b="0" spc="-300">
              <a:solidFill>
                <a:schemeClr val="tx1"/>
              </a:solidFill>
            </a:endParaRPr>
          </a:p>
        </p:txBody>
      </p:sp>
      <p:sp>
        <p:nvSpPr>
          <p:cNvPr id="95" name="직사각형 8"/>
          <p:cNvSpPr/>
          <p:nvPr/>
        </p:nvSpPr>
        <p:spPr>
          <a:xfrm>
            <a:off x="2980654" y="4907582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링크</a:t>
            </a:r>
            <a:endParaRPr lang="ko-KR" altLang="en-US" sz="1600"/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6020" y="1257606"/>
            <a:ext cx="5091333" cy="3374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6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683212" y="444660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기대 효과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94" name="직사각형 9"/>
          <p:cNvSpPr/>
          <p:nvPr/>
        </p:nvSpPr>
        <p:spPr>
          <a:xfrm>
            <a:off x="4252430" y="1024314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더 빠른 이동효과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95" name="직사각형 8"/>
          <p:cNvSpPr/>
          <p:nvPr/>
        </p:nvSpPr>
        <p:spPr>
          <a:xfrm>
            <a:off x="2980654" y="101099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</a:t>
            </a:r>
            <a:endParaRPr lang="en-US" altLang="ko-KR" sz="1600"/>
          </a:p>
        </p:txBody>
      </p:sp>
      <p:sp>
        <p:nvSpPr>
          <p:cNvPr id="97" name="직사각형 9"/>
          <p:cNvSpPr/>
          <p:nvPr/>
        </p:nvSpPr>
        <p:spPr>
          <a:xfrm>
            <a:off x="4252430" y="2223265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여름철 시원하고 편리한 이동효과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98" name="직사각형 8"/>
          <p:cNvSpPr/>
          <p:nvPr/>
        </p:nvSpPr>
        <p:spPr>
          <a:xfrm>
            <a:off x="2980654" y="2209941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2</a:t>
            </a:r>
            <a:endParaRPr lang="en-US" altLang="ko-KR" sz="1600"/>
          </a:p>
        </p:txBody>
      </p:sp>
      <p:sp>
        <p:nvSpPr>
          <p:cNvPr id="99" name="직사각형 9"/>
          <p:cNvSpPr/>
          <p:nvPr/>
        </p:nvSpPr>
        <p:spPr>
          <a:xfrm>
            <a:off x="4252430" y="3438233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다른 사람에게 말을 걸기 힘든 사람들에게 효과 기대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0" name="직사각형 8"/>
          <p:cNvSpPr/>
          <p:nvPr/>
        </p:nvSpPr>
        <p:spPr>
          <a:xfrm>
            <a:off x="2980654" y="342491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3</a:t>
            </a:r>
            <a:endParaRPr lang="en-US" altLang="ko-KR" sz="1600"/>
          </a:p>
        </p:txBody>
      </p:sp>
      <p:sp>
        <p:nvSpPr>
          <p:cNvPr id="101" name="직사각형 9"/>
          <p:cNvSpPr/>
          <p:nvPr/>
        </p:nvSpPr>
        <p:spPr>
          <a:xfrm>
            <a:off x="4252430" y="4703793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타 이동수단 대비 값싼 이동효과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2" name="직사각형 8"/>
          <p:cNvSpPr/>
          <p:nvPr/>
        </p:nvSpPr>
        <p:spPr>
          <a:xfrm>
            <a:off x="2980654" y="4690469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4</a:t>
            </a:r>
            <a:endParaRPr lang="en-US" altLang="ko-KR" sz="1600"/>
          </a:p>
        </p:txBody>
      </p:sp>
      <p:sp>
        <p:nvSpPr>
          <p:cNvPr id="103" name="직사각형 9"/>
          <p:cNvSpPr/>
          <p:nvPr/>
        </p:nvSpPr>
        <p:spPr>
          <a:xfrm>
            <a:off x="4252430" y="6035961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기존 택시의 이미 낮아진 이용율을 높혀 매출 상승 효과 기대 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4" name="직사각형 8"/>
          <p:cNvSpPr/>
          <p:nvPr/>
        </p:nvSpPr>
        <p:spPr>
          <a:xfrm>
            <a:off x="2980654" y="6022638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5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목차</a:t>
            </a:r>
            <a:endParaRPr lang="ko-KR" altLang="en-US" b="1" spc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410400"/>
            <a:ext cx="5760000" cy="2880000"/>
          </a:xfrm>
        </p:spPr>
        <p:txBody>
          <a:bodyPr vert="horz" wrap="square" lIns="0" tIns="0" rIns="0" bIns="0" anchor="t"/>
          <a:lstStyle/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팀 소개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앱 소개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협업 과정</a:t>
            </a:r>
            <a:r>
              <a:rPr lang="en-US" altLang="ko-KR" sz="2500" spc="0">
                <a:solidFill>
                  <a:srgbClr val="00aaae"/>
                </a:solidFill>
              </a:rPr>
              <a:t>,</a:t>
            </a:r>
            <a:r>
              <a:rPr lang="ko-KR" altLang="en-US" sz="2500" spc="0">
                <a:solidFill>
                  <a:srgbClr val="00aaae"/>
                </a:solidFill>
              </a:rPr>
              <a:t> 진행 과정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주제 선정 이유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앱 개요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개발 개요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핵심기술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시연 및 평가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ko-KR" altLang="en-US" sz="2500" spc="0">
                <a:solidFill>
                  <a:srgbClr val="00aaae"/>
                </a:solidFill>
              </a:rPr>
              <a:t>기대효과 및 발전 방향</a:t>
            </a:r>
            <a:endParaRPr lang="ko-KR" altLang="en-US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endParaRPr lang="ko-KR" altLang="en-US" sz="2500" spc="0">
              <a:solidFill>
                <a:srgbClr val="00aaae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060684" y="410400"/>
            <a:ext cx="1080000" cy="2880000"/>
          </a:xfrm>
        </p:spPr>
        <p:txBody>
          <a:bodyPr vert="horz" wrap="square" lIns="0" tIns="0" rIns="0" bIns="0" anchor="t"/>
          <a:lstStyle/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1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1-1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1-2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2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3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3-1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4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5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r>
              <a:rPr lang="en-US" altLang="ko-KR" sz="2500" spc="0">
                <a:solidFill>
                  <a:srgbClr val="00aaae"/>
                </a:solidFill>
              </a:rPr>
              <a:t>6</a:t>
            </a:r>
            <a:endParaRPr lang="en-US" altLang="ko-KR" sz="2500" spc="0">
              <a:solidFill>
                <a:srgbClr val="00aaae"/>
              </a:solidFill>
            </a:endParaRPr>
          </a:p>
          <a:p>
            <a:pPr lvl="0">
              <a:lnSpc>
                <a:spcPts val="3000"/>
              </a:lnSpc>
              <a:spcBef>
                <a:spcPts val="500"/>
              </a:spcBef>
              <a:defRPr/>
            </a:pPr>
            <a:endParaRPr lang="en-US" altLang="ko-KR" sz="2500" spc="0">
              <a:solidFill>
                <a:srgbClr val="00aaae"/>
              </a:solidFill>
            </a:endParaRPr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6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683212" y="444660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발전 방향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94" name="직사각형 9"/>
          <p:cNvSpPr/>
          <p:nvPr/>
        </p:nvSpPr>
        <p:spPr>
          <a:xfrm>
            <a:off x="4252430" y="1024314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약간의 미흡한 디자인 보완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95" name="직사각형 8"/>
          <p:cNvSpPr/>
          <p:nvPr/>
        </p:nvSpPr>
        <p:spPr>
          <a:xfrm>
            <a:off x="2980654" y="101099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1</a:t>
            </a:r>
            <a:endParaRPr lang="en-US" altLang="ko-KR" sz="1600"/>
          </a:p>
        </p:txBody>
      </p:sp>
      <p:sp>
        <p:nvSpPr>
          <p:cNvPr id="97" name="직사각형 9"/>
          <p:cNvSpPr/>
          <p:nvPr/>
        </p:nvSpPr>
        <p:spPr>
          <a:xfrm>
            <a:off x="4252430" y="2223265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현위치를 기점으로 버튼 한번의 빠른 매칭 기능 추가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98" name="직사각형 8"/>
          <p:cNvSpPr/>
          <p:nvPr/>
        </p:nvSpPr>
        <p:spPr>
          <a:xfrm>
            <a:off x="2980654" y="2209941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2</a:t>
            </a:r>
            <a:endParaRPr lang="en-US" altLang="ko-KR" sz="1600"/>
          </a:p>
        </p:txBody>
      </p:sp>
      <p:sp>
        <p:nvSpPr>
          <p:cNvPr id="99" name="직사각형 9"/>
          <p:cNvSpPr/>
          <p:nvPr/>
        </p:nvSpPr>
        <p:spPr>
          <a:xfrm>
            <a:off x="4252430" y="3438233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신고 기능 및 결제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포인트 기능 추가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0" name="직사각형 8"/>
          <p:cNvSpPr/>
          <p:nvPr/>
        </p:nvSpPr>
        <p:spPr>
          <a:xfrm>
            <a:off x="2980654" y="3424910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3</a:t>
            </a:r>
            <a:endParaRPr lang="en-US" altLang="ko-KR" sz="1600"/>
          </a:p>
        </p:txBody>
      </p:sp>
      <p:sp>
        <p:nvSpPr>
          <p:cNvPr id="101" name="직사각형 9"/>
          <p:cNvSpPr/>
          <p:nvPr/>
        </p:nvSpPr>
        <p:spPr>
          <a:xfrm>
            <a:off x="4252430" y="4703793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결제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포인트 기능 추가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2" name="직사각형 8"/>
          <p:cNvSpPr/>
          <p:nvPr/>
        </p:nvSpPr>
        <p:spPr>
          <a:xfrm>
            <a:off x="2980654" y="4690469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4</a:t>
            </a:r>
            <a:endParaRPr lang="en-US" altLang="ko-KR" sz="1600"/>
          </a:p>
        </p:txBody>
      </p:sp>
      <p:sp>
        <p:nvSpPr>
          <p:cNvPr id="103" name="직사각형 9"/>
          <p:cNvSpPr/>
          <p:nvPr/>
        </p:nvSpPr>
        <p:spPr>
          <a:xfrm>
            <a:off x="4252430" y="6035961"/>
            <a:ext cx="5490728" cy="684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추후 버전 업데이트 및 최적화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104" name="직사각형 8"/>
          <p:cNvSpPr/>
          <p:nvPr/>
        </p:nvSpPr>
        <p:spPr>
          <a:xfrm>
            <a:off x="2980654" y="6022638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5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팀 소개</a:t>
            </a:r>
            <a:endParaRPr lang="ko-KR" altLang="en-US" b="1" spc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pPr lvl="0">
              <a:defRPr/>
            </a:pPr>
            <a:endParaRPr lang="en-US" altLang="ko-KR" spc="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pc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1</a:t>
            </a:r>
            <a:endParaRPr lang="ko-KR" altLang="en-US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3" name="직사각형 240"/>
          <p:cNvSpPr/>
          <p:nvPr/>
        </p:nvSpPr>
        <p:spPr>
          <a:xfrm>
            <a:off x="5346700" y="1129886"/>
            <a:ext cx="453562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243"/>
          <p:cNvSpPr/>
          <p:nvPr/>
        </p:nvSpPr>
        <p:spPr>
          <a:xfrm>
            <a:off x="4343041" y="1136544"/>
            <a:ext cx="1003659" cy="1417242"/>
          </a:xfrm>
          <a:prstGeom prst="rect">
            <a:avLst/>
          </a:prstGeom>
          <a:solidFill>
            <a:schemeClr val="lt1"/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TextBox 246"/>
          <p:cNvSpPr txBox="1"/>
          <p:nvPr/>
        </p:nvSpPr>
        <p:spPr>
          <a:xfrm>
            <a:off x="4343041" y="1617359"/>
            <a:ext cx="999188" cy="39051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박웅빈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6" name="TextBox 249"/>
          <p:cNvSpPr txBox="1"/>
          <p:nvPr/>
        </p:nvSpPr>
        <p:spPr>
          <a:xfrm>
            <a:off x="5509691" y="1413587"/>
            <a:ext cx="4216718" cy="33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앱 구현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240"/>
          <p:cNvSpPr/>
          <p:nvPr/>
        </p:nvSpPr>
        <p:spPr>
          <a:xfrm>
            <a:off x="5346700" y="2547128"/>
            <a:ext cx="4535624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직사각형 243"/>
          <p:cNvSpPr/>
          <p:nvPr/>
        </p:nvSpPr>
        <p:spPr>
          <a:xfrm>
            <a:off x="4347510" y="2547128"/>
            <a:ext cx="1003659" cy="141724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42c7f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249"/>
          <p:cNvSpPr txBox="1"/>
          <p:nvPr/>
        </p:nvSpPr>
        <p:spPr>
          <a:xfrm>
            <a:off x="5509693" y="2830829"/>
            <a:ext cx="4216718" cy="33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앱 구현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제작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240"/>
          <p:cNvSpPr/>
          <p:nvPr/>
        </p:nvSpPr>
        <p:spPr>
          <a:xfrm>
            <a:off x="5346700" y="3939724"/>
            <a:ext cx="453115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직사각형 243"/>
          <p:cNvSpPr/>
          <p:nvPr/>
        </p:nvSpPr>
        <p:spPr>
          <a:xfrm>
            <a:off x="4343041" y="3939724"/>
            <a:ext cx="1003659" cy="141724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42c7f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TextBox 249"/>
          <p:cNvSpPr txBox="1"/>
          <p:nvPr/>
        </p:nvSpPr>
        <p:spPr>
          <a:xfrm>
            <a:off x="5505224" y="4223425"/>
            <a:ext cx="4216718" cy="334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앱 디자인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240"/>
          <p:cNvSpPr/>
          <p:nvPr/>
        </p:nvSpPr>
        <p:spPr>
          <a:xfrm>
            <a:off x="5346700" y="5307895"/>
            <a:ext cx="453115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243"/>
          <p:cNvSpPr/>
          <p:nvPr/>
        </p:nvSpPr>
        <p:spPr>
          <a:xfrm>
            <a:off x="4343041" y="5307895"/>
            <a:ext cx="1003659" cy="141724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42c7f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249"/>
          <p:cNvSpPr txBox="1"/>
          <p:nvPr/>
        </p:nvSpPr>
        <p:spPr>
          <a:xfrm>
            <a:off x="5505224" y="5591596"/>
            <a:ext cx="4216718" cy="3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앱 구현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앱 등록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246"/>
          <p:cNvSpPr txBox="1"/>
          <p:nvPr/>
        </p:nvSpPr>
        <p:spPr>
          <a:xfrm>
            <a:off x="4347508" y="3042299"/>
            <a:ext cx="999188" cy="394321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문준수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7" name="TextBox 246"/>
          <p:cNvSpPr txBox="1"/>
          <p:nvPr/>
        </p:nvSpPr>
        <p:spPr>
          <a:xfrm>
            <a:off x="4351981" y="4407737"/>
            <a:ext cx="999188" cy="39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김채운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8" name="TextBox 246"/>
          <p:cNvSpPr txBox="1"/>
          <p:nvPr/>
        </p:nvSpPr>
        <p:spPr>
          <a:xfrm>
            <a:off x="4351981" y="5818468"/>
            <a:ext cx="999188" cy="38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김성민</a:t>
            </a:r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75" name=""/>
          <p:cNvGrpSpPr/>
          <p:nvPr/>
        </p:nvGrpSpPr>
        <p:grpSpPr>
          <a:xfrm rot="0">
            <a:off x="775997" y="1112361"/>
            <a:ext cx="2268256" cy="2064952"/>
            <a:chOff x="5408897" y="1475622"/>
            <a:chExt cx="1668781" cy="2827372"/>
          </a:xfrm>
        </p:grpSpPr>
        <p:sp>
          <p:nvSpPr>
            <p:cNvPr id="76" name="TextBox 1"/>
            <p:cNvSpPr txBox="1"/>
            <p:nvPr/>
          </p:nvSpPr>
          <p:spPr>
            <a:xfrm>
              <a:off x="5408897" y="1475622"/>
              <a:ext cx="1668781" cy="1617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200" b="1"/>
                <a:t>G.D</a:t>
              </a:r>
              <a:endParaRPr lang="en-US" altLang="ko-KR" sz="7200" b="1"/>
            </a:p>
          </p:txBody>
        </p:sp>
        <p:sp>
          <p:nvSpPr>
            <p:cNvPr id="77" name="TextBox 6"/>
            <p:cNvSpPr txBox="1"/>
            <p:nvPr/>
          </p:nvSpPr>
          <p:spPr>
            <a:xfrm>
              <a:off x="5933622" y="3855720"/>
              <a:ext cx="297180" cy="447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ko-KR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438577" y="363774"/>
            <a:ext cx="2880000" cy="2520000"/>
          </a:xfrm>
        </p:spPr>
        <p:txBody>
          <a:bodyPr/>
          <a:lstStyle/>
          <a:p>
            <a:pPr lvl="0" algn="ctr">
              <a:defRPr/>
            </a:pPr>
            <a:r>
              <a:rPr lang="ko-KR" altLang="en-US" b="1" spc="0"/>
              <a:t>앱 소개</a:t>
            </a:r>
            <a:endParaRPr lang="ko-KR" altLang="en-US" b="1" spc="0"/>
          </a:p>
          <a:p>
            <a:pPr lvl="0" algn="ctr">
              <a:defRPr/>
            </a:pPr>
            <a:r>
              <a:rPr lang="en-US" altLang="ko-KR" b="1" spc="0"/>
              <a:t>TUKXI</a:t>
            </a:r>
            <a:endParaRPr lang="ko-KR" altLang="en-US" b="1" spc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-166521" y="3670645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1-1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8" name="직사각형 9"/>
          <p:cNvSpPr/>
          <p:nvPr/>
        </p:nvSpPr>
        <p:spPr>
          <a:xfrm>
            <a:off x="4265752" y="1599439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>
                <a:solidFill>
                  <a:schemeClr val="tx1"/>
                </a:solidFill>
              </a:rPr>
              <a:t>TUKXI</a:t>
            </a:r>
            <a:endParaRPr lang="en-US" altLang="ko-KR" sz="3500">
              <a:solidFill>
                <a:schemeClr val="tx1"/>
              </a:solidFill>
            </a:endParaRPr>
          </a:p>
        </p:txBody>
      </p:sp>
      <p:grpSp>
        <p:nvGrpSpPr>
          <p:cNvPr id="65" name=""/>
          <p:cNvGrpSpPr/>
          <p:nvPr/>
        </p:nvGrpSpPr>
        <p:grpSpPr>
          <a:xfrm rot="0">
            <a:off x="2967332" y="1579456"/>
            <a:ext cx="1121402" cy="664814"/>
            <a:chOff x="2794150" y="860085"/>
            <a:chExt cx="1287923" cy="678135"/>
          </a:xfrm>
        </p:grpSpPr>
        <p:sp>
          <p:nvSpPr>
            <p:cNvPr id="57" name="직사각형 8"/>
            <p:cNvSpPr/>
            <p:nvPr/>
          </p:nvSpPr>
          <p:spPr>
            <a:xfrm>
              <a:off x="2794150" y="860085"/>
              <a:ext cx="1287923" cy="678135"/>
            </a:xfrm>
            <a:prstGeom prst="rect">
              <a:avLst/>
            </a:prstGeom>
            <a:solidFill>
              <a:srgbClr val="42c7f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TextBox 11"/>
            <p:cNvSpPr txBox="1"/>
            <p:nvPr/>
          </p:nvSpPr>
          <p:spPr>
            <a:xfrm>
              <a:off x="2848187" y="1059964"/>
              <a:ext cx="1179451" cy="324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bg1"/>
                  </a:solidFill>
                  <a:latin typeface="+mj-ea"/>
                  <a:ea typeface="+mj-ea"/>
                </a:rPr>
                <a:t>앱 이름</a:t>
              </a:r>
              <a:endParaRPr lang="ko-KR" altLang="en-US" sz="15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6" name="직사각형 9"/>
          <p:cNvSpPr/>
          <p:nvPr/>
        </p:nvSpPr>
        <p:spPr>
          <a:xfrm>
            <a:off x="4265752" y="3710925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목적지가 같을 경우 택시를 같이 타게 매칭시켜주는 어플</a:t>
            </a:r>
            <a:endParaRPr lang="en-US" altLang="ko-KR" sz="2300">
              <a:solidFill>
                <a:schemeClr val="tx1"/>
              </a:solidFill>
            </a:endParaRPr>
          </a:p>
        </p:txBody>
      </p:sp>
      <p:grpSp>
        <p:nvGrpSpPr>
          <p:cNvPr id="67" name=""/>
          <p:cNvGrpSpPr/>
          <p:nvPr/>
        </p:nvGrpSpPr>
        <p:grpSpPr>
          <a:xfrm rot="0">
            <a:off x="2967332" y="3690941"/>
            <a:ext cx="1121402" cy="664814"/>
            <a:chOff x="2794150" y="860085"/>
            <a:chExt cx="1287923" cy="678135"/>
          </a:xfrm>
          <a:solidFill>
            <a:srgbClr val="42c7f1"/>
          </a:solidFill>
        </p:grpSpPr>
        <p:sp>
          <p:nvSpPr>
            <p:cNvPr id="68" name="직사각형 8"/>
            <p:cNvSpPr/>
            <p:nvPr/>
          </p:nvSpPr>
          <p:spPr>
            <a:xfrm>
              <a:off x="2794150" y="860085"/>
              <a:ext cx="1287923" cy="678135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11"/>
            <p:cNvSpPr txBox="1"/>
            <p:nvPr/>
          </p:nvSpPr>
          <p:spPr>
            <a:xfrm>
              <a:off x="2848187" y="1059964"/>
              <a:ext cx="1179451" cy="32456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bg1"/>
                  </a:solidFill>
                  <a:latin typeface="+mj-ea"/>
                  <a:ea typeface="+mj-ea"/>
                </a:rPr>
                <a:t>앱 개요</a:t>
              </a:r>
              <a:endParaRPr lang="ko-KR" altLang="en-US" sz="15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665045" y="377095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협업 과정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pPr lvl="0">
              <a:defRPr/>
            </a:pPr>
            <a:r>
              <a:rPr lang="en-US" altLang="ko-KR" b="1" spc="0"/>
              <a:t>Github</a:t>
            </a:r>
            <a:r>
              <a:rPr lang="ko-KR" altLang="en-US" b="1" spc="0"/>
              <a:t> </a:t>
            </a:r>
            <a:endParaRPr lang="ko-KR" altLang="en-US" b="1" spc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ko-KR" altLang="en-US" spc="0"/>
              <a:t>가장 대중적인 협업 툴</a:t>
            </a:r>
            <a:endParaRPr lang="ko-KR" altLang="en-US" spc="0"/>
          </a:p>
          <a:p>
            <a:pPr lvl="0">
              <a:defRPr/>
            </a:pPr>
            <a:endParaRPr lang="ko-KR" altLang="en-US" spc="0"/>
          </a:p>
          <a:p>
            <a:pPr lvl="0">
              <a:defRPr/>
            </a:pPr>
            <a:r>
              <a:rPr lang="ko-KR" altLang="en-US" spc="0"/>
              <a:t>전반적인 버전관리 및 에러관리 </a:t>
            </a:r>
            <a:endParaRPr lang="ko-KR" altLang="en-US" spc="0"/>
          </a:p>
          <a:p>
            <a:pPr lvl="0">
              <a:defRPr/>
            </a:pPr>
            <a:endParaRPr lang="ko-KR" altLang="en-US" spc="0"/>
          </a:p>
          <a:p>
            <a:pPr lvl="0">
              <a:defRPr/>
            </a:pPr>
            <a:r>
              <a:rPr lang="ko-KR" altLang="en-US" spc="0"/>
              <a:t>프로젝트 진행과정 공유</a:t>
            </a:r>
            <a:endParaRPr lang="ko-KR" altLang="en-US" spc="0"/>
          </a:p>
          <a:p>
            <a:pPr lvl="0">
              <a:defRPr/>
            </a:pPr>
            <a:endParaRPr lang="ko-KR" altLang="en-US" spc="0"/>
          </a:p>
          <a:p>
            <a:pPr lvl="0">
              <a:defRPr/>
            </a:pPr>
            <a:endParaRPr lang="ko-KR" altLang="en-US" spc="0"/>
          </a:p>
          <a:p>
            <a:pPr lvl="0">
              <a:defRPr/>
            </a:pPr>
            <a:endParaRPr lang="ko-KR" altLang="en-US" spc="0"/>
          </a:p>
          <a:p>
            <a:pPr lvl="0">
              <a:defRPr/>
            </a:pPr>
            <a:endParaRPr lang="ko-KR" altLang="en-US" spc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-166521" y="3670645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 sz="17000">
                <a:solidFill>
                  <a:srgbClr val="e1e2e3"/>
                </a:solidFill>
              </a:rPr>
              <a:t>1-2</a:t>
            </a:r>
            <a:endParaRPr lang="en-US" altLang="ko-KR" sz="17000">
              <a:solidFill>
                <a:srgbClr val="e1e2e3"/>
              </a:solidFill>
            </a:endParaRPr>
          </a:p>
        </p:txBody>
      </p:sp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6974" y="2487792"/>
            <a:ext cx="5469619" cy="428749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3091" y="2306036"/>
            <a:ext cx="5592713" cy="4862236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94870" y="2180600"/>
            <a:ext cx="5732811" cy="5127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8830783" y="4808782"/>
            <a:ext cx="1486800" cy="568800"/>
          </a:xfrm>
          <a:prstGeom prst="rec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앱 등록 및 서비스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(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6/24~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5814842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321913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8809470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8833050" y="4238626"/>
            <a:ext cx="1491294" cy="565200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200"/>
              </a:lnSpc>
              <a:defRPr/>
            </a:pPr>
            <a:r>
              <a:rPr lang="en-US" altLang="ko-KR" sz="950">
                <a:latin typeface="나눔명조"/>
                <a:ea typeface="나눔명조"/>
                <a:cs typeface="+mn-cs"/>
              </a:rPr>
              <a:t>ppt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제작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en-US" altLang="ko-KR" sz="950">
                <a:latin typeface="나눔명조"/>
                <a:ea typeface="나눔명조"/>
                <a:cs typeface="+mn-cs"/>
              </a:rPr>
              <a:t>(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6/23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~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6/24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12213" y="5371530"/>
            <a:ext cx="1526765" cy="562139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채팅방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,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맵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,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방 조회기능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구현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en-US" altLang="ko-KR" sz="950">
                <a:latin typeface="나눔명조"/>
                <a:ea typeface="나눔명조"/>
                <a:cs typeface="+mn-cs"/>
              </a:rPr>
              <a:t>( 5/25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~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6/15 )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프로젝트 진행 과정</a:t>
            </a:r>
            <a:endParaRPr lang="ko-KR" altLang="en-US" b="1" spc="0"/>
          </a:p>
          <a:p>
            <a:pPr lvl="0">
              <a:defRPr/>
            </a:pPr>
            <a:endParaRPr lang="ko-KR" altLang="en-US" b="1" spc="0"/>
          </a:p>
          <a:p>
            <a:pPr lvl="0">
              <a:defRPr/>
            </a:pPr>
            <a:endParaRPr lang="ko-KR" altLang="en-US" b="1" spc="0"/>
          </a:p>
          <a:p>
            <a:pPr lvl="0">
              <a:defRPr/>
            </a:pPr>
            <a:endParaRPr lang="ko-KR" altLang="en-US" b="1" spc="0"/>
          </a:p>
          <a:p>
            <a:pPr lvl="0">
              <a:defRPr/>
            </a:pPr>
            <a:endParaRPr lang="ko-KR" altLang="en-US" sz="1500" b="0" spc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pPr lvl="0">
              <a:defRPr/>
            </a:pPr>
            <a:endParaRPr lang="en-US" altLang="ko-KR" spc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pc="0">
                <a:solidFill>
                  <a:schemeClr val="dk1"/>
                </a:solidFill>
              </a:rPr>
              <a:t>계획 구상 </a:t>
            </a: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pc="0">
                <a:solidFill>
                  <a:schemeClr val="dk1"/>
                </a:solidFill>
              </a:rPr>
              <a:t>기능 구현</a:t>
            </a: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pc="0">
                <a:solidFill>
                  <a:schemeClr val="dk1"/>
                </a:solidFill>
              </a:rPr>
              <a:t>등록 및 시연</a:t>
            </a: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endParaRPr lang="ko-KR" altLang="en-US" spc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pc="0">
                <a:solidFill>
                  <a:schemeClr val="dk1"/>
                </a:solidFill>
              </a:rPr>
              <a:t>발표 자료 제작</a:t>
            </a:r>
            <a:endParaRPr lang="ko-KR" altLang="en-US" spc="0">
              <a:solidFill>
                <a:schemeClr val="dk1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-188414" y="3667397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 sz="17000">
                <a:solidFill>
                  <a:srgbClr val="e1e2e3"/>
                </a:solidFill>
              </a:rPr>
              <a:t>1-2</a:t>
            </a:r>
            <a:endParaRPr lang="en-US" altLang="ko-KR" sz="17000">
              <a:solidFill>
                <a:srgbClr val="e1e2e3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062046" y="3668268"/>
          <a:ext cx="1080000" cy="386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</a:tblGrid>
              <a:tr h="16956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프로젝트 관련 계획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280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앱 구현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2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340139" y="3668268"/>
          <a:ext cx="1486800" cy="34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앱 세부계획 구상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en-US" altLang="ko-KR" sz="850"/>
                        <a:t>ppt</a:t>
                      </a:r>
                      <a:r>
                        <a:rPr lang="ko-KR" altLang="en-US" sz="850"/>
                        <a:t>제작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플레이스토어 등록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핵심기능 구현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세부기능 구현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68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앱 시연 </a:t>
                      </a:r>
                      <a:endParaRPr lang="ko-KR" altLang="en-US" sz="850"/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3062046" y="3276599"/>
          <a:ext cx="10800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</a:tblGrid>
              <a:tr h="271463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구분</a:t>
                      </a:r>
                      <a:endParaRPr lang="ko-KR" altLang="en-US" sz="85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340139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271463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endParaRPr lang="ko-KR" altLang="en-US" sz="85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5832165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271463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>
                          <a:solidFill>
                            <a:srgbClr val="b285ba"/>
                          </a:solidFill>
                        </a:rPr>
                        <a:t> </a:t>
                      </a:r>
                      <a:r>
                        <a:rPr lang="en-US" altLang="ko-KR" sz="850">
                          <a:solidFill>
                            <a:srgbClr val="b285ba"/>
                          </a:solidFill>
                        </a:rPr>
                        <a:t>5</a:t>
                      </a:r>
                      <a:r>
                        <a:rPr lang="ko-KR" altLang="en-US" sz="850">
                          <a:solidFill>
                            <a:srgbClr val="b285ba"/>
                          </a:solidFill>
                        </a:rPr>
                        <a:t>월 </a:t>
                      </a:r>
                      <a:r>
                        <a:rPr lang="en-US" altLang="ko-KR" sz="850">
                          <a:solidFill>
                            <a:srgbClr val="b285ba"/>
                          </a:solidFill>
                        </a:rPr>
                        <a:t>(5/1~5/20)</a:t>
                      </a:r>
                      <a:endParaRPr lang="en-US" altLang="ko-KR" sz="850">
                        <a:solidFill>
                          <a:srgbClr val="b285ba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7323457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271463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>
                          <a:solidFill>
                            <a:srgbClr val="00aaae"/>
                          </a:solidFill>
                        </a:rPr>
                        <a:t> </a:t>
                      </a:r>
                      <a:r>
                        <a:rPr lang="en-US" altLang="ko-KR" sz="850">
                          <a:solidFill>
                            <a:srgbClr val="00aaae"/>
                          </a:solidFill>
                        </a:rPr>
                        <a:t>5,6</a:t>
                      </a:r>
                      <a:r>
                        <a:rPr lang="ko-KR" altLang="en-US" sz="850">
                          <a:solidFill>
                            <a:srgbClr val="00aaae"/>
                          </a:solidFill>
                        </a:rPr>
                        <a:t>월 </a:t>
                      </a:r>
                      <a:r>
                        <a:rPr lang="en-US" altLang="ko-KR" sz="850">
                          <a:solidFill>
                            <a:srgbClr val="00aaae"/>
                          </a:solidFill>
                        </a:rPr>
                        <a:t>(5/20~6/24)</a:t>
                      </a:r>
                      <a:endParaRPr lang="en-US" altLang="ko-KR" sz="850">
                        <a:solidFill>
                          <a:srgbClr val="00aaae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00aaae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8809470" y="3276599"/>
          <a:ext cx="1486800" cy="271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800"/>
              </a:tblGrid>
              <a:tr h="271463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ts val="1500"/>
                        </a:lnSpc>
                        <a:defRPr/>
                      </a:pPr>
                      <a:r>
                        <a:rPr lang="ko-KR" altLang="en-US" sz="850"/>
                        <a:t> </a:t>
                      </a:r>
                      <a:r>
                        <a:rPr lang="en-US" altLang="ko-KR" sz="850">
                          <a:solidFill>
                            <a:srgbClr val="b285ba"/>
                          </a:solidFill>
                        </a:rPr>
                        <a:t>6</a:t>
                      </a:r>
                      <a:r>
                        <a:rPr lang="ko-KR" altLang="en-US" sz="850">
                          <a:solidFill>
                            <a:srgbClr val="b285ba"/>
                          </a:solidFill>
                        </a:rPr>
                        <a:t>월</a:t>
                      </a:r>
                      <a:r>
                        <a:rPr lang="en-US" altLang="ko-KR" sz="850">
                          <a:solidFill>
                            <a:srgbClr val="b285ba"/>
                          </a:solidFill>
                        </a:rPr>
                        <a:t>(6/24~)</a:t>
                      </a:r>
                      <a:endParaRPr lang="en-US" altLang="ko-KR" sz="850">
                        <a:solidFill>
                          <a:srgbClr val="b285ba"/>
                        </a:solidFill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45ea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48349" y="3676650"/>
            <a:ext cx="1464648" cy="565200"/>
          </a:xfrm>
          <a:prstGeom prst="rec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계획 구상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defRPr/>
            </a:pPr>
            <a:r>
              <a:rPr lang="en-US" altLang="ko-KR" sz="950">
                <a:latin typeface="나눔명조"/>
                <a:ea typeface="나눔명조"/>
                <a:cs typeface="+mn-cs"/>
              </a:rPr>
              <a:t>(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5/15~5/20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sp>
        <p:nvSpPr>
          <p:cNvPr id="45" name="직사각형 33"/>
          <p:cNvSpPr/>
          <p:nvPr/>
        </p:nvSpPr>
        <p:spPr>
          <a:xfrm>
            <a:off x="7318773" y="5927803"/>
            <a:ext cx="1513443" cy="568800"/>
          </a:xfrm>
          <a:prstGeom prst="rect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에러 수정 및 세부 기능 구현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(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6/15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~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6/23)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sp>
        <p:nvSpPr>
          <p:cNvPr id="46" name="직사각형 29"/>
          <p:cNvSpPr/>
          <p:nvPr/>
        </p:nvSpPr>
        <p:spPr>
          <a:xfrm>
            <a:off x="8839711" y="6509972"/>
            <a:ext cx="1491294" cy="565200"/>
          </a:xfrm>
          <a:prstGeom prst="rect">
            <a:avLst/>
          </a:prstGeom>
          <a:solidFill>
            <a:srgbClr val="00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200"/>
              </a:lnSpc>
              <a:defRPr/>
            </a:pPr>
            <a:r>
              <a:rPr lang="ko-KR" altLang="en-US" sz="950">
                <a:latin typeface="나눔명조"/>
                <a:ea typeface="나눔명조"/>
                <a:cs typeface="+mn-cs"/>
              </a:rPr>
              <a:t>최종 시연</a:t>
            </a:r>
            <a:endParaRPr lang="ko-KR" altLang="en-US" sz="950">
              <a:latin typeface="나눔명조"/>
              <a:ea typeface="나눔명조"/>
              <a:cs typeface="+mn-cs"/>
            </a:endParaRPr>
          </a:p>
          <a:p>
            <a:pPr algn="ctr">
              <a:lnSpc>
                <a:spcPts val="1200"/>
              </a:lnSpc>
              <a:defRPr/>
            </a:pPr>
            <a:r>
              <a:rPr lang="en-US" altLang="ko-KR" sz="950">
                <a:latin typeface="나눔명조"/>
                <a:ea typeface="나눔명조"/>
                <a:cs typeface="+mn-cs"/>
              </a:rPr>
              <a:t>(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6/23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~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6/24</a:t>
            </a:r>
            <a:r>
              <a:rPr lang="ko-KR" altLang="en-US" sz="950">
                <a:latin typeface="나눔명조"/>
                <a:ea typeface="나눔명조"/>
                <a:cs typeface="+mn-cs"/>
              </a:rPr>
              <a:t> </a:t>
            </a:r>
            <a:r>
              <a:rPr lang="en-US" altLang="ko-KR" sz="950">
                <a:latin typeface="나눔명조"/>
                <a:ea typeface="나눔명조"/>
                <a:cs typeface="+mn-cs"/>
              </a:rPr>
              <a:t>)</a:t>
            </a:r>
            <a:endParaRPr lang="en-US" altLang="ko-KR" sz="950">
              <a:latin typeface="나눔명조"/>
              <a:ea typeface="나눔명조"/>
              <a:cs typeface="+mn-cs"/>
            </a:endParaRPr>
          </a:p>
        </p:txBody>
      </p:sp>
      <p:sp>
        <p:nvSpPr>
          <p:cNvPr id="51" name="텍스트 개체 틀 11"/>
          <p:cNvSpPr>
            <a:spLocks noGrp="1"/>
          </p:cNvSpPr>
          <p:nvPr/>
        </p:nvSpPr>
        <p:spPr>
          <a:xfrm>
            <a:off x="665045" y="377095"/>
            <a:ext cx="2880000" cy="2520000"/>
          </a:xfrm>
          <a:prstGeom prst="rect">
            <a:avLst/>
          </a:prstGeom>
        </p:spPr>
        <p:txBody>
          <a:bodyPr lIns="0" tIns="0" rIns="0" bIns="0"/>
          <a:p>
            <a:pPr marL="0" lvl="0" indent="0" algn="l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  <a:p>
            <a:pPr marL="0" lvl="0" indent="0" algn="l" defTabSz="1043056" rtl="0" eaLnBrk="1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aaae"/>
                </a:solidFill>
                <a:latin typeface="나눔명조"/>
                <a:ea typeface="나눔명조"/>
                <a:cs typeface="+mn-cs"/>
              </a:rPr>
              <a:t>진행 과정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00aaae"/>
              </a:solidFill>
              <a:latin typeface="나눔명조"/>
              <a:ea typeface="나눔명조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265395" y="403739"/>
            <a:ext cx="3552744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주제 선정 </a:t>
            </a:r>
            <a:endParaRPr lang="ko-KR" altLang="en-US" b="1" spc="0"/>
          </a:p>
          <a:p>
            <a:pPr lvl="0">
              <a:defRPr/>
            </a:pPr>
            <a:r>
              <a:rPr lang="ko-KR" altLang="en-US" b="1" spc="0"/>
              <a:t>이유</a:t>
            </a:r>
            <a:endParaRPr lang="ko-KR" altLang="en-US" b="1" spc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pPr lvl="0">
              <a:defRPr/>
            </a:pPr>
            <a:r>
              <a:rPr lang="ko-KR" altLang="en-US" spc="0"/>
              <a:t>주제 선정 이유</a:t>
            </a:r>
            <a:endParaRPr lang="ko-KR" altLang="en-US" spc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2</a:t>
            </a:r>
            <a:endParaRPr lang="ko-KR" altLang="en-US">
              <a:solidFill>
                <a:srgbClr val="e1e2e3"/>
              </a:solidFill>
            </a:endParaRPr>
          </a:p>
        </p:txBody>
      </p:sp>
      <p:sp>
        <p:nvSpPr>
          <p:cNvPr id="26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8" name="직사각형 9"/>
          <p:cNvSpPr/>
          <p:nvPr/>
        </p:nvSpPr>
        <p:spPr>
          <a:xfrm>
            <a:off x="4252430" y="1093216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택시를 타야할 때 택시 요금이 부담되어 타기 꺼려지는 경우를 해결하기 위함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50" name="직사각형 8"/>
          <p:cNvSpPr/>
          <p:nvPr/>
        </p:nvSpPr>
        <p:spPr>
          <a:xfrm>
            <a:off x="2980654" y="1099875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3" name="직사각형 9"/>
          <p:cNvSpPr/>
          <p:nvPr/>
        </p:nvSpPr>
        <p:spPr>
          <a:xfrm>
            <a:off x="4252430" y="2560445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수업에 늦거나 빨리 가야만 하는 상황을 해결하기 위함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55" name="직사각형 8"/>
          <p:cNvSpPr/>
          <p:nvPr/>
        </p:nvSpPr>
        <p:spPr>
          <a:xfrm>
            <a:off x="2980654" y="2567104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7" name="직사각형 9"/>
          <p:cNvSpPr/>
          <p:nvPr/>
        </p:nvSpPr>
        <p:spPr>
          <a:xfrm>
            <a:off x="4252430" y="4159046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목적지가 같은 다른 사람과 택시를 같이 타고싶을 때 낯을 가려 말을 걸기 부담스러운 경우 해결하기 위함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59" name="직사각형 8"/>
          <p:cNvSpPr/>
          <p:nvPr/>
        </p:nvSpPr>
        <p:spPr>
          <a:xfrm>
            <a:off x="2980654" y="4165706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61" name="직사각형 9"/>
          <p:cNvSpPr/>
          <p:nvPr/>
        </p:nvSpPr>
        <p:spPr>
          <a:xfrm>
            <a:off x="4252430" y="5737665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셔틀 버스를 기다리고 싶지 않고 쾌적하게 혼자 등교하고 싶은 사람에게 도움을 주기 위함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3" name="직사각형 8"/>
          <p:cNvSpPr/>
          <p:nvPr/>
        </p:nvSpPr>
        <p:spPr>
          <a:xfrm>
            <a:off x="2980654" y="5744324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e1e2e3"/>
                </a:solidFill>
              </a:rPr>
              <a:t>3</a:t>
            </a:r>
            <a:endParaRPr lang="en-US" altLang="ko-KR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96184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앱 개요</a:t>
            </a:r>
            <a:endParaRPr lang="ko-KR" altLang="en-US" b="1" spc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8236" y="867632"/>
            <a:ext cx="5940000" cy="2268000"/>
          </a:xfrm>
        </p:spPr>
        <p:txBody>
          <a:bodyPr/>
          <a:lstStyle/>
          <a:p>
            <a:pPr lvl="0">
              <a:defRPr/>
            </a:pPr>
            <a:r>
              <a:rPr lang="en-US" altLang="ko-KR" spc="0">
                <a:solidFill>
                  <a:schemeClr val="tx1"/>
                </a:solidFill>
              </a:rPr>
              <a:t> </a:t>
            </a:r>
            <a:endParaRPr lang="en-US" altLang="ko-KR" spc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7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305532" y="423721"/>
            <a:ext cx="1650262" cy="540000"/>
          </a:xfrm>
        </p:spPr>
        <p:txBody>
          <a:bodyPr/>
          <a:lstStyle/>
          <a:p>
            <a:pPr>
              <a:defRPr/>
            </a:pPr>
            <a:r>
              <a:rPr lang="en-US" altLang="ko-KR" sz="4000"/>
              <a:t>TUKXI</a:t>
            </a:r>
            <a:endParaRPr lang="en-US" altLang="ko-KR" sz="4000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6292" y="1527802"/>
            <a:ext cx="1853578" cy="318114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3637" y="1514481"/>
            <a:ext cx="1788571" cy="3173489"/>
          </a:xfrm>
          <a:prstGeom prst="rect">
            <a:avLst/>
          </a:prstGeom>
        </p:spPr>
      </p:pic>
      <p:sp>
        <p:nvSpPr>
          <p:cNvPr id="54" name="직사각형 9"/>
          <p:cNvSpPr/>
          <p:nvPr/>
        </p:nvSpPr>
        <p:spPr>
          <a:xfrm>
            <a:off x="4252430" y="5124868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300" b="0" spc="-300">
                <a:solidFill>
                  <a:schemeClr val="tx1"/>
                </a:solidFill>
              </a:rPr>
              <a:t>목적지가 같을 경우 택시를 같이 탈 수 있게 매칭</a:t>
            </a:r>
            <a:endParaRPr lang="ko-KR" altLang="en-US" sz="2300" b="0" spc="-300">
              <a:solidFill>
                <a:schemeClr val="tx1"/>
              </a:solidFill>
            </a:endParaRPr>
          </a:p>
        </p:txBody>
      </p:sp>
      <p:sp>
        <p:nvSpPr>
          <p:cNvPr id="55" name="직사각형 8"/>
          <p:cNvSpPr/>
          <p:nvPr/>
        </p:nvSpPr>
        <p:spPr>
          <a:xfrm>
            <a:off x="2980654" y="5131527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</a:t>
            </a:r>
            <a:endParaRPr lang="ko-KR" altLang="en-US"/>
          </a:p>
        </p:txBody>
      </p:sp>
      <p:sp>
        <p:nvSpPr>
          <p:cNvPr id="56" name="직사각형 9"/>
          <p:cNvSpPr/>
          <p:nvPr/>
        </p:nvSpPr>
        <p:spPr>
          <a:xfrm>
            <a:off x="4252430" y="6277193"/>
            <a:ext cx="5843753" cy="67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0" spc="-300">
                <a:solidFill>
                  <a:schemeClr val="tx1"/>
                </a:solidFill>
              </a:rPr>
              <a:t>로그인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출발지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목적지별 방 생성 및 조회</a:t>
            </a:r>
            <a:r>
              <a:rPr lang="en-US" altLang="ko-KR" sz="2000" b="0" spc="-300">
                <a:solidFill>
                  <a:schemeClr val="tx1"/>
                </a:solidFill>
              </a:rPr>
              <a:t>,</a:t>
            </a:r>
            <a:r>
              <a:rPr lang="ko-KR" altLang="en-US" sz="2000" b="0" spc="-300">
                <a:solidFill>
                  <a:schemeClr val="tx1"/>
                </a:solidFill>
              </a:rPr>
              <a:t> 내 정보 조회</a:t>
            </a:r>
            <a:endParaRPr lang="ko-KR" altLang="en-US" sz="2000" b="0" spc="-300">
              <a:solidFill>
                <a:schemeClr val="tx1"/>
              </a:solidFill>
            </a:endParaRPr>
          </a:p>
        </p:txBody>
      </p:sp>
      <p:sp>
        <p:nvSpPr>
          <p:cNvPr id="57" name="직사각형 8"/>
          <p:cNvSpPr/>
          <p:nvPr/>
        </p:nvSpPr>
        <p:spPr>
          <a:xfrm>
            <a:off x="2980654" y="6283852"/>
            <a:ext cx="1121402" cy="664814"/>
          </a:xfrm>
          <a:prstGeom prst="rect">
            <a:avLst/>
          </a:prstGeom>
          <a:solidFill>
            <a:srgbClr val="42c7f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pPr lvl="0">
              <a:defRPr/>
            </a:pPr>
            <a:r>
              <a:rPr lang="en-US" altLang="ko-KR" sz="17000">
                <a:solidFill>
                  <a:srgbClr val="e1e2e3"/>
                </a:solidFill>
              </a:rPr>
              <a:t>3-1</a:t>
            </a:r>
            <a:endParaRPr lang="en-US" altLang="ko-KR" sz="17000">
              <a:solidFill>
                <a:srgbClr val="e1e2e3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723177" y="411356"/>
            <a:ext cx="2880000" cy="2520000"/>
          </a:xfrm>
        </p:spPr>
        <p:txBody>
          <a:bodyPr/>
          <a:lstStyle/>
          <a:p>
            <a:pPr lvl="0">
              <a:defRPr/>
            </a:pPr>
            <a:r>
              <a:rPr lang="ko-KR" altLang="en-US" b="1" spc="0"/>
              <a:t>개발 개요</a:t>
            </a:r>
            <a:endParaRPr lang="ko-KR" altLang="en-US" b="1" spc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95" name="TextBox 7"/>
          <p:cNvSpPr txBox="1"/>
          <p:nvPr/>
        </p:nvSpPr>
        <p:spPr>
          <a:xfrm>
            <a:off x="4454945" y="514093"/>
            <a:ext cx="4802909" cy="242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>
                <a:latin typeface="맑은 고딕"/>
                <a:ea typeface="맑은 고딕"/>
              </a:rPr>
              <a:t>1 . </a:t>
            </a:r>
            <a:r>
              <a:rPr lang="ko-KR" altLang="en-US" sz="2200" b="1">
                <a:latin typeface="맑은 고딕"/>
                <a:ea typeface="맑은 고딕"/>
              </a:rPr>
              <a:t>개발 언어 </a:t>
            </a:r>
            <a:r>
              <a:rPr lang="en-US" altLang="ko-KR" sz="2200" b="1">
                <a:latin typeface="맑은 고딕"/>
                <a:ea typeface="맑은 고딕"/>
              </a:rPr>
              <a:t>: Kotlin</a:t>
            </a: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  <a:ea typeface="맑은 고딕"/>
              </a:rPr>
              <a:t>2. </a:t>
            </a:r>
            <a:r>
              <a:rPr lang="ko-KR" altLang="en-US" sz="2200" b="1">
                <a:latin typeface="맑은 고딕"/>
                <a:ea typeface="맑은 고딕"/>
              </a:rPr>
              <a:t>데이터베이스 </a:t>
            </a:r>
            <a:r>
              <a:rPr lang="en-US" altLang="ko-KR" sz="2200" b="1">
                <a:latin typeface="맑은 고딕"/>
                <a:ea typeface="맑은 고딕"/>
              </a:rPr>
              <a:t>:  Firebase</a:t>
            </a: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  <a:ea typeface="맑은 고딕"/>
              </a:rPr>
              <a:t>3. </a:t>
            </a:r>
            <a:r>
              <a:rPr lang="ko-KR" altLang="en-US" sz="2200" b="1">
                <a:latin typeface="맑은 고딕"/>
                <a:ea typeface="맑은 고딕"/>
              </a:rPr>
              <a:t>개발 도구</a:t>
            </a:r>
            <a:r>
              <a:rPr lang="en-US" altLang="ko-KR" sz="2200" b="1">
                <a:latin typeface="맑은 고딕"/>
                <a:ea typeface="맑은 고딕"/>
              </a:rPr>
              <a:t> : Github</a:t>
            </a: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22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200" b="1">
                <a:latin typeface="맑은 고딕"/>
                <a:ea typeface="맑은 고딕"/>
              </a:rPr>
              <a:t>4. </a:t>
            </a:r>
            <a:r>
              <a:rPr lang="ko-KR" altLang="en-US" sz="2200" b="1">
                <a:latin typeface="맑은 고딕"/>
                <a:ea typeface="맑은 고딕"/>
              </a:rPr>
              <a:t>커뮤니케이션 도구 </a:t>
            </a:r>
            <a:r>
              <a:rPr lang="en-US" altLang="ko-KR" sz="2200" b="1">
                <a:latin typeface="맑은 고딕"/>
                <a:ea typeface="맑은 고딕"/>
              </a:rPr>
              <a:t>: Discord</a:t>
            </a:r>
            <a:endParaRPr lang="en-US" altLang="ko-KR" sz="2200" b="1">
              <a:latin typeface="맑은 고딕"/>
              <a:ea typeface="맑은 고딕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5215" y="6196385"/>
            <a:ext cx="1063336" cy="1063336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77260" y="6196385"/>
            <a:ext cx="1063336" cy="106333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6054" y="6196385"/>
            <a:ext cx="1063336" cy="1063336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88222" y="6196385"/>
            <a:ext cx="1063336" cy="1063336"/>
          </a:xfrm>
          <a:prstGeom prst="rect">
            <a:avLst/>
          </a:prstGeom>
        </p:spPr>
      </p:pic>
      <p:grpSp>
        <p:nvGrpSpPr>
          <p:cNvPr id="105" name=""/>
          <p:cNvGrpSpPr/>
          <p:nvPr/>
        </p:nvGrpSpPr>
        <p:grpSpPr>
          <a:xfrm rot="0">
            <a:off x="6116361" y="4257216"/>
            <a:ext cx="1808086" cy="632112"/>
            <a:chOff x="6003125" y="4150642"/>
            <a:chExt cx="1808086" cy="632112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003125" y="4150642"/>
              <a:ext cx="632112" cy="632112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04" name=""/>
            <p:cNvSpPr txBox="1"/>
            <p:nvPr/>
          </p:nvSpPr>
          <p:spPr>
            <a:xfrm>
              <a:off x="6538991" y="4276864"/>
              <a:ext cx="1272220" cy="415257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Firebase</a:t>
              </a:r>
              <a:endParaRPr lang="en-US" altLang="ko-KR"/>
            </a:p>
          </p:txBody>
        </p:sp>
      </p:grpSp>
      <p:sp>
        <p:nvSpPr>
          <p:cNvPr id="106" name=""/>
          <p:cNvSpPr/>
          <p:nvPr/>
        </p:nvSpPr>
        <p:spPr>
          <a:xfrm>
            <a:off x="5513222" y="4063716"/>
            <a:ext cx="2964073" cy="1025769"/>
          </a:xfrm>
          <a:prstGeom prst="rect">
            <a:avLst/>
          </a:prstGeom>
          <a:noFill/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07" name=""/>
          <p:cNvCxnSpPr>
            <a:stCxn id="99" idx="0"/>
            <a:endCxn id="106" idx="2"/>
          </p:cNvCxnSpPr>
          <p:nvPr/>
        </p:nvCxnSpPr>
        <p:spPr>
          <a:xfrm flipV="1">
            <a:off x="5136882" y="5089486"/>
            <a:ext cx="1858376" cy="110690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"/>
          <p:cNvCxnSpPr>
            <a:stCxn id="100" idx="0"/>
            <a:endCxn id="106" idx="2"/>
          </p:cNvCxnSpPr>
          <p:nvPr/>
        </p:nvCxnSpPr>
        <p:spPr>
          <a:xfrm rot="5400000" flipH="1" flipV="1">
            <a:off x="6248640" y="5449765"/>
            <a:ext cx="1106898" cy="386339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"/>
          <p:cNvCxnSpPr>
            <a:stCxn id="101" idx="0"/>
            <a:endCxn id="106" idx="2"/>
          </p:cNvCxnSpPr>
          <p:nvPr/>
        </p:nvCxnSpPr>
        <p:spPr>
          <a:xfrm rot="16200000" flipV="1">
            <a:off x="6938035" y="5146709"/>
            <a:ext cx="1106910" cy="992463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"/>
          <p:cNvCxnSpPr>
            <a:stCxn id="102" idx="0"/>
            <a:endCxn id="106" idx="2"/>
          </p:cNvCxnSpPr>
          <p:nvPr/>
        </p:nvCxnSpPr>
        <p:spPr>
          <a:xfrm rot="10800000">
            <a:off x="6995258" y="5089486"/>
            <a:ext cx="2324625" cy="1106911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"/>
          <p:cNvSpPr txBox="1"/>
          <p:nvPr/>
        </p:nvSpPr>
        <p:spPr>
          <a:xfrm>
            <a:off x="5092434" y="3257411"/>
            <a:ext cx="4121622" cy="51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rgbClr val="0f429d"/>
                </a:solidFill>
                <a:latin typeface="맑은 고딕"/>
                <a:ea typeface="맑은 고딕"/>
              </a:rPr>
              <a:t>개발 환경</a:t>
            </a:r>
            <a:endParaRPr lang="ko-KR" altLang="en-US" sz="2800" b="1">
              <a:solidFill>
                <a:srgbClr val="0f429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User</ep:Company>
  <ep:Words>661</ep:Words>
  <ep:PresentationFormat>사용자 지정</ep:PresentationFormat>
  <ep:Paragraphs>220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2013-09-24T19:29:40.000</dcterms:created>
  <dc:creator>User</dc:creator>
  <cp:lastModifiedBy>moon</cp:lastModifiedBy>
  <dcterms:modified xsi:type="dcterms:W3CDTF">2023-06-24T12:21:52.232</dcterms:modified>
  <cp:revision>113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