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282" r:id="rId4"/>
    <p:sldId id="327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3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75781" y="2478504"/>
            <a:ext cx="63979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err="1">
                <a:solidFill>
                  <a:schemeClr val="bg1"/>
                </a:solidFill>
              </a:rPr>
              <a:t>Pygame</a:t>
            </a:r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  <a:r>
              <a:rPr lang="ko-KR" altLang="en-US" sz="4000" b="1" dirty="0" err="1">
                <a:solidFill>
                  <a:schemeClr val="bg1"/>
                </a:solidFill>
              </a:rPr>
              <a:t>테트리스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소스코드 분석 및 기능추가 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김민수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bg1"/>
                </a:solidFill>
              </a:rPr>
              <a:t>개인  프로젝트</a:t>
            </a:r>
            <a:r>
              <a:rPr lang="en-US" altLang="ko-KR" sz="1400" spc="-150" dirty="0">
                <a:solidFill>
                  <a:schemeClr val="bg1"/>
                </a:solidFill>
              </a:rPr>
              <a:t>(</a:t>
            </a:r>
            <a:r>
              <a:rPr lang="ko-KR" altLang="en-US" sz="1400" spc="-150" dirty="0" err="1">
                <a:solidFill>
                  <a:schemeClr val="bg1"/>
                </a:solidFill>
              </a:rPr>
              <a:t>테트리스</a:t>
            </a:r>
            <a:r>
              <a:rPr lang="en-US" altLang="ko-KR" sz="1400" spc="-150" dirty="0">
                <a:solidFill>
                  <a:schemeClr val="bg1"/>
                </a:solidFill>
              </a:rPr>
              <a:t>)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0"/>
            <a:ext cx="1065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2021.11.09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E09F28-57E0-4C58-AB14-590E4199FB94}"/>
              </a:ext>
            </a:extLst>
          </p:cNvPr>
          <p:cNvGrpSpPr/>
          <p:nvPr/>
        </p:nvGrpSpPr>
        <p:grpSpPr>
          <a:xfrm>
            <a:off x="7557262" y="3717294"/>
            <a:ext cx="1523725" cy="180000"/>
            <a:chOff x="4700234" y="3826753"/>
            <a:chExt cx="1523725" cy="180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4E5C35F-B848-41A7-B9EF-3FE17274215D}"/>
                </a:ext>
              </a:extLst>
            </p:cNvPr>
            <p:cNvCxnSpPr/>
            <p:nvPr/>
          </p:nvCxnSpPr>
          <p:spPr>
            <a:xfrm>
              <a:off x="4700234" y="3906012"/>
              <a:ext cx="1382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41FD201-18C2-45CF-AAE2-3D4365CE331C}"/>
                </a:ext>
              </a:extLst>
            </p:cNvPr>
            <p:cNvSpPr/>
            <p:nvPr/>
          </p:nvSpPr>
          <p:spPr>
            <a:xfrm flipH="1">
              <a:off x="6043959" y="3826753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개인 프로젝트</a:t>
            </a:r>
            <a:r>
              <a:rPr lang="en-US" altLang="ko-KR" sz="1400" spc="-150" dirty="0">
                <a:solidFill>
                  <a:schemeClr val="accent4"/>
                </a:solidFill>
              </a:rPr>
              <a:t>(</a:t>
            </a:r>
            <a:r>
              <a:rPr lang="ko-KR" altLang="en-US" sz="1400" spc="-150" dirty="0" err="1">
                <a:solidFill>
                  <a:schemeClr val="accent4"/>
                </a:solidFill>
              </a:rPr>
              <a:t>테트리스</a:t>
            </a:r>
            <a:r>
              <a:rPr lang="en-US" altLang="ko-KR" sz="1400" spc="-150" dirty="0">
                <a:solidFill>
                  <a:schemeClr val="accent4"/>
                </a:solidFill>
              </a:rPr>
              <a:t>)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F5F0CE-AFD8-4CBD-AA2A-F1812D9EF373}"/>
              </a:ext>
            </a:extLst>
          </p:cNvPr>
          <p:cNvGrpSpPr/>
          <p:nvPr/>
        </p:nvGrpSpPr>
        <p:grpSpPr>
          <a:xfrm>
            <a:off x="479407" y="759710"/>
            <a:ext cx="7403310" cy="584775"/>
            <a:chOff x="1709512" y="652394"/>
            <a:chExt cx="7403310" cy="584775"/>
          </a:xfrm>
        </p:grpSpPr>
        <p:sp>
          <p:nvSpPr>
            <p:cNvPr id="4" name="TextBox 3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1.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35618" y="683171"/>
              <a:ext cx="687720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spc="-150" dirty="0" err="1">
                  <a:solidFill>
                    <a:schemeClr val="accent4"/>
                  </a:solidFill>
                  <a:latin typeface="+mj-ea"/>
                  <a:ea typeface="+mj-ea"/>
                </a:rPr>
                <a:t>테트리스</a:t>
              </a:r>
              <a:r>
                <a:rPr lang="ko-KR" altLang="en-US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 코드 분석 </a:t>
              </a:r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– </a:t>
              </a:r>
              <a:r>
                <a:rPr lang="ko-KR" altLang="en-US" sz="2000" spc="-150" dirty="0">
                  <a:solidFill>
                    <a:schemeClr val="accent4"/>
                  </a:solidFill>
                  <a:latin typeface="+mj-ea"/>
                  <a:ea typeface="+mj-ea"/>
                </a:rPr>
                <a:t>디스플레이 설정 및 전역변수</a:t>
              </a:r>
              <a:r>
                <a:rPr lang="en-US" altLang="ko-KR" sz="2000" spc="-150" dirty="0">
                  <a:solidFill>
                    <a:schemeClr val="accent4"/>
                  </a:solidFill>
                  <a:latin typeface="+mj-ea"/>
                  <a:ea typeface="+mj-ea"/>
                </a:rPr>
                <a:t> </a:t>
              </a:r>
              <a:endParaRPr lang="ko-KR" altLang="en-US" sz="2000" spc="-15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27DC69C-3039-4835-8F78-67E5C96836DB}"/>
              </a:ext>
            </a:extLst>
          </p:cNvPr>
          <p:cNvSpPr txBox="1"/>
          <p:nvPr/>
        </p:nvSpPr>
        <p:spPr>
          <a:xfrm>
            <a:off x="8795647" y="3642664"/>
            <a:ext cx="2238113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  <a:latin typeface="+mj-ea"/>
                <a:ea typeface="+mj-ea"/>
              </a:rPr>
              <a:t>디스플레이 설정 및 전역변수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689E59D-B40C-4CAE-B1A6-D7B4C1C60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55" y="2566309"/>
            <a:ext cx="7236719" cy="246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4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E09F28-57E0-4C58-AB14-590E4199FB94}"/>
              </a:ext>
            </a:extLst>
          </p:cNvPr>
          <p:cNvGrpSpPr/>
          <p:nvPr/>
        </p:nvGrpSpPr>
        <p:grpSpPr>
          <a:xfrm>
            <a:off x="7637944" y="4022094"/>
            <a:ext cx="1523725" cy="180000"/>
            <a:chOff x="4700234" y="3826753"/>
            <a:chExt cx="1523725" cy="180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4E5C35F-B848-41A7-B9EF-3FE17274215D}"/>
                </a:ext>
              </a:extLst>
            </p:cNvPr>
            <p:cNvCxnSpPr/>
            <p:nvPr/>
          </p:nvCxnSpPr>
          <p:spPr>
            <a:xfrm>
              <a:off x="4700234" y="3906012"/>
              <a:ext cx="1382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41FD201-18C2-45CF-AAE2-3D4365CE331C}"/>
                </a:ext>
              </a:extLst>
            </p:cNvPr>
            <p:cNvSpPr/>
            <p:nvPr/>
          </p:nvSpPr>
          <p:spPr>
            <a:xfrm flipH="1">
              <a:off x="6043959" y="3826753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개인 프로젝트</a:t>
            </a:r>
            <a:r>
              <a:rPr lang="en-US" altLang="ko-KR" sz="1400" spc="-150" dirty="0">
                <a:solidFill>
                  <a:schemeClr val="accent4"/>
                </a:solidFill>
              </a:rPr>
              <a:t>(</a:t>
            </a:r>
            <a:r>
              <a:rPr lang="ko-KR" altLang="en-US" sz="1400" spc="-150" dirty="0" err="1">
                <a:solidFill>
                  <a:schemeClr val="accent4"/>
                </a:solidFill>
              </a:rPr>
              <a:t>테트리스</a:t>
            </a:r>
            <a:r>
              <a:rPr lang="en-US" altLang="ko-KR" sz="1400" spc="-150" dirty="0">
                <a:solidFill>
                  <a:schemeClr val="accent4"/>
                </a:solidFill>
              </a:rPr>
              <a:t>)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F5F0CE-AFD8-4CBD-AA2A-F1812D9EF373}"/>
              </a:ext>
            </a:extLst>
          </p:cNvPr>
          <p:cNvGrpSpPr/>
          <p:nvPr/>
        </p:nvGrpSpPr>
        <p:grpSpPr>
          <a:xfrm>
            <a:off x="479407" y="759710"/>
            <a:ext cx="5312994" cy="584775"/>
            <a:chOff x="1709512" y="652394"/>
            <a:chExt cx="5312994" cy="584775"/>
          </a:xfrm>
        </p:grpSpPr>
        <p:sp>
          <p:nvSpPr>
            <p:cNvPr id="4" name="TextBox 3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1.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35618" y="683171"/>
              <a:ext cx="478688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spc="-150" dirty="0" err="1">
                  <a:solidFill>
                    <a:schemeClr val="accent4"/>
                  </a:solidFill>
                  <a:latin typeface="+mj-ea"/>
                  <a:ea typeface="+mj-ea"/>
                </a:rPr>
                <a:t>테트리스</a:t>
              </a:r>
              <a:r>
                <a:rPr lang="ko-KR" altLang="en-US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 코드 분석 </a:t>
              </a:r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– </a:t>
              </a:r>
              <a:r>
                <a:rPr lang="en-US" altLang="ko-KR" sz="2000" spc="-150" dirty="0">
                  <a:solidFill>
                    <a:schemeClr val="accent4"/>
                  </a:solidFill>
                  <a:latin typeface="+mj-ea"/>
                  <a:ea typeface="+mj-ea"/>
                </a:rPr>
                <a:t>main</a:t>
              </a:r>
              <a:r>
                <a:rPr lang="ko-KR" altLang="en-US" sz="2000" spc="-150" dirty="0">
                  <a:solidFill>
                    <a:schemeClr val="accent4"/>
                  </a:solidFill>
                  <a:latin typeface="+mj-ea"/>
                  <a:ea typeface="+mj-ea"/>
                </a:rPr>
                <a:t> 함수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27DC69C-3039-4835-8F78-67E5C96836DB}"/>
              </a:ext>
            </a:extLst>
          </p:cNvPr>
          <p:cNvSpPr txBox="1"/>
          <p:nvPr/>
        </p:nvSpPr>
        <p:spPr>
          <a:xfrm>
            <a:off x="8876329" y="3947464"/>
            <a:ext cx="1359668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  <a:latin typeface="+mj-ea"/>
                <a:ea typeface="+mj-ea"/>
              </a:rPr>
              <a:t>main</a:t>
            </a:r>
            <a:r>
              <a:rPr lang="ko-KR" altLang="en-US" sz="1400" spc="-150" dirty="0">
                <a:solidFill>
                  <a:schemeClr val="accent4"/>
                </a:solidFill>
                <a:latin typeface="+mj-ea"/>
                <a:ea typeface="+mj-ea"/>
              </a:rPr>
              <a:t> 함수 정의 </a:t>
            </a:r>
            <a:r>
              <a:rPr lang="en-US" altLang="ko-KR" sz="1400" spc="-150" dirty="0">
                <a:solidFill>
                  <a:schemeClr val="accent4"/>
                </a:solidFill>
                <a:latin typeface="+mj-ea"/>
                <a:ea typeface="+mj-ea"/>
              </a:rPr>
              <a:t>1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pic>
        <p:nvPicPr>
          <p:cNvPr id="8" name="그림 7" descr="텍스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798B2091-1752-41A5-A759-1558C7341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9" y="2462293"/>
            <a:ext cx="7643132" cy="302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8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E09F28-57E0-4C58-AB14-590E4199FB94}"/>
              </a:ext>
            </a:extLst>
          </p:cNvPr>
          <p:cNvGrpSpPr/>
          <p:nvPr/>
        </p:nvGrpSpPr>
        <p:grpSpPr>
          <a:xfrm>
            <a:off x="7637944" y="4022094"/>
            <a:ext cx="1523725" cy="180000"/>
            <a:chOff x="4700234" y="3826753"/>
            <a:chExt cx="1523725" cy="180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4E5C35F-B848-41A7-B9EF-3FE17274215D}"/>
                </a:ext>
              </a:extLst>
            </p:cNvPr>
            <p:cNvCxnSpPr/>
            <p:nvPr/>
          </p:nvCxnSpPr>
          <p:spPr>
            <a:xfrm>
              <a:off x="4700234" y="3906012"/>
              <a:ext cx="1382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41FD201-18C2-45CF-AAE2-3D4365CE331C}"/>
                </a:ext>
              </a:extLst>
            </p:cNvPr>
            <p:cNvSpPr/>
            <p:nvPr/>
          </p:nvSpPr>
          <p:spPr>
            <a:xfrm flipH="1">
              <a:off x="6043959" y="3826753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개인 프로젝트</a:t>
            </a:r>
            <a:r>
              <a:rPr lang="en-US" altLang="ko-KR" sz="1400" spc="-150" dirty="0">
                <a:solidFill>
                  <a:schemeClr val="accent4"/>
                </a:solidFill>
              </a:rPr>
              <a:t>(</a:t>
            </a:r>
            <a:r>
              <a:rPr lang="ko-KR" altLang="en-US" sz="1400" spc="-150" dirty="0" err="1">
                <a:solidFill>
                  <a:schemeClr val="accent4"/>
                </a:solidFill>
              </a:rPr>
              <a:t>테트리스</a:t>
            </a:r>
            <a:r>
              <a:rPr lang="en-US" altLang="ko-KR" sz="1400" spc="-150" dirty="0">
                <a:solidFill>
                  <a:schemeClr val="accent4"/>
                </a:solidFill>
              </a:rPr>
              <a:t>)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F5F0CE-AFD8-4CBD-AA2A-F1812D9EF373}"/>
              </a:ext>
            </a:extLst>
          </p:cNvPr>
          <p:cNvGrpSpPr/>
          <p:nvPr/>
        </p:nvGrpSpPr>
        <p:grpSpPr>
          <a:xfrm>
            <a:off x="479407" y="759710"/>
            <a:ext cx="5312994" cy="584775"/>
            <a:chOff x="1709512" y="652394"/>
            <a:chExt cx="5312994" cy="584775"/>
          </a:xfrm>
        </p:grpSpPr>
        <p:sp>
          <p:nvSpPr>
            <p:cNvPr id="4" name="TextBox 3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1.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35618" y="683171"/>
              <a:ext cx="478688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spc="-150" dirty="0" err="1">
                  <a:solidFill>
                    <a:schemeClr val="accent4"/>
                  </a:solidFill>
                  <a:latin typeface="+mj-ea"/>
                  <a:ea typeface="+mj-ea"/>
                </a:rPr>
                <a:t>테트리스</a:t>
              </a:r>
              <a:r>
                <a:rPr lang="ko-KR" altLang="en-US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 코드 분석 </a:t>
              </a:r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– </a:t>
              </a:r>
              <a:r>
                <a:rPr lang="en-US" altLang="ko-KR" sz="2000" spc="-150" dirty="0">
                  <a:solidFill>
                    <a:schemeClr val="accent4"/>
                  </a:solidFill>
                  <a:latin typeface="+mj-ea"/>
                  <a:ea typeface="+mj-ea"/>
                </a:rPr>
                <a:t>main</a:t>
              </a:r>
              <a:r>
                <a:rPr lang="ko-KR" altLang="en-US" sz="2000" spc="-150" dirty="0">
                  <a:solidFill>
                    <a:schemeClr val="accent4"/>
                  </a:solidFill>
                  <a:latin typeface="+mj-ea"/>
                  <a:ea typeface="+mj-ea"/>
                </a:rPr>
                <a:t> 함수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27DC69C-3039-4835-8F78-67E5C96836DB}"/>
              </a:ext>
            </a:extLst>
          </p:cNvPr>
          <p:cNvSpPr txBox="1"/>
          <p:nvPr/>
        </p:nvSpPr>
        <p:spPr>
          <a:xfrm>
            <a:off x="8876329" y="3947464"/>
            <a:ext cx="1359668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  <a:latin typeface="+mj-ea"/>
                <a:ea typeface="+mj-ea"/>
              </a:rPr>
              <a:t>main</a:t>
            </a:r>
            <a:r>
              <a:rPr lang="ko-KR" altLang="en-US" sz="1400" spc="-150" dirty="0">
                <a:solidFill>
                  <a:schemeClr val="accent4"/>
                </a:solidFill>
                <a:latin typeface="+mj-ea"/>
                <a:ea typeface="+mj-ea"/>
              </a:rPr>
              <a:t> 함수 정의 </a:t>
            </a:r>
            <a:r>
              <a:rPr lang="en-US" altLang="ko-KR" sz="1400" spc="-150" dirty="0">
                <a:solidFill>
                  <a:schemeClr val="accent4"/>
                </a:solidFill>
                <a:latin typeface="+mj-ea"/>
                <a:ea typeface="+mj-ea"/>
              </a:rPr>
              <a:t>2</a:t>
            </a:r>
          </a:p>
          <a:p>
            <a:r>
              <a:rPr lang="en-US" altLang="ko-KR" sz="1400" spc="-150" dirty="0">
                <a:solidFill>
                  <a:schemeClr val="accent4"/>
                </a:solidFill>
                <a:latin typeface="+mj-ea"/>
                <a:ea typeface="+mj-ea"/>
              </a:rPr>
              <a:t>(while </a:t>
            </a:r>
            <a:r>
              <a:rPr lang="ko-KR" altLang="en-US" sz="1400" spc="-150" dirty="0" err="1">
                <a:solidFill>
                  <a:schemeClr val="accent4"/>
                </a:solidFill>
                <a:latin typeface="+mj-ea"/>
                <a:ea typeface="+mj-ea"/>
              </a:rPr>
              <a:t>반복문</a:t>
            </a:r>
            <a:r>
              <a:rPr lang="en-US" altLang="ko-KR" sz="1400" spc="-150" dirty="0">
                <a:solidFill>
                  <a:schemeClr val="accent4"/>
                </a:solidFill>
                <a:latin typeface="+mj-ea"/>
                <a:ea typeface="+mj-ea"/>
              </a:rPr>
              <a:t>)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57799F7-518A-4359-A0E5-7A788BCAF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60" y="2567881"/>
            <a:ext cx="7669989" cy="275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48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E09F28-57E0-4C58-AB14-590E4199FB94}"/>
              </a:ext>
            </a:extLst>
          </p:cNvPr>
          <p:cNvGrpSpPr/>
          <p:nvPr/>
        </p:nvGrpSpPr>
        <p:grpSpPr>
          <a:xfrm>
            <a:off x="7637944" y="4022094"/>
            <a:ext cx="1523725" cy="180000"/>
            <a:chOff x="4700234" y="3826753"/>
            <a:chExt cx="1523725" cy="180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4E5C35F-B848-41A7-B9EF-3FE17274215D}"/>
                </a:ext>
              </a:extLst>
            </p:cNvPr>
            <p:cNvCxnSpPr/>
            <p:nvPr/>
          </p:nvCxnSpPr>
          <p:spPr>
            <a:xfrm>
              <a:off x="4700234" y="3906012"/>
              <a:ext cx="1382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41FD201-18C2-45CF-AAE2-3D4365CE331C}"/>
                </a:ext>
              </a:extLst>
            </p:cNvPr>
            <p:cNvSpPr/>
            <p:nvPr/>
          </p:nvSpPr>
          <p:spPr>
            <a:xfrm flipH="1">
              <a:off x="6043959" y="3826753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개인 프로젝트</a:t>
            </a:r>
            <a:r>
              <a:rPr lang="en-US" altLang="ko-KR" sz="1400" spc="-150" dirty="0">
                <a:solidFill>
                  <a:schemeClr val="accent4"/>
                </a:solidFill>
              </a:rPr>
              <a:t>(</a:t>
            </a:r>
            <a:r>
              <a:rPr lang="ko-KR" altLang="en-US" sz="1400" spc="-150" dirty="0" err="1">
                <a:solidFill>
                  <a:schemeClr val="accent4"/>
                </a:solidFill>
              </a:rPr>
              <a:t>테트리스</a:t>
            </a:r>
            <a:r>
              <a:rPr lang="en-US" altLang="ko-KR" sz="1400" spc="-150" dirty="0">
                <a:solidFill>
                  <a:schemeClr val="accent4"/>
                </a:solidFill>
              </a:rPr>
              <a:t>)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F5F0CE-AFD8-4CBD-AA2A-F1812D9EF373}"/>
              </a:ext>
            </a:extLst>
          </p:cNvPr>
          <p:cNvGrpSpPr/>
          <p:nvPr/>
        </p:nvGrpSpPr>
        <p:grpSpPr>
          <a:xfrm>
            <a:off x="479407" y="759710"/>
            <a:ext cx="5312994" cy="584775"/>
            <a:chOff x="1709512" y="652394"/>
            <a:chExt cx="5312994" cy="584775"/>
          </a:xfrm>
        </p:grpSpPr>
        <p:sp>
          <p:nvSpPr>
            <p:cNvPr id="4" name="TextBox 3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1.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35618" y="683171"/>
              <a:ext cx="478688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spc="-150" dirty="0" err="1">
                  <a:solidFill>
                    <a:schemeClr val="accent4"/>
                  </a:solidFill>
                  <a:latin typeface="+mj-ea"/>
                  <a:ea typeface="+mj-ea"/>
                </a:rPr>
                <a:t>테트리스</a:t>
              </a:r>
              <a:r>
                <a:rPr lang="ko-KR" altLang="en-US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 코드 분석 </a:t>
              </a:r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– </a:t>
              </a:r>
              <a:r>
                <a:rPr lang="en-US" altLang="ko-KR" sz="2000" spc="-150" dirty="0">
                  <a:solidFill>
                    <a:schemeClr val="accent4"/>
                  </a:solidFill>
                  <a:latin typeface="+mj-ea"/>
                  <a:ea typeface="+mj-ea"/>
                </a:rPr>
                <a:t>main</a:t>
              </a:r>
              <a:r>
                <a:rPr lang="ko-KR" altLang="en-US" sz="2000" spc="-150" dirty="0">
                  <a:solidFill>
                    <a:schemeClr val="accent4"/>
                  </a:solidFill>
                  <a:latin typeface="+mj-ea"/>
                  <a:ea typeface="+mj-ea"/>
                </a:rPr>
                <a:t> 함수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27DC69C-3039-4835-8F78-67E5C96836DB}"/>
              </a:ext>
            </a:extLst>
          </p:cNvPr>
          <p:cNvSpPr txBox="1"/>
          <p:nvPr/>
        </p:nvSpPr>
        <p:spPr>
          <a:xfrm>
            <a:off x="8876329" y="3947464"/>
            <a:ext cx="1359668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  <a:latin typeface="+mj-ea"/>
                <a:ea typeface="+mj-ea"/>
              </a:rPr>
              <a:t>main</a:t>
            </a:r>
            <a:r>
              <a:rPr lang="ko-KR" altLang="en-US" sz="1400" spc="-150" dirty="0">
                <a:solidFill>
                  <a:schemeClr val="accent4"/>
                </a:solidFill>
                <a:latin typeface="+mj-ea"/>
                <a:ea typeface="+mj-ea"/>
              </a:rPr>
              <a:t> 함수 정의 </a:t>
            </a:r>
            <a:r>
              <a:rPr lang="en-US" altLang="ko-KR" sz="1400" spc="-150" dirty="0">
                <a:solidFill>
                  <a:schemeClr val="accent4"/>
                </a:solidFill>
                <a:latin typeface="+mj-ea"/>
                <a:ea typeface="+mj-ea"/>
              </a:rPr>
              <a:t>3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DE1E83F-DAE4-432A-9D73-F723EDD38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07" y="1906713"/>
            <a:ext cx="7913188" cy="3084507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6580F9C-0178-4DAF-B746-4BD72B2C0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06" y="4991220"/>
            <a:ext cx="7913187" cy="130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3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E09F28-57E0-4C58-AB14-590E4199FB94}"/>
              </a:ext>
            </a:extLst>
          </p:cNvPr>
          <p:cNvGrpSpPr/>
          <p:nvPr/>
        </p:nvGrpSpPr>
        <p:grpSpPr>
          <a:xfrm>
            <a:off x="7637944" y="4022094"/>
            <a:ext cx="1523725" cy="180000"/>
            <a:chOff x="4700234" y="3826753"/>
            <a:chExt cx="1523725" cy="180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4E5C35F-B848-41A7-B9EF-3FE17274215D}"/>
                </a:ext>
              </a:extLst>
            </p:cNvPr>
            <p:cNvCxnSpPr/>
            <p:nvPr/>
          </p:nvCxnSpPr>
          <p:spPr>
            <a:xfrm>
              <a:off x="4700234" y="3906012"/>
              <a:ext cx="1382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41FD201-18C2-45CF-AAE2-3D4365CE331C}"/>
                </a:ext>
              </a:extLst>
            </p:cNvPr>
            <p:cNvSpPr/>
            <p:nvPr/>
          </p:nvSpPr>
          <p:spPr>
            <a:xfrm flipH="1">
              <a:off x="6043959" y="3826753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개인 프로젝트</a:t>
            </a:r>
            <a:r>
              <a:rPr lang="en-US" altLang="ko-KR" sz="1400" spc="-150" dirty="0">
                <a:solidFill>
                  <a:schemeClr val="accent4"/>
                </a:solidFill>
              </a:rPr>
              <a:t>(</a:t>
            </a:r>
            <a:r>
              <a:rPr lang="ko-KR" altLang="en-US" sz="1400" spc="-150" dirty="0" err="1">
                <a:solidFill>
                  <a:schemeClr val="accent4"/>
                </a:solidFill>
              </a:rPr>
              <a:t>테트리스</a:t>
            </a:r>
            <a:r>
              <a:rPr lang="en-US" altLang="ko-KR" sz="1400" spc="-150" dirty="0">
                <a:solidFill>
                  <a:schemeClr val="accent4"/>
                </a:solidFill>
              </a:rPr>
              <a:t>)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F5F0CE-AFD8-4CBD-AA2A-F1812D9EF373}"/>
              </a:ext>
            </a:extLst>
          </p:cNvPr>
          <p:cNvGrpSpPr/>
          <p:nvPr/>
        </p:nvGrpSpPr>
        <p:grpSpPr>
          <a:xfrm>
            <a:off x="479407" y="759710"/>
            <a:ext cx="5312994" cy="584775"/>
            <a:chOff x="1709512" y="652394"/>
            <a:chExt cx="5312994" cy="584775"/>
          </a:xfrm>
        </p:grpSpPr>
        <p:sp>
          <p:nvSpPr>
            <p:cNvPr id="4" name="TextBox 3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1.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35618" y="683171"/>
              <a:ext cx="478688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spc="-150" dirty="0" err="1">
                  <a:solidFill>
                    <a:schemeClr val="accent4"/>
                  </a:solidFill>
                  <a:latin typeface="+mj-ea"/>
                  <a:ea typeface="+mj-ea"/>
                </a:rPr>
                <a:t>테트리스</a:t>
              </a:r>
              <a:r>
                <a:rPr lang="ko-KR" altLang="en-US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 코드 분석 </a:t>
              </a:r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– </a:t>
              </a:r>
              <a:r>
                <a:rPr lang="en-US" altLang="ko-KR" sz="2000" spc="-150" dirty="0">
                  <a:solidFill>
                    <a:schemeClr val="accent4"/>
                  </a:solidFill>
                  <a:latin typeface="+mj-ea"/>
                  <a:ea typeface="+mj-ea"/>
                </a:rPr>
                <a:t>main</a:t>
              </a:r>
              <a:r>
                <a:rPr lang="ko-KR" altLang="en-US" sz="2000" spc="-150" dirty="0">
                  <a:solidFill>
                    <a:schemeClr val="accent4"/>
                  </a:solidFill>
                  <a:latin typeface="+mj-ea"/>
                  <a:ea typeface="+mj-ea"/>
                </a:rPr>
                <a:t> 함수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27DC69C-3039-4835-8F78-67E5C96836DB}"/>
              </a:ext>
            </a:extLst>
          </p:cNvPr>
          <p:cNvSpPr txBox="1"/>
          <p:nvPr/>
        </p:nvSpPr>
        <p:spPr>
          <a:xfrm>
            <a:off x="8876329" y="3947464"/>
            <a:ext cx="1359668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  <a:latin typeface="+mj-ea"/>
                <a:ea typeface="+mj-ea"/>
              </a:rPr>
              <a:t>main</a:t>
            </a:r>
            <a:r>
              <a:rPr lang="ko-KR" altLang="en-US" sz="1400" spc="-150" dirty="0">
                <a:solidFill>
                  <a:schemeClr val="accent4"/>
                </a:solidFill>
                <a:latin typeface="+mj-ea"/>
                <a:ea typeface="+mj-ea"/>
              </a:rPr>
              <a:t> 함수 정의 </a:t>
            </a:r>
            <a:r>
              <a:rPr lang="en-US" altLang="ko-KR" sz="1400" spc="-150" dirty="0">
                <a:solidFill>
                  <a:schemeClr val="accent4"/>
                </a:solidFill>
                <a:latin typeface="+mj-ea"/>
                <a:ea typeface="+mj-ea"/>
              </a:rPr>
              <a:t>4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56F4AB7-8E84-45D0-967F-FECADED0A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1" y="2553763"/>
            <a:ext cx="7072761" cy="20675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5200D5E-43B9-44B8-9721-2C25270C8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2" y="4632046"/>
            <a:ext cx="7072761" cy="100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99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D03D7A62-F5CE-469C-AB14-845D0FBA1697}"/>
              </a:ext>
            </a:extLst>
          </p:cNvPr>
          <p:cNvGrpSpPr/>
          <p:nvPr/>
        </p:nvGrpSpPr>
        <p:grpSpPr>
          <a:xfrm>
            <a:off x="8068249" y="5154718"/>
            <a:ext cx="1523725" cy="180000"/>
            <a:chOff x="4700234" y="3826753"/>
            <a:chExt cx="1523725" cy="180000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D84FA6C-FDF9-437F-95B6-D11DE72553C4}"/>
                </a:ext>
              </a:extLst>
            </p:cNvPr>
            <p:cNvCxnSpPr/>
            <p:nvPr/>
          </p:nvCxnSpPr>
          <p:spPr>
            <a:xfrm>
              <a:off x="4700234" y="3906012"/>
              <a:ext cx="1382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BD6C865-8173-47CB-A2A2-5135C8CF9557}"/>
                </a:ext>
              </a:extLst>
            </p:cNvPr>
            <p:cNvSpPr/>
            <p:nvPr/>
          </p:nvSpPr>
          <p:spPr>
            <a:xfrm flipH="1">
              <a:off x="6043959" y="3826753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E09F28-57E0-4C58-AB14-590E4199FB94}"/>
              </a:ext>
            </a:extLst>
          </p:cNvPr>
          <p:cNvGrpSpPr/>
          <p:nvPr/>
        </p:nvGrpSpPr>
        <p:grpSpPr>
          <a:xfrm>
            <a:off x="8068249" y="4201388"/>
            <a:ext cx="1523725" cy="180000"/>
            <a:chOff x="4700234" y="3826753"/>
            <a:chExt cx="1523725" cy="180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4E5C35F-B848-41A7-B9EF-3FE17274215D}"/>
                </a:ext>
              </a:extLst>
            </p:cNvPr>
            <p:cNvCxnSpPr/>
            <p:nvPr/>
          </p:nvCxnSpPr>
          <p:spPr>
            <a:xfrm>
              <a:off x="4700234" y="3906012"/>
              <a:ext cx="1382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41FD201-18C2-45CF-AAE2-3D4365CE331C}"/>
                </a:ext>
              </a:extLst>
            </p:cNvPr>
            <p:cNvSpPr/>
            <p:nvPr/>
          </p:nvSpPr>
          <p:spPr>
            <a:xfrm flipH="1">
              <a:off x="6043959" y="3826753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개인 프로젝트</a:t>
            </a:r>
            <a:r>
              <a:rPr lang="en-US" altLang="ko-KR" sz="1400" spc="-150" dirty="0">
                <a:solidFill>
                  <a:schemeClr val="accent4"/>
                </a:solidFill>
              </a:rPr>
              <a:t>(</a:t>
            </a:r>
            <a:r>
              <a:rPr lang="ko-KR" altLang="en-US" sz="1400" spc="-150" dirty="0" err="1">
                <a:solidFill>
                  <a:schemeClr val="accent4"/>
                </a:solidFill>
              </a:rPr>
              <a:t>테트리스</a:t>
            </a:r>
            <a:r>
              <a:rPr lang="en-US" altLang="ko-KR" sz="1400" spc="-150" dirty="0">
                <a:solidFill>
                  <a:schemeClr val="accent4"/>
                </a:solidFill>
              </a:rPr>
              <a:t>)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F5F0CE-AFD8-4CBD-AA2A-F1812D9EF373}"/>
              </a:ext>
            </a:extLst>
          </p:cNvPr>
          <p:cNvGrpSpPr/>
          <p:nvPr/>
        </p:nvGrpSpPr>
        <p:grpSpPr>
          <a:xfrm>
            <a:off x="479407" y="759710"/>
            <a:ext cx="5312994" cy="584775"/>
            <a:chOff x="1709512" y="652394"/>
            <a:chExt cx="5312994" cy="584775"/>
          </a:xfrm>
        </p:grpSpPr>
        <p:sp>
          <p:nvSpPr>
            <p:cNvPr id="4" name="TextBox 3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1.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35618" y="683171"/>
              <a:ext cx="478688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spc="-150" dirty="0" err="1">
                  <a:solidFill>
                    <a:schemeClr val="accent4"/>
                  </a:solidFill>
                  <a:latin typeface="+mj-ea"/>
                  <a:ea typeface="+mj-ea"/>
                </a:rPr>
                <a:t>테트리스</a:t>
              </a:r>
              <a:r>
                <a:rPr lang="ko-KR" altLang="en-US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 코드 분석 </a:t>
              </a:r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– </a:t>
              </a:r>
              <a:r>
                <a:rPr lang="en-US" altLang="ko-KR" sz="2000" spc="-150" dirty="0">
                  <a:solidFill>
                    <a:schemeClr val="accent4"/>
                  </a:solidFill>
                  <a:latin typeface="+mj-ea"/>
                  <a:ea typeface="+mj-ea"/>
                </a:rPr>
                <a:t>main</a:t>
              </a:r>
              <a:r>
                <a:rPr lang="ko-KR" altLang="en-US" sz="2000" spc="-150" dirty="0">
                  <a:solidFill>
                    <a:schemeClr val="accent4"/>
                  </a:solidFill>
                  <a:latin typeface="+mj-ea"/>
                  <a:ea typeface="+mj-ea"/>
                </a:rPr>
                <a:t> 함수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27DC69C-3039-4835-8F78-67E5C96836DB}"/>
              </a:ext>
            </a:extLst>
          </p:cNvPr>
          <p:cNvSpPr txBox="1"/>
          <p:nvPr/>
        </p:nvSpPr>
        <p:spPr>
          <a:xfrm>
            <a:off x="9306634" y="4126758"/>
            <a:ext cx="1359668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  <a:latin typeface="+mj-ea"/>
                <a:ea typeface="+mj-ea"/>
              </a:rPr>
              <a:t>main</a:t>
            </a:r>
            <a:r>
              <a:rPr lang="ko-KR" altLang="en-US" sz="1400" spc="-150" dirty="0">
                <a:solidFill>
                  <a:schemeClr val="accent4"/>
                </a:solidFill>
                <a:latin typeface="+mj-ea"/>
                <a:ea typeface="+mj-ea"/>
              </a:rPr>
              <a:t> 함수 정의 </a:t>
            </a:r>
            <a:r>
              <a:rPr lang="en-US" altLang="ko-KR" sz="1400" spc="-150" dirty="0">
                <a:solidFill>
                  <a:schemeClr val="accent4"/>
                </a:solidFill>
                <a:latin typeface="+mj-ea"/>
                <a:ea typeface="+mj-ea"/>
              </a:rPr>
              <a:t>5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5D1A0FE-BA95-46EC-B7D6-FA65EB279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07" y="2741035"/>
            <a:ext cx="8043171" cy="292211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D29097-50AA-4DFC-B350-A269293A4034}"/>
              </a:ext>
            </a:extLst>
          </p:cNvPr>
          <p:cNvSpPr txBox="1"/>
          <p:nvPr/>
        </p:nvSpPr>
        <p:spPr>
          <a:xfrm>
            <a:off x="9306634" y="5080088"/>
            <a:ext cx="1236236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  <a:latin typeface="+mj-ea"/>
                <a:ea typeface="+mj-ea"/>
              </a:rPr>
              <a:t>main</a:t>
            </a:r>
            <a:r>
              <a:rPr lang="ko-KR" altLang="en-US" sz="1400" spc="-150" dirty="0">
                <a:solidFill>
                  <a:schemeClr val="accent4"/>
                </a:solidFill>
                <a:latin typeface="+mj-ea"/>
                <a:ea typeface="+mj-ea"/>
              </a:rPr>
              <a:t> 함수 실행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459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106996"/>
            <a:chOff x="527769" y="1728426"/>
            <a:chExt cx="5187231" cy="2106996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2556187" cy="776499"/>
              <a:chOff x="471977" y="2691080"/>
              <a:chExt cx="2556187" cy="77649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50260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기능 추가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25556" y="2698138"/>
                <a:ext cx="250260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기능 추가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3163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개인 프로젝트</a:t>
            </a:r>
            <a:r>
              <a:rPr lang="en-US" altLang="ko-KR" sz="1400" spc="-150" dirty="0">
                <a:solidFill>
                  <a:schemeClr val="accent4"/>
                </a:solidFill>
              </a:rPr>
              <a:t>(</a:t>
            </a:r>
            <a:r>
              <a:rPr lang="ko-KR" altLang="en-US" sz="1400" spc="-150" dirty="0" err="1">
                <a:solidFill>
                  <a:schemeClr val="accent4"/>
                </a:solidFill>
              </a:rPr>
              <a:t>테트리스</a:t>
            </a:r>
            <a:r>
              <a:rPr lang="en-US" altLang="ko-KR" sz="1400" spc="-150" dirty="0">
                <a:solidFill>
                  <a:schemeClr val="accent4"/>
                </a:solidFill>
              </a:rPr>
              <a:t>)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F5F0CE-AFD8-4CBD-AA2A-F1812D9EF373}"/>
              </a:ext>
            </a:extLst>
          </p:cNvPr>
          <p:cNvGrpSpPr/>
          <p:nvPr/>
        </p:nvGrpSpPr>
        <p:grpSpPr>
          <a:xfrm>
            <a:off x="479407" y="759710"/>
            <a:ext cx="2288127" cy="584775"/>
            <a:chOff x="1709512" y="652394"/>
            <a:chExt cx="2288127" cy="584775"/>
          </a:xfrm>
        </p:grpSpPr>
        <p:sp>
          <p:nvSpPr>
            <p:cNvPr id="4" name="TextBox 3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2.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35618" y="683171"/>
              <a:ext cx="176202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기능 추가</a:t>
              </a:r>
              <a:endParaRPr lang="ko-KR" altLang="en-US" sz="2000" spc="-15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B72EEE9-1EE0-4A12-99F5-D03FAB725DE1}"/>
              </a:ext>
            </a:extLst>
          </p:cNvPr>
          <p:cNvCxnSpPr/>
          <p:nvPr/>
        </p:nvCxnSpPr>
        <p:spPr>
          <a:xfrm>
            <a:off x="5727022" y="1830513"/>
            <a:ext cx="0" cy="459740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3BAB0D8-135B-4C8D-B3BC-FCA04CDDB31D}"/>
              </a:ext>
            </a:extLst>
          </p:cNvPr>
          <p:cNvSpPr txBox="1"/>
          <p:nvPr/>
        </p:nvSpPr>
        <p:spPr>
          <a:xfrm>
            <a:off x="2016727" y="2044808"/>
            <a:ext cx="152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추가한 기능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7FE77-353C-4795-8599-819FCC08C32C}"/>
              </a:ext>
            </a:extLst>
          </p:cNvPr>
          <p:cNvSpPr txBox="1"/>
          <p:nvPr/>
        </p:nvSpPr>
        <p:spPr>
          <a:xfrm>
            <a:off x="7682753" y="2022221"/>
            <a:ext cx="237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추가하지 못한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E008A7-CE92-41F6-91C9-A65C85D801CA}"/>
              </a:ext>
            </a:extLst>
          </p:cNvPr>
          <p:cNvSpPr txBox="1"/>
          <p:nvPr/>
        </p:nvSpPr>
        <p:spPr>
          <a:xfrm>
            <a:off x="752668" y="2681155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게임 시작 화면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DEA55C-FC5D-4CD7-9DE9-A2EC844C311F}"/>
              </a:ext>
            </a:extLst>
          </p:cNvPr>
          <p:cNvSpPr txBox="1"/>
          <p:nvPr/>
        </p:nvSpPr>
        <p:spPr>
          <a:xfrm>
            <a:off x="752668" y="3324496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게임 재시작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250A07-A746-4FA0-B2CF-3553B1FCB4BF}"/>
              </a:ext>
            </a:extLst>
          </p:cNvPr>
          <p:cNvSpPr txBox="1"/>
          <p:nvPr/>
        </p:nvSpPr>
        <p:spPr>
          <a:xfrm>
            <a:off x="752667" y="3967837"/>
            <a:ext cx="254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게임 효과음</a:t>
            </a:r>
            <a:r>
              <a:rPr lang="en-US" altLang="ko-KR" dirty="0"/>
              <a:t>, BGM</a:t>
            </a:r>
            <a:r>
              <a:rPr lang="ko-KR" altLang="en-US" dirty="0"/>
              <a:t>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342D44-AE73-4C6D-A329-210A7AD8315F}"/>
              </a:ext>
            </a:extLst>
          </p:cNvPr>
          <p:cNvSpPr txBox="1"/>
          <p:nvPr/>
        </p:nvSpPr>
        <p:spPr>
          <a:xfrm>
            <a:off x="742460" y="4611178"/>
            <a:ext cx="254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블록 </a:t>
            </a:r>
            <a:r>
              <a:rPr lang="ko-KR" altLang="en-US" dirty="0" err="1"/>
              <a:t>하드드롭</a:t>
            </a:r>
            <a:r>
              <a:rPr lang="ko-KR" alt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5B51C-2BA8-4887-B0F9-32B5B2E24726}"/>
              </a:ext>
            </a:extLst>
          </p:cNvPr>
          <p:cNvSpPr txBox="1"/>
          <p:nvPr/>
        </p:nvSpPr>
        <p:spPr>
          <a:xfrm>
            <a:off x="1095886" y="3005314"/>
            <a:ext cx="4141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시작화면에서 키를 아무거나 입력하면 게임 시작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4302F3-D027-40F2-A5D5-C20813873EA5}"/>
              </a:ext>
            </a:extLst>
          </p:cNvPr>
          <p:cNvSpPr txBox="1"/>
          <p:nvPr/>
        </p:nvSpPr>
        <p:spPr>
          <a:xfrm>
            <a:off x="1095885" y="3648655"/>
            <a:ext cx="4141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게임이 끝난 후 </a:t>
            </a:r>
            <a:r>
              <a:rPr lang="en-US" altLang="ko-KR" sz="1200" dirty="0"/>
              <a:t>r</a:t>
            </a:r>
            <a:r>
              <a:rPr lang="ko-KR" altLang="en-US" sz="1200" dirty="0"/>
              <a:t>버튼을 누르면 게임 재시작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8CF86B-1C0C-4EB4-90EF-5F2347F1C88C}"/>
              </a:ext>
            </a:extLst>
          </p:cNvPr>
          <p:cNvSpPr txBox="1"/>
          <p:nvPr/>
        </p:nvSpPr>
        <p:spPr>
          <a:xfrm>
            <a:off x="1095885" y="4291996"/>
            <a:ext cx="4141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게임 </a:t>
            </a:r>
            <a:r>
              <a:rPr lang="ko-KR" altLang="en-US" sz="1200" dirty="0" err="1"/>
              <a:t>진행시</a:t>
            </a:r>
            <a:r>
              <a:rPr lang="ko-KR" altLang="en-US" sz="1200" dirty="0"/>
              <a:t> </a:t>
            </a:r>
            <a:r>
              <a:rPr lang="en-US" altLang="ko-KR" sz="1200" dirty="0"/>
              <a:t>BGM</a:t>
            </a:r>
            <a:r>
              <a:rPr lang="ko-KR" altLang="en-US" sz="1200" dirty="0"/>
              <a:t>과 효과음 삽입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2AA6DF-DB53-4B66-A513-9A42D46ED36D}"/>
              </a:ext>
            </a:extLst>
          </p:cNvPr>
          <p:cNvSpPr txBox="1"/>
          <p:nvPr/>
        </p:nvSpPr>
        <p:spPr>
          <a:xfrm>
            <a:off x="1095885" y="4935337"/>
            <a:ext cx="4141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Z</a:t>
            </a:r>
            <a:r>
              <a:rPr lang="ko-KR" altLang="en-US" sz="1200" dirty="0"/>
              <a:t>키를 누르면 블록이 아래로 한번에 떨어짐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282A3D-57EC-407D-8153-1EC39EC9C536}"/>
              </a:ext>
            </a:extLst>
          </p:cNvPr>
          <p:cNvSpPr txBox="1"/>
          <p:nvPr/>
        </p:nvSpPr>
        <p:spPr>
          <a:xfrm>
            <a:off x="6464979" y="2820648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아이템</a:t>
            </a:r>
            <a:r>
              <a:rPr lang="en-US" altLang="ko-KR" dirty="0"/>
              <a:t>1(</a:t>
            </a:r>
            <a:r>
              <a:rPr lang="ko-KR" altLang="en-US" dirty="0"/>
              <a:t>폭탄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2F107F-AA71-4FE4-8ADA-B28FFD388338}"/>
              </a:ext>
            </a:extLst>
          </p:cNvPr>
          <p:cNvSpPr txBox="1"/>
          <p:nvPr/>
        </p:nvSpPr>
        <p:spPr>
          <a:xfrm>
            <a:off x="6538489" y="3648655"/>
            <a:ext cx="284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아이템 </a:t>
            </a:r>
            <a:r>
              <a:rPr lang="en-US" altLang="ko-KR" dirty="0"/>
              <a:t>2(</a:t>
            </a:r>
            <a:r>
              <a:rPr lang="ko-KR" altLang="en-US" dirty="0"/>
              <a:t>블록 넘기기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DEFBAE-75DF-4DF6-ADB2-3C4D42E31780}"/>
              </a:ext>
            </a:extLst>
          </p:cNvPr>
          <p:cNvSpPr txBox="1"/>
          <p:nvPr/>
        </p:nvSpPr>
        <p:spPr>
          <a:xfrm>
            <a:off x="6538489" y="4434479"/>
            <a:ext cx="254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 err="1"/>
              <a:t>점수판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24A74D-5564-4B9B-B8F2-20DE1EB4C015}"/>
              </a:ext>
            </a:extLst>
          </p:cNvPr>
          <p:cNvSpPr txBox="1"/>
          <p:nvPr/>
        </p:nvSpPr>
        <p:spPr>
          <a:xfrm>
            <a:off x="6808197" y="3144807"/>
            <a:ext cx="414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블록을 일정 개수 만큼 지우면 아이템 지급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사용시 아래 </a:t>
            </a:r>
            <a:r>
              <a:rPr lang="en-US" altLang="ko-KR" sz="1200" dirty="0"/>
              <a:t>3</a:t>
            </a:r>
            <a:r>
              <a:rPr lang="ko-KR" altLang="en-US" sz="1200" dirty="0"/>
              <a:t>줄 지움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D90D13-E5CE-4210-9CB0-9103D216798A}"/>
              </a:ext>
            </a:extLst>
          </p:cNvPr>
          <p:cNvSpPr txBox="1"/>
          <p:nvPr/>
        </p:nvSpPr>
        <p:spPr>
          <a:xfrm>
            <a:off x="6881707" y="3972814"/>
            <a:ext cx="414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일정시간이 지나면 하나씩 지급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사용시 다음 블록을 넘김 </a:t>
            </a:r>
            <a:r>
              <a:rPr lang="en-US" altLang="ko-KR" sz="1200" dirty="0"/>
              <a:t>(</a:t>
            </a:r>
            <a:r>
              <a:rPr lang="ko-KR" altLang="en-US" sz="1200" dirty="0"/>
              <a:t>화면에 </a:t>
            </a:r>
            <a:r>
              <a:rPr lang="en-US" altLang="ko-KR" sz="1200" dirty="0"/>
              <a:t>2</a:t>
            </a:r>
            <a:r>
              <a:rPr lang="ko-KR" altLang="en-US" sz="1200" dirty="0"/>
              <a:t>턴 뒤에 블록도 표시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F1E56B-1D60-4FE8-B305-47B18D0127BF}"/>
              </a:ext>
            </a:extLst>
          </p:cNvPr>
          <p:cNvSpPr txBox="1"/>
          <p:nvPr/>
        </p:nvSpPr>
        <p:spPr>
          <a:xfrm>
            <a:off x="6881707" y="4758638"/>
            <a:ext cx="437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게임이 종료될 때 </a:t>
            </a:r>
            <a:r>
              <a:rPr lang="en-US" altLang="ko-KR" sz="1200" dirty="0"/>
              <a:t>User</a:t>
            </a:r>
            <a:r>
              <a:rPr lang="ko-KR" altLang="en-US" sz="1200" dirty="0"/>
              <a:t>의 이름 입력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점수와 이름을 저장하고 점수가 높은 순으로 </a:t>
            </a:r>
            <a:r>
              <a:rPr lang="en-US" altLang="ko-KR" sz="1200" dirty="0"/>
              <a:t>5</a:t>
            </a:r>
            <a:r>
              <a:rPr lang="ko-KR" altLang="en-US" sz="1200" dirty="0"/>
              <a:t>위까지 표시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40469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4183E138-8CF5-44AF-A878-F0F6A0CE67A5}"/>
              </a:ext>
            </a:extLst>
          </p:cNvPr>
          <p:cNvGrpSpPr/>
          <p:nvPr/>
        </p:nvGrpSpPr>
        <p:grpSpPr>
          <a:xfrm>
            <a:off x="7386931" y="5127822"/>
            <a:ext cx="1523725" cy="180000"/>
            <a:chOff x="4700234" y="3826753"/>
            <a:chExt cx="1523725" cy="180000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07031D9-3F5A-4AB0-86F0-D4BD9F72841B}"/>
                </a:ext>
              </a:extLst>
            </p:cNvPr>
            <p:cNvCxnSpPr/>
            <p:nvPr/>
          </p:nvCxnSpPr>
          <p:spPr>
            <a:xfrm>
              <a:off x="4700234" y="3906012"/>
              <a:ext cx="1382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D98D7FB-9A57-42CD-A253-83CB87F09207}"/>
                </a:ext>
              </a:extLst>
            </p:cNvPr>
            <p:cNvSpPr/>
            <p:nvPr/>
          </p:nvSpPr>
          <p:spPr>
            <a:xfrm flipH="1">
              <a:off x="6043959" y="3826753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C9BF5CF-9FFB-4AE5-BB22-4DB1E03DB5F7}"/>
              </a:ext>
            </a:extLst>
          </p:cNvPr>
          <p:cNvGrpSpPr/>
          <p:nvPr/>
        </p:nvGrpSpPr>
        <p:grpSpPr>
          <a:xfrm>
            <a:off x="7386931" y="2940434"/>
            <a:ext cx="1523725" cy="180000"/>
            <a:chOff x="4700234" y="3826753"/>
            <a:chExt cx="1523725" cy="18000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25A052D-1DE7-47B3-9679-403E8A703137}"/>
                </a:ext>
              </a:extLst>
            </p:cNvPr>
            <p:cNvCxnSpPr/>
            <p:nvPr/>
          </p:nvCxnSpPr>
          <p:spPr>
            <a:xfrm>
              <a:off x="4700234" y="3906012"/>
              <a:ext cx="1382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33E1DC3-BADA-4133-9026-2CB02AB39F77}"/>
                </a:ext>
              </a:extLst>
            </p:cNvPr>
            <p:cNvSpPr/>
            <p:nvPr/>
          </p:nvSpPr>
          <p:spPr>
            <a:xfrm flipH="1">
              <a:off x="6043959" y="3826753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개인 프로젝트</a:t>
            </a:r>
            <a:r>
              <a:rPr lang="en-US" altLang="ko-KR" sz="1400" spc="-150" dirty="0">
                <a:solidFill>
                  <a:schemeClr val="accent4"/>
                </a:solidFill>
              </a:rPr>
              <a:t>(</a:t>
            </a:r>
            <a:r>
              <a:rPr lang="ko-KR" altLang="en-US" sz="1400" spc="-150" dirty="0" err="1">
                <a:solidFill>
                  <a:schemeClr val="accent4"/>
                </a:solidFill>
              </a:rPr>
              <a:t>테트리스</a:t>
            </a:r>
            <a:r>
              <a:rPr lang="en-US" altLang="ko-KR" sz="1400" spc="-150" dirty="0">
                <a:solidFill>
                  <a:schemeClr val="accent4"/>
                </a:solidFill>
              </a:rPr>
              <a:t>)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F5F0CE-AFD8-4CBD-AA2A-F1812D9EF373}"/>
              </a:ext>
            </a:extLst>
          </p:cNvPr>
          <p:cNvGrpSpPr/>
          <p:nvPr/>
        </p:nvGrpSpPr>
        <p:grpSpPr>
          <a:xfrm>
            <a:off x="251781" y="759710"/>
            <a:ext cx="5162311" cy="584775"/>
            <a:chOff x="1481886" y="652394"/>
            <a:chExt cx="5162311" cy="584775"/>
          </a:xfrm>
        </p:grpSpPr>
        <p:sp>
          <p:nvSpPr>
            <p:cNvPr id="4" name="TextBox 3"/>
            <p:cNvSpPr txBox="1"/>
            <p:nvPr/>
          </p:nvSpPr>
          <p:spPr>
            <a:xfrm>
              <a:off x="1481886" y="652394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2.1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35618" y="683171"/>
              <a:ext cx="44085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추가한 기능 </a:t>
              </a:r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1 – </a:t>
              </a:r>
              <a:r>
                <a:rPr lang="ko-KR" altLang="en-US" sz="2000" spc="-150" dirty="0">
                  <a:solidFill>
                    <a:schemeClr val="accent4"/>
                  </a:solidFill>
                  <a:latin typeface="+mj-ea"/>
                  <a:ea typeface="+mj-ea"/>
                </a:rPr>
                <a:t>게임 시작 화면</a:t>
              </a:r>
            </a:p>
          </p:txBody>
        </p:sp>
      </p:grp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AFFFDA81-3D69-42C9-96F5-63D133840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7" y="2085159"/>
            <a:ext cx="7039737" cy="428154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CB5993E-735A-4F5F-BE80-7AC822D8F486}"/>
              </a:ext>
            </a:extLst>
          </p:cNvPr>
          <p:cNvSpPr txBox="1"/>
          <p:nvPr/>
        </p:nvSpPr>
        <p:spPr>
          <a:xfrm>
            <a:off x="8625316" y="2865804"/>
            <a:ext cx="155363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  <a:latin typeface="+mj-ea"/>
                <a:ea typeface="+mj-ea"/>
              </a:rPr>
              <a:t>시작화면 함수 정의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39D4EF-11EE-4BE1-BECF-522C35C69D12}"/>
              </a:ext>
            </a:extLst>
          </p:cNvPr>
          <p:cNvSpPr txBox="1"/>
          <p:nvPr/>
        </p:nvSpPr>
        <p:spPr>
          <a:xfrm>
            <a:off x="8625316" y="4945471"/>
            <a:ext cx="3026791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시작화면에서 키를 아무거나 누르면</a:t>
            </a:r>
            <a:endParaRPr lang="en-US" altLang="ko-KR" sz="1400" dirty="0">
              <a:solidFill>
                <a:schemeClr val="accent4"/>
              </a:solidFill>
            </a:endParaRPr>
          </a:p>
          <a:p>
            <a:r>
              <a:rPr lang="en-US" altLang="ko-KR" sz="1400" dirty="0">
                <a:solidFill>
                  <a:schemeClr val="accent4"/>
                </a:solidFill>
              </a:rPr>
              <a:t>main</a:t>
            </a:r>
            <a:r>
              <a:rPr lang="ko-KR" altLang="en-US" sz="1400" dirty="0">
                <a:solidFill>
                  <a:schemeClr val="accent4"/>
                </a:solidFill>
              </a:rPr>
              <a:t>함수가 실행되며 게임 시작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244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개인 프로젝트</a:t>
            </a:r>
            <a:r>
              <a:rPr lang="en-US" altLang="ko-KR" sz="1400" spc="-150" dirty="0">
                <a:solidFill>
                  <a:schemeClr val="accent4"/>
                </a:solidFill>
              </a:rPr>
              <a:t>(</a:t>
            </a:r>
            <a:r>
              <a:rPr lang="ko-KR" altLang="en-US" sz="1400" spc="-150" dirty="0" err="1">
                <a:solidFill>
                  <a:schemeClr val="accent4"/>
                </a:solidFill>
              </a:rPr>
              <a:t>테트리스</a:t>
            </a:r>
            <a:r>
              <a:rPr lang="en-US" altLang="ko-KR" sz="1400" spc="-150" dirty="0">
                <a:solidFill>
                  <a:schemeClr val="accent4"/>
                </a:solidFill>
              </a:rPr>
              <a:t>)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F5F0CE-AFD8-4CBD-AA2A-F1812D9EF373}"/>
              </a:ext>
            </a:extLst>
          </p:cNvPr>
          <p:cNvGrpSpPr/>
          <p:nvPr/>
        </p:nvGrpSpPr>
        <p:grpSpPr>
          <a:xfrm>
            <a:off x="251781" y="759710"/>
            <a:ext cx="5162311" cy="584775"/>
            <a:chOff x="1481886" y="652394"/>
            <a:chExt cx="5162311" cy="584775"/>
          </a:xfrm>
        </p:grpSpPr>
        <p:sp>
          <p:nvSpPr>
            <p:cNvPr id="4" name="TextBox 3"/>
            <p:cNvSpPr txBox="1"/>
            <p:nvPr/>
          </p:nvSpPr>
          <p:spPr>
            <a:xfrm>
              <a:off x="1481886" y="652394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2.1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35618" y="683171"/>
              <a:ext cx="44085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추가한 기능 </a:t>
              </a:r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1 – </a:t>
              </a:r>
              <a:r>
                <a:rPr lang="ko-KR" altLang="en-US" sz="2000" spc="-150" dirty="0">
                  <a:solidFill>
                    <a:schemeClr val="accent4"/>
                  </a:solidFill>
                  <a:latin typeface="+mj-ea"/>
                  <a:ea typeface="+mj-ea"/>
                </a:rPr>
                <a:t>게임 시작 화면</a:t>
              </a:r>
            </a:p>
          </p:txBody>
        </p:sp>
      </p:grp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FB6E658-0236-41E2-B22E-7173D9D57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38" y="2189125"/>
            <a:ext cx="3729791" cy="3878388"/>
          </a:xfrm>
          <a:prstGeom prst="rect">
            <a:avLst/>
          </a:prstGeom>
        </p:spPr>
      </p:pic>
      <p:pic>
        <p:nvPicPr>
          <p:cNvPr id="10" name="그림 9" descr="텍스트, 점수판, 시계, 장치이(가) 표시된 사진&#10;&#10;자동 생성된 설명">
            <a:extLst>
              <a:ext uri="{FF2B5EF4-FFF2-40B4-BE49-F238E27FC236}">
                <a16:creationId xmlns:a16="http://schemas.microsoft.com/office/drawing/2014/main" id="{823E8784-28B1-4552-B631-74D0D638B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015" y="2189125"/>
            <a:ext cx="3695818" cy="3878388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BDF3D33-D873-4ED5-9E50-8E53D7724C71}"/>
              </a:ext>
            </a:extLst>
          </p:cNvPr>
          <p:cNvSpPr/>
          <p:nvPr/>
        </p:nvSpPr>
        <p:spPr>
          <a:xfrm>
            <a:off x="5234978" y="3877307"/>
            <a:ext cx="1120588" cy="50202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BB507A-9EAB-4C33-A112-C2B9F788529D}"/>
              </a:ext>
            </a:extLst>
          </p:cNvPr>
          <p:cNvSpPr txBox="1"/>
          <p:nvPr/>
        </p:nvSpPr>
        <p:spPr>
          <a:xfrm>
            <a:off x="5165817" y="3433482"/>
            <a:ext cx="1189749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  <a:latin typeface="+mj-ea"/>
                <a:ea typeface="+mj-ea"/>
              </a:rPr>
              <a:t>아무거나 입력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8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34933" y="34290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2431" y="479902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>
                <a:solidFill>
                  <a:schemeClr val="bg1"/>
                </a:solidFill>
              </a:rPr>
              <a:t>테트리스</a:t>
            </a:r>
            <a:r>
              <a:rPr lang="ko-KR" altLang="en-US" spc="-150" dirty="0">
                <a:solidFill>
                  <a:schemeClr val="bg1"/>
                </a:solidFill>
              </a:rPr>
              <a:t> 코드 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0275" y="342900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기능 추가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07773" y="4799024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 </a:t>
            </a:r>
            <a:r>
              <a:rPr lang="ko-KR" altLang="en-US" spc="-150" dirty="0">
                <a:solidFill>
                  <a:schemeClr val="bg1"/>
                </a:solidFill>
              </a:rPr>
              <a:t>자체 평가 의견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40309" y="3429000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67807" y="482964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5DB0E9-C778-4040-A6E8-2FD97BE2D2CB}"/>
              </a:ext>
            </a:extLst>
          </p:cNvPr>
          <p:cNvSpPr txBox="1"/>
          <p:nvPr/>
        </p:nvSpPr>
        <p:spPr>
          <a:xfrm>
            <a:off x="2056146" y="3798332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</a:rPr>
              <a:t>2 - 1.  </a:t>
            </a:r>
            <a:r>
              <a:rPr lang="ko-KR" altLang="en-US" sz="1600" spc="-150" dirty="0">
                <a:solidFill>
                  <a:schemeClr val="bg1"/>
                </a:solidFill>
              </a:rPr>
              <a:t>추가한 기능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4C417A-EBF1-4178-9B50-AB2F8953BAB5}"/>
              </a:ext>
            </a:extLst>
          </p:cNvPr>
          <p:cNvSpPr txBox="1"/>
          <p:nvPr/>
        </p:nvSpPr>
        <p:spPr>
          <a:xfrm>
            <a:off x="2063956" y="4129401"/>
            <a:ext cx="2180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</a:rPr>
              <a:t>2 - 2.  </a:t>
            </a:r>
            <a:r>
              <a:rPr lang="ko-KR" altLang="en-US" sz="1600" spc="-150" dirty="0">
                <a:solidFill>
                  <a:schemeClr val="bg1"/>
                </a:solidFill>
              </a:rPr>
              <a:t>추가하지 못한 기능</a:t>
            </a: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54EE340-0FC9-42B3-869C-91AC58B4DCAB}"/>
              </a:ext>
            </a:extLst>
          </p:cNvPr>
          <p:cNvGrpSpPr/>
          <p:nvPr/>
        </p:nvGrpSpPr>
        <p:grpSpPr>
          <a:xfrm>
            <a:off x="6508389" y="3622976"/>
            <a:ext cx="1523725" cy="180000"/>
            <a:chOff x="4700234" y="3826753"/>
            <a:chExt cx="1523725" cy="18000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9D6E2F3-D954-4995-A5AB-BEDEEBCAE09B}"/>
                </a:ext>
              </a:extLst>
            </p:cNvPr>
            <p:cNvCxnSpPr/>
            <p:nvPr/>
          </p:nvCxnSpPr>
          <p:spPr>
            <a:xfrm>
              <a:off x="4700234" y="3906012"/>
              <a:ext cx="1382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3C9AC12-D8C8-4E5F-85FE-9F56D71379F1}"/>
                </a:ext>
              </a:extLst>
            </p:cNvPr>
            <p:cNvSpPr/>
            <p:nvPr/>
          </p:nvSpPr>
          <p:spPr>
            <a:xfrm flipH="1">
              <a:off x="6043959" y="3826753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13EEEB3-B4C4-4083-8E2A-A8BF4479AF34}"/>
              </a:ext>
            </a:extLst>
          </p:cNvPr>
          <p:cNvSpPr txBox="1"/>
          <p:nvPr/>
        </p:nvSpPr>
        <p:spPr>
          <a:xfrm>
            <a:off x="7746774" y="3548346"/>
            <a:ext cx="2079415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화면에 메시지 나타내기</a:t>
            </a:r>
            <a:endParaRPr lang="en-US" altLang="ko-KR" sz="1400" dirty="0">
              <a:solidFill>
                <a:schemeClr val="accent4"/>
              </a:solidFill>
            </a:endParaRPr>
          </a:p>
          <a:p>
            <a:r>
              <a:rPr lang="en-US" altLang="ko-KR" sz="1400" dirty="0" err="1">
                <a:solidFill>
                  <a:schemeClr val="accent4"/>
                </a:solidFill>
              </a:rPr>
              <a:t>ToRestart</a:t>
            </a:r>
            <a:r>
              <a:rPr lang="en-US" altLang="ko-KR" sz="1400" dirty="0">
                <a:solidFill>
                  <a:schemeClr val="accent4"/>
                </a:solidFill>
              </a:rPr>
              <a:t> </a:t>
            </a:r>
            <a:r>
              <a:rPr lang="ko-KR" altLang="en-US" sz="1400" dirty="0">
                <a:solidFill>
                  <a:schemeClr val="accent4"/>
                </a:solidFill>
              </a:rPr>
              <a:t>변수 정의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183E138-8CF5-44AF-A878-F0F6A0CE67A5}"/>
              </a:ext>
            </a:extLst>
          </p:cNvPr>
          <p:cNvGrpSpPr/>
          <p:nvPr/>
        </p:nvGrpSpPr>
        <p:grpSpPr>
          <a:xfrm>
            <a:off x="6508389" y="5303725"/>
            <a:ext cx="1523725" cy="180000"/>
            <a:chOff x="4700234" y="3826753"/>
            <a:chExt cx="1523725" cy="180000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07031D9-3F5A-4AB0-86F0-D4BD9F72841B}"/>
                </a:ext>
              </a:extLst>
            </p:cNvPr>
            <p:cNvCxnSpPr/>
            <p:nvPr/>
          </p:nvCxnSpPr>
          <p:spPr>
            <a:xfrm>
              <a:off x="4700234" y="3906012"/>
              <a:ext cx="1382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D98D7FB-9A57-42CD-A253-83CB87F09207}"/>
                </a:ext>
              </a:extLst>
            </p:cNvPr>
            <p:cNvSpPr/>
            <p:nvPr/>
          </p:nvSpPr>
          <p:spPr>
            <a:xfrm flipH="1">
              <a:off x="6043959" y="3826753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C9BF5CF-9FFB-4AE5-BB22-4DB1E03DB5F7}"/>
              </a:ext>
            </a:extLst>
          </p:cNvPr>
          <p:cNvGrpSpPr/>
          <p:nvPr/>
        </p:nvGrpSpPr>
        <p:grpSpPr>
          <a:xfrm>
            <a:off x="6508389" y="2150690"/>
            <a:ext cx="1523725" cy="180000"/>
            <a:chOff x="4700234" y="3826753"/>
            <a:chExt cx="1523725" cy="18000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25A052D-1DE7-47B3-9679-403E8A703137}"/>
                </a:ext>
              </a:extLst>
            </p:cNvPr>
            <p:cNvCxnSpPr/>
            <p:nvPr/>
          </p:nvCxnSpPr>
          <p:spPr>
            <a:xfrm>
              <a:off x="4700234" y="3906012"/>
              <a:ext cx="1382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33E1DC3-BADA-4133-9026-2CB02AB39F77}"/>
                </a:ext>
              </a:extLst>
            </p:cNvPr>
            <p:cNvSpPr/>
            <p:nvPr/>
          </p:nvSpPr>
          <p:spPr>
            <a:xfrm flipH="1">
              <a:off x="6043959" y="3826753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개인 프로젝트</a:t>
            </a:r>
            <a:r>
              <a:rPr lang="en-US" altLang="ko-KR" sz="1400" spc="-150" dirty="0">
                <a:solidFill>
                  <a:schemeClr val="accent4"/>
                </a:solidFill>
              </a:rPr>
              <a:t>(</a:t>
            </a:r>
            <a:r>
              <a:rPr lang="ko-KR" altLang="en-US" sz="1400" spc="-150" dirty="0" err="1">
                <a:solidFill>
                  <a:schemeClr val="accent4"/>
                </a:solidFill>
              </a:rPr>
              <a:t>테트리스</a:t>
            </a:r>
            <a:r>
              <a:rPr lang="en-US" altLang="ko-KR" sz="1400" spc="-150" dirty="0">
                <a:solidFill>
                  <a:schemeClr val="accent4"/>
                </a:solidFill>
              </a:rPr>
              <a:t>)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F5F0CE-AFD8-4CBD-AA2A-F1812D9EF373}"/>
              </a:ext>
            </a:extLst>
          </p:cNvPr>
          <p:cNvGrpSpPr/>
          <p:nvPr/>
        </p:nvGrpSpPr>
        <p:grpSpPr>
          <a:xfrm>
            <a:off x="251781" y="759710"/>
            <a:ext cx="4854535" cy="584775"/>
            <a:chOff x="1481886" y="652394"/>
            <a:chExt cx="4854535" cy="584775"/>
          </a:xfrm>
        </p:grpSpPr>
        <p:sp>
          <p:nvSpPr>
            <p:cNvPr id="4" name="TextBox 3"/>
            <p:cNvSpPr txBox="1"/>
            <p:nvPr/>
          </p:nvSpPr>
          <p:spPr>
            <a:xfrm>
              <a:off x="1481886" y="652394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2.1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35618" y="683171"/>
              <a:ext cx="410080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추가한 기능 </a:t>
              </a:r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2 – </a:t>
              </a:r>
              <a:r>
                <a:rPr lang="ko-KR" altLang="en-US" sz="2000" spc="-150" dirty="0">
                  <a:solidFill>
                    <a:schemeClr val="accent4"/>
                  </a:solidFill>
                  <a:latin typeface="+mj-ea"/>
                  <a:ea typeface="+mj-ea"/>
                </a:rPr>
                <a:t>게임 재시작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CB5993E-735A-4F5F-BE80-7AC822D8F486}"/>
              </a:ext>
            </a:extLst>
          </p:cNvPr>
          <p:cNvSpPr txBox="1"/>
          <p:nvPr/>
        </p:nvSpPr>
        <p:spPr>
          <a:xfrm>
            <a:off x="7746774" y="2076060"/>
            <a:ext cx="3376245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  <a:latin typeface="+mj-ea"/>
                <a:ea typeface="+mj-ea"/>
              </a:rPr>
              <a:t>main</a:t>
            </a:r>
            <a:r>
              <a:rPr lang="ko-KR" altLang="en-US" sz="1400" spc="-150" dirty="0">
                <a:solidFill>
                  <a:schemeClr val="accent4"/>
                </a:solidFill>
                <a:latin typeface="+mj-ea"/>
                <a:ea typeface="+mj-ea"/>
              </a:rPr>
              <a:t> 함수 바로 아래에 재시작 메시지 만들기 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39D4EF-11EE-4BE1-BECF-522C35C69D12}"/>
              </a:ext>
            </a:extLst>
          </p:cNvPr>
          <p:cNvSpPr txBox="1"/>
          <p:nvPr/>
        </p:nvSpPr>
        <p:spPr>
          <a:xfrm>
            <a:off x="7746774" y="5229095"/>
            <a:ext cx="286649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While</a:t>
            </a:r>
            <a:r>
              <a:rPr lang="ko-KR" altLang="en-US" sz="1400" dirty="0">
                <a:solidFill>
                  <a:schemeClr val="accent4"/>
                </a:solidFill>
              </a:rPr>
              <a:t>문을 통해 </a:t>
            </a:r>
            <a:r>
              <a:rPr lang="en-US" altLang="ko-KR" sz="1400" dirty="0">
                <a:solidFill>
                  <a:schemeClr val="accent4"/>
                </a:solidFill>
              </a:rPr>
              <a:t>r</a:t>
            </a:r>
            <a:r>
              <a:rPr lang="ko-KR" altLang="en-US" sz="1400" dirty="0">
                <a:solidFill>
                  <a:schemeClr val="accent4"/>
                </a:solidFill>
              </a:rPr>
              <a:t>을 누르면 재시작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DD7356-59E2-4052-9DD6-DFEE9F123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81" y="1796419"/>
            <a:ext cx="6516572" cy="803914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4100C3B-E20B-418C-BBE6-B3C655FD5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81" y="2628901"/>
            <a:ext cx="6516572" cy="1559165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CC72C4C2-2CCB-4990-9AA4-1DF1048AD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59" y="4188066"/>
            <a:ext cx="6471694" cy="25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06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개인 프로젝트</a:t>
            </a:r>
            <a:r>
              <a:rPr lang="en-US" altLang="ko-KR" sz="1400" spc="-150" dirty="0">
                <a:solidFill>
                  <a:schemeClr val="accent4"/>
                </a:solidFill>
              </a:rPr>
              <a:t>(</a:t>
            </a:r>
            <a:r>
              <a:rPr lang="ko-KR" altLang="en-US" sz="1400" spc="-150" dirty="0" err="1">
                <a:solidFill>
                  <a:schemeClr val="accent4"/>
                </a:solidFill>
              </a:rPr>
              <a:t>테트리스</a:t>
            </a:r>
            <a:r>
              <a:rPr lang="en-US" altLang="ko-KR" sz="1400" spc="-150" dirty="0">
                <a:solidFill>
                  <a:schemeClr val="accent4"/>
                </a:solidFill>
              </a:rPr>
              <a:t>)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BDF3D33-D873-4ED5-9E50-8E53D7724C71}"/>
              </a:ext>
            </a:extLst>
          </p:cNvPr>
          <p:cNvSpPr/>
          <p:nvPr/>
        </p:nvSpPr>
        <p:spPr>
          <a:xfrm>
            <a:off x="5324875" y="3877307"/>
            <a:ext cx="1120588" cy="50202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BB507A-9EAB-4C33-A112-C2B9F788529D}"/>
              </a:ext>
            </a:extLst>
          </p:cNvPr>
          <p:cNvSpPr txBox="1"/>
          <p:nvPr/>
        </p:nvSpPr>
        <p:spPr>
          <a:xfrm>
            <a:off x="5378115" y="3569530"/>
            <a:ext cx="841897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  <a:latin typeface="+mj-ea"/>
                <a:ea typeface="+mj-ea"/>
              </a:rPr>
              <a:t>R </a:t>
            </a:r>
            <a:r>
              <a:rPr lang="ko-KR" altLang="en-US" sz="1400" spc="-150" dirty="0">
                <a:solidFill>
                  <a:schemeClr val="accent4"/>
                </a:solidFill>
                <a:latin typeface="+mj-ea"/>
                <a:ea typeface="+mj-ea"/>
              </a:rPr>
              <a:t>키 입력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543D43C-D704-4987-89EA-5B8007EC13A6}"/>
              </a:ext>
            </a:extLst>
          </p:cNvPr>
          <p:cNvGrpSpPr/>
          <p:nvPr/>
        </p:nvGrpSpPr>
        <p:grpSpPr>
          <a:xfrm>
            <a:off x="251781" y="759710"/>
            <a:ext cx="4854535" cy="584775"/>
            <a:chOff x="1481886" y="652394"/>
            <a:chExt cx="4854535" cy="5847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B6B08C-539C-4D8D-8B99-67ECF8818D30}"/>
                </a:ext>
              </a:extLst>
            </p:cNvPr>
            <p:cNvSpPr txBox="1"/>
            <p:nvPr/>
          </p:nvSpPr>
          <p:spPr>
            <a:xfrm>
              <a:off x="1481886" y="652394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2.1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40D57A-D4C5-4B86-BE0D-BE37C5D824C8}"/>
                </a:ext>
              </a:extLst>
            </p:cNvPr>
            <p:cNvSpPr txBox="1"/>
            <p:nvPr/>
          </p:nvSpPr>
          <p:spPr>
            <a:xfrm>
              <a:off x="2235618" y="683171"/>
              <a:ext cx="410080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추가한 기능 </a:t>
              </a:r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2 – </a:t>
              </a:r>
              <a:r>
                <a:rPr lang="ko-KR" altLang="en-US" sz="2000" spc="-150" dirty="0">
                  <a:solidFill>
                    <a:schemeClr val="accent4"/>
                  </a:solidFill>
                  <a:latin typeface="+mj-ea"/>
                  <a:ea typeface="+mj-ea"/>
                </a:rPr>
                <a:t>게임 재시작</a:t>
              </a:r>
            </a:p>
          </p:txBody>
        </p:sp>
      </p:grpSp>
      <p:pic>
        <p:nvPicPr>
          <p:cNvPr id="8" name="그림 7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0559DF29-96F4-414A-925D-2C5DB6451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7" y="1937490"/>
            <a:ext cx="4327715" cy="4536559"/>
          </a:xfrm>
          <a:prstGeom prst="rect">
            <a:avLst/>
          </a:prstGeom>
        </p:spPr>
      </p:pic>
      <p:pic>
        <p:nvPicPr>
          <p:cNvPr id="17" name="그림 16" descr="텍스트, 시계, 점수판이(가) 표시된 사진&#10;&#10;자동 생성된 설명">
            <a:extLst>
              <a:ext uri="{FF2B5EF4-FFF2-40B4-BE49-F238E27FC236}">
                <a16:creationId xmlns:a16="http://schemas.microsoft.com/office/drawing/2014/main" id="{A8AB1169-3016-4BE0-AD23-D2DC49C6C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977" y="1937490"/>
            <a:ext cx="4282605" cy="453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92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54EE340-0FC9-42B3-869C-91AC58B4DCAB}"/>
              </a:ext>
            </a:extLst>
          </p:cNvPr>
          <p:cNvGrpSpPr/>
          <p:nvPr/>
        </p:nvGrpSpPr>
        <p:grpSpPr>
          <a:xfrm>
            <a:off x="6650294" y="4345693"/>
            <a:ext cx="1523725" cy="180000"/>
            <a:chOff x="4700234" y="3826753"/>
            <a:chExt cx="1523725" cy="18000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9D6E2F3-D954-4995-A5AB-BEDEEBCAE09B}"/>
                </a:ext>
              </a:extLst>
            </p:cNvPr>
            <p:cNvCxnSpPr/>
            <p:nvPr/>
          </p:nvCxnSpPr>
          <p:spPr>
            <a:xfrm>
              <a:off x="4700234" y="3906012"/>
              <a:ext cx="1382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3C9AC12-D8C8-4E5F-85FE-9F56D71379F1}"/>
                </a:ext>
              </a:extLst>
            </p:cNvPr>
            <p:cNvSpPr/>
            <p:nvPr/>
          </p:nvSpPr>
          <p:spPr>
            <a:xfrm flipH="1">
              <a:off x="6043959" y="3826753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13EEEB3-B4C4-4083-8E2A-A8BF4479AF34}"/>
              </a:ext>
            </a:extLst>
          </p:cNvPr>
          <p:cNvSpPr txBox="1"/>
          <p:nvPr/>
        </p:nvSpPr>
        <p:spPr>
          <a:xfrm>
            <a:off x="7603339" y="4140094"/>
            <a:ext cx="269657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main</a:t>
            </a:r>
            <a:r>
              <a:rPr lang="ko-KR" altLang="en-US" sz="1400" dirty="0">
                <a:solidFill>
                  <a:schemeClr val="accent4"/>
                </a:solidFill>
              </a:rPr>
              <a:t>함수가 실행되면 </a:t>
            </a:r>
            <a:r>
              <a:rPr lang="en-US" altLang="ko-KR" sz="1400" dirty="0">
                <a:solidFill>
                  <a:schemeClr val="accent4"/>
                </a:solidFill>
              </a:rPr>
              <a:t>BGM</a:t>
            </a:r>
            <a:r>
              <a:rPr lang="ko-KR" altLang="en-US" sz="1400" dirty="0">
                <a:solidFill>
                  <a:schemeClr val="accent4"/>
                </a:solidFill>
              </a:rPr>
              <a:t>실행</a:t>
            </a:r>
            <a:endParaRPr lang="en-US" altLang="ko-KR" sz="1400" dirty="0">
              <a:solidFill>
                <a:schemeClr val="accent4"/>
              </a:solidFill>
            </a:endParaRPr>
          </a:p>
          <a:p>
            <a:r>
              <a:rPr lang="ko-KR" altLang="en-US" sz="1400" dirty="0">
                <a:solidFill>
                  <a:schemeClr val="accent4"/>
                </a:solidFill>
              </a:rPr>
              <a:t>시작</a:t>
            </a:r>
            <a:r>
              <a:rPr lang="en-US" altLang="ko-KR" sz="1400" dirty="0">
                <a:solidFill>
                  <a:schemeClr val="accent4"/>
                </a:solidFill>
              </a:rPr>
              <a:t>,</a:t>
            </a:r>
            <a:r>
              <a:rPr lang="ko-KR" altLang="en-US" sz="1400" dirty="0">
                <a:solidFill>
                  <a:schemeClr val="accent4"/>
                </a:solidFill>
              </a:rPr>
              <a:t>종료 효과음 삽입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183E138-8CF5-44AF-A878-F0F6A0CE67A5}"/>
              </a:ext>
            </a:extLst>
          </p:cNvPr>
          <p:cNvGrpSpPr/>
          <p:nvPr/>
        </p:nvGrpSpPr>
        <p:grpSpPr>
          <a:xfrm>
            <a:off x="6364954" y="6024407"/>
            <a:ext cx="1523725" cy="180000"/>
            <a:chOff x="4700234" y="3826753"/>
            <a:chExt cx="1523725" cy="180000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07031D9-3F5A-4AB0-86F0-D4BD9F72841B}"/>
                </a:ext>
              </a:extLst>
            </p:cNvPr>
            <p:cNvCxnSpPr/>
            <p:nvPr/>
          </p:nvCxnSpPr>
          <p:spPr>
            <a:xfrm>
              <a:off x="4700234" y="3906012"/>
              <a:ext cx="1382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D98D7FB-9A57-42CD-A253-83CB87F09207}"/>
                </a:ext>
              </a:extLst>
            </p:cNvPr>
            <p:cNvSpPr/>
            <p:nvPr/>
          </p:nvSpPr>
          <p:spPr>
            <a:xfrm flipH="1">
              <a:off x="6043959" y="3826753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C9BF5CF-9FFB-4AE5-BB22-4DB1E03DB5F7}"/>
              </a:ext>
            </a:extLst>
          </p:cNvPr>
          <p:cNvGrpSpPr/>
          <p:nvPr/>
        </p:nvGrpSpPr>
        <p:grpSpPr>
          <a:xfrm>
            <a:off x="6364954" y="2481752"/>
            <a:ext cx="1523725" cy="180000"/>
            <a:chOff x="4700234" y="3826753"/>
            <a:chExt cx="1523725" cy="18000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25A052D-1DE7-47B3-9679-403E8A703137}"/>
                </a:ext>
              </a:extLst>
            </p:cNvPr>
            <p:cNvCxnSpPr/>
            <p:nvPr/>
          </p:nvCxnSpPr>
          <p:spPr>
            <a:xfrm>
              <a:off x="4700234" y="3906012"/>
              <a:ext cx="1382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33E1DC3-BADA-4133-9026-2CB02AB39F77}"/>
                </a:ext>
              </a:extLst>
            </p:cNvPr>
            <p:cNvSpPr/>
            <p:nvPr/>
          </p:nvSpPr>
          <p:spPr>
            <a:xfrm flipH="1">
              <a:off x="6043959" y="3826753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개인 프로젝트</a:t>
            </a:r>
            <a:r>
              <a:rPr lang="en-US" altLang="ko-KR" sz="1400" spc="-150" dirty="0">
                <a:solidFill>
                  <a:schemeClr val="accent4"/>
                </a:solidFill>
              </a:rPr>
              <a:t>(</a:t>
            </a:r>
            <a:r>
              <a:rPr lang="ko-KR" altLang="en-US" sz="1400" spc="-150" dirty="0" err="1">
                <a:solidFill>
                  <a:schemeClr val="accent4"/>
                </a:solidFill>
              </a:rPr>
              <a:t>테트리스</a:t>
            </a:r>
            <a:r>
              <a:rPr lang="en-US" altLang="ko-KR" sz="1400" spc="-150" dirty="0">
                <a:solidFill>
                  <a:schemeClr val="accent4"/>
                </a:solidFill>
              </a:rPr>
              <a:t>)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F5F0CE-AFD8-4CBD-AA2A-F1812D9EF373}"/>
              </a:ext>
            </a:extLst>
          </p:cNvPr>
          <p:cNvGrpSpPr/>
          <p:nvPr/>
        </p:nvGrpSpPr>
        <p:grpSpPr>
          <a:xfrm>
            <a:off x="251781" y="759710"/>
            <a:ext cx="5745804" cy="584775"/>
            <a:chOff x="1481886" y="652394"/>
            <a:chExt cx="5745804" cy="584775"/>
          </a:xfrm>
        </p:grpSpPr>
        <p:sp>
          <p:nvSpPr>
            <p:cNvPr id="4" name="TextBox 3"/>
            <p:cNvSpPr txBox="1"/>
            <p:nvPr/>
          </p:nvSpPr>
          <p:spPr>
            <a:xfrm>
              <a:off x="1481886" y="652394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2.1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35618" y="683171"/>
              <a:ext cx="499207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추가한 기능 </a:t>
              </a:r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3 – </a:t>
              </a:r>
              <a:r>
                <a:rPr lang="ko-KR" altLang="en-US" sz="2000" dirty="0"/>
                <a:t>게임 효과음</a:t>
              </a:r>
              <a:r>
                <a:rPr lang="en-US" altLang="ko-KR" sz="2000" dirty="0"/>
                <a:t>, BGM</a:t>
              </a:r>
              <a:r>
                <a:rPr lang="ko-KR" altLang="en-US" sz="2000" dirty="0"/>
                <a:t> </a:t>
              </a:r>
              <a:endParaRPr lang="ko-KR" altLang="en-US" sz="2000" spc="-15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CB5993E-735A-4F5F-BE80-7AC822D8F486}"/>
              </a:ext>
            </a:extLst>
          </p:cNvPr>
          <p:cNvSpPr txBox="1"/>
          <p:nvPr/>
        </p:nvSpPr>
        <p:spPr>
          <a:xfrm>
            <a:off x="7603339" y="2407122"/>
            <a:ext cx="2720617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spc="-150" dirty="0" err="1">
                <a:solidFill>
                  <a:schemeClr val="accent4"/>
                </a:solidFill>
                <a:latin typeface="+mj-ea"/>
                <a:ea typeface="+mj-ea"/>
              </a:rPr>
              <a:t>Erase_line</a:t>
            </a:r>
            <a:r>
              <a:rPr lang="ko-KR" altLang="en-US" sz="1400" spc="-150" dirty="0">
                <a:solidFill>
                  <a:schemeClr val="accent4"/>
                </a:solidFill>
                <a:latin typeface="+mj-ea"/>
                <a:ea typeface="+mj-ea"/>
              </a:rPr>
              <a:t>함수에 행이 지워질 때마다 </a:t>
            </a:r>
            <a:endParaRPr lang="en-US" altLang="ko-KR" sz="1400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ko-KR" altLang="en-US" sz="1400" spc="-150" dirty="0">
                <a:solidFill>
                  <a:schemeClr val="accent4"/>
                </a:solidFill>
                <a:latin typeface="+mj-ea"/>
                <a:ea typeface="+mj-ea"/>
              </a:rPr>
              <a:t>효과음이 나도록 삽입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39D4EF-11EE-4BE1-BECF-522C35C69D12}"/>
              </a:ext>
            </a:extLst>
          </p:cNvPr>
          <p:cNvSpPr txBox="1"/>
          <p:nvPr/>
        </p:nvSpPr>
        <p:spPr>
          <a:xfrm>
            <a:off x="7612957" y="5842056"/>
            <a:ext cx="2686954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게임이 끝나면 </a:t>
            </a:r>
            <a:r>
              <a:rPr lang="en-US" altLang="ko-KR" sz="1400" dirty="0" err="1">
                <a:solidFill>
                  <a:schemeClr val="accent4"/>
                </a:solidFill>
              </a:rPr>
              <a:t>bgm</a:t>
            </a:r>
            <a:r>
              <a:rPr lang="ko-KR" altLang="en-US" sz="1400" dirty="0">
                <a:solidFill>
                  <a:schemeClr val="accent4"/>
                </a:solidFill>
              </a:rPr>
              <a:t>종료</a:t>
            </a:r>
            <a:endParaRPr lang="en-US" altLang="ko-KR" sz="1400" dirty="0">
              <a:solidFill>
                <a:schemeClr val="accent4"/>
              </a:solidFill>
            </a:endParaRPr>
          </a:p>
          <a:p>
            <a:r>
              <a:rPr lang="ko-KR" altLang="en-US" sz="1400" dirty="0">
                <a:solidFill>
                  <a:schemeClr val="accent4"/>
                </a:solidFill>
              </a:rPr>
              <a:t>게임종료 효과음 </a:t>
            </a:r>
            <a:r>
              <a:rPr lang="en-US" altLang="ko-KR" sz="1400" dirty="0">
                <a:solidFill>
                  <a:schemeClr val="accent4"/>
                </a:solidFill>
              </a:rPr>
              <a:t>1</a:t>
            </a:r>
            <a:r>
              <a:rPr lang="ko-KR" altLang="en-US" sz="1400" dirty="0">
                <a:solidFill>
                  <a:schemeClr val="accent4"/>
                </a:solidFill>
              </a:rPr>
              <a:t>초 듣고 종료 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2177F4-B185-47F1-BECE-7CA0A9456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4" y="3773031"/>
            <a:ext cx="6549770" cy="693832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20F37281-C3AC-4295-8BD2-E6C17F454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4" y="4480776"/>
            <a:ext cx="6549770" cy="963927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80C8B9DF-ACC2-4C51-82F9-30F4A5ADF6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4" y="1663700"/>
            <a:ext cx="6549770" cy="194458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D0D0D74-B95E-4D77-840F-48AE716B99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4" y="5619210"/>
            <a:ext cx="6549770" cy="107519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68C79A4-3351-4E26-BD7E-065235AE8875}"/>
              </a:ext>
            </a:extLst>
          </p:cNvPr>
          <p:cNvSpPr txBox="1"/>
          <p:nvPr/>
        </p:nvSpPr>
        <p:spPr>
          <a:xfrm>
            <a:off x="10065988" y="827284"/>
            <a:ext cx="1874231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  <a:latin typeface="+mj-ea"/>
                <a:ea typeface="+mj-ea"/>
              </a:rPr>
              <a:t>효과음 다운받은 사이트</a:t>
            </a:r>
            <a:endParaRPr lang="en-US" altLang="ko-KR" sz="1400" spc="-150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en-US" altLang="ko-KR" sz="1400" dirty="0">
                <a:solidFill>
                  <a:schemeClr val="accent4"/>
                </a:solidFill>
              </a:rPr>
              <a:t>https://freesound.org/</a:t>
            </a:r>
          </a:p>
        </p:txBody>
      </p:sp>
    </p:spTree>
    <p:extLst>
      <p:ext uri="{BB962C8B-B14F-4D97-AF65-F5344CB8AC3E}">
        <p14:creationId xmlns:p14="http://schemas.microsoft.com/office/powerpoint/2010/main" val="2894761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4183E138-8CF5-44AF-A878-F0F6A0CE67A5}"/>
              </a:ext>
            </a:extLst>
          </p:cNvPr>
          <p:cNvGrpSpPr/>
          <p:nvPr/>
        </p:nvGrpSpPr>
        <p:grpSpPr>
          <a:xfrm>
            <a:off x="6508389" y="5303725"/>
            <a:ext cx="1523725" cy="180000"/>
            <a:chOff x="4700234" y="3826753"/>
            <a:chExt cx="1523725" cy="180000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07031D9-3F5A-4AB0-86F0-D4BD9F72841B}"/>
                </a:ext>
              </a:extLst>
            </p:cNvPr>
            <p:cNvCxnSpPr/>
            <p:nvPr/>
          </p:nvCxnSpPr>
          <p:spPr>
            <a:xfrm>
              <a:off x="4700234" y="3906012"/>
              <a:ext cx="1382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D98D7FB-9A57-42CD-A253-83CB87F09207}"/>
                </a:ext>
              </a:extLst>
            </p:cNvPr>
            <p:cNvSpPr/>
            <p:nvPr/>
          </p:nvSpPr>
          <p:spPr>
            <a:xfrm flipH="1">
              <a:off x="6043959" y="3826753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C9BF5CF-9FFB-4AE5-BB22-4DB1E03DB5F7}"/>
              </a:ext>
            </a:extLst>
          </p:cNvPr>
          <p:cNvGrpSpPr/>
          <p:nvPr/>
        </p:nvGrpSpPr>
        <p:grpSpPr>
          <a:xfrm>
            <a:off x="5405730" y="2677792"/>
            <a:ext cx="1523725" cy="180000"/>
            <a:chOff x="4700234" y="3826753"/>
            <a:chExt cx="1523725" cy="18000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25A052D-1DE7-47B3-9679-403E8A703137}"/>
                </a:ext>
              </a:extLst>
            </p:cNvPr>
            <p:cNvCxnSpPr/>
            <p:nvPr/>
          </p:nvCxnSpPr>
          <p:spPr>
            <a:xfrm>
              <a:off x="4700234" y="3906012"/>
              <a:ext cx="1382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33E1DC3-BADA-4133-9026-2CB02AB39F77}"/>
                </a:ext>
              </a:extLst>
            </p:cNvPr>
            <p:cNvSpPr/>
            <p:nvPr/>
          </p:nvSpPr>
          <p:spPr>
            <a:xfrm flipH="1">
              <a:off x="6043959" y="3826753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개인 프로젝트</a:t>
            </a:r>
            <a:r>
              <a:rPr lang="en-US" altLang="ko-KR" sz="1400" spc="-150" dirty="0">
                <a:solidFill>
                  <a:schemeClr val="accent4"/>
                </a:solidFill>
              </a:rPr>
              <a:t>(</a:t>
            </a:r>
            <a:r>
              <a:rPr lang="ko-KR" altLang="en-US" sz="1400" spc="-150" dirty="0" err="1">
                <a:solidFill>
                  <a:schemeClr val="accent4"/>
                </a:solidFill>
              </a:rPr>
              <a:t>테트리스</a:t>
            </a:r>
            <a:r>
              <a:rPr lang="en-US" altLang="ko-KR" sz="1400" spc="-150" dirty="0">
                <a:solidFill>
                  <a:schemeClr val="accent4"/>
                </a:solidFill>
              </a:rPr>
              <a:t>)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F5F0CE-AFD8-4CBD-AA2A-F1812D9EF373}"/>
              </a:ext>
            </a:extLst>
          </p:cNvPr>
          <p:cNvGrpSpPr/>
          <p:nvPr/>
        </p:nvGrpSpPr>
        <p:grpSpPr>
          <a:xfrm>
            <a:off x="251781" y="759710"/>
            <a:ext cx="5091779" cy="584775"/>
            <a:chOff x="1481886" y="652394"/>
            <a:chExt cx="5091779" cy="584775"/>
          </a:xfrm>
        </p:grpSpPr>
        <p:sp>
          <p:nvSpPr>
            <p:cNvPr id="4" name="TextBox 3"/>
            <p:cNvSpPr txBox="1"/>
            <p:nvPr/>
          </p:nvSpPr>
          <p:spPr>
            <a:xfrm>
              <a:off x="1481886" y="652394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2.1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35618" y="683171"/>
              <a:ext cx="43380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추가한 기능 </a:t>
              </a:r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4 – </a:t>
              </a:r>
              <a:r>
                <a:rPr lang="ko-KR" altLang="en-US" sz="2000" spc="-150" dirty="0">
                  <a:solidFill>
                    <a:schemeClr val="accent4"/>
                  </a:solidFill>
                  <a:latin typeface="+mj-ea"/>
                  <a:ea typeface="+mj-ea"/>
                </a:rPr>
                <a:t>블록 </a:t>
              </a:r>
              <a:r>
                <a:rPr lang="ko-KR" altLang="en-US" sz="2000" spc="-150" dirty="0" err="1">
                  <a:solidFill>
                    <a:schemeClr val="accent4"/>
                  </a:solidFill>
                  <a:latin typeface="+mj-ea"/>
                  <a:ea typeface="+mj-ea"/>
                </a:rPr>
                <a:t>하드드롭</a:t>
              </a:r>
              <a:endParaRPr lang="ko-KR" altLang="en-US" sz="2000" spc="-15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CB5993E-735A-4F5F-BE80-7AC822D8F486}"/>
              </a:ext>
            </a:extLst>
          </p:cNvPr>
          <p:cNvSpPr txBox="1"/>
          <p:nvPr/>
        </p:nvSpPr>
        <p:spPr>
          <a:xfrm>
            <a:off x="6662045" y="2387719"/>
            <a:ext cx="3166251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Hard</a:t>
            </a:r>
            <a:r>
              <a:rPr lang="ko-KR" altLang="en-US" sz="1400" dirty="0">
                <a:solidFill>
                  <a:schemeClr val="accent4"/>
                </a:solidFill>
              </a:rPr>
              <a:t>함수 정의</a:t>
            </a:r>
            <a:endParaRPr lang="en-US" altLang="ko-KR" sz="1400" dirty="0">
              <a:solidFill>
                <a:schemeClr val="accent4"/>
              </a:solidFill>
            </a:endParaRPr>
          </a:p>
          <a:p>
            <a:r>
              <a:rPr lang="en-US" altLang="ko-KR" sz="1400" dirty="0">
                <a:solidFill>
                  <a:schemeClr val="accent4"/>
                </a:solidFill>
              </a:rPr>
              <a:t>While</a:t>
            </a:r>
            <a:r>
              <a:rPr lang="ko-KR" altLang="en-US" sz="1400" dirty="0">
                <a:solidFill>
                  <a:schemeClr val="accent4"/>
                </a:solidFill>
              </a:rPr>
              <a:t>문을 이용해서 충돌 전까지 내린</a:t>
            </a:r>
            <a:endParaRPr lang="en-US" altLang="ko-KR" sz="1400" dirty="0">
              <a:solidFill>
                <a:schemeClr val="accent4"/>
              </a:solidFill>
            </a:endParaRPr>
          </a:p>
          <a:p>
            <a:r>
              <a:rPr lang="en-US" altLang="ko-KR" sz="1400" dirty="0">
                <a:solidFill>
                  <a:schemeClr val="accent4"/>
                </a:solidFill>
              </a:rPr>
              <a:t>Y</a:t>
            </a:r>
            <a:r>
              <a:rPr lang="ko-KR" altLang="en-US" sz="1400" dirty="0">
                <a:solidFill>
                  <a:schemeClr val="accent4"/>
                </a:solidFill>
              </a:rPr>
              <a:t>좌표를 반환 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39D4EF-11EE-4BE1-BECF-522C35C69D12}"/>
              </a:ext>
            </a:extLst>
          </p:cNvPr>
          <p:cNvSpPr txBox="1"/>
          <p:nvPr/>
        </p:nvSpPr>
        <p:spPr>
          <a:xfrm>
            <a:off x="7746774" y="5229095"/>
            <a:ext cx="2287806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전역변수에 </a:t>
            </a:r>
            <a:r>
              <a:rPr lang="en-US" altLang="ko-KR" sz="1400" dirty="0">
                <a:solidFill>
                  <a:schemeClr val="accent4"/>
                </a:solidFill>
              </a:rPr>
              <a:t>Drop</a:t>
            </a:r>
            <a:r>
              <a:rPr lang="ko-KR" altLang="en-US" sz="1400" dirty="0">
                <a:solidFill>
                  <a:schemeClr val="accent4"/>
                </a:solidFill>
              </a:rPr>
              <a:t>변수 정의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8A8BC8-0A72-431E-A603-8EFA63F3085A}"/>
              </a:ext>
            </a:extLst>
          </p:cNvPr>
          <p:cNvSpPr txBox="1"/>
          <p:nvPr/>
        </p:nvSpPr>
        <p:spPr>
          <a:xfrm>
            <a:off x="6846536" y="783606"/>
            <a:ext cx="4431021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하드 드롭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(Hard Drop)</a:t>
            </a:r>
          </a:p>
          <a:p>
            <a:r>
              <a:rPr lang="en-US" altLang="ko-KR" sz="1400" dirty="0">
                <a:solidFill>
                  <a:srgbClr val="373A3C"/>
                </a:solidFill>
                <a:latin typeface="Open Sans" panose="020B0604020202020204" pitchFamily="34" charset="0"/>
              </a:rPr>
              <a:t>- 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필드에 떠 있는 상태에서 바로 바닥에 붙게 하는 조작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9C26212-4BDC-4A69-8C2F-FA41E182E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10" y="1907186"/>
            <a:ext cx="5261502" cy="171579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6C9E64E5-8DF0-4AA4-873F-89036E351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10" y="3957681"/>
            <a:ext cx="7018596" cy="240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46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3C9BF5CF-9FFB-4AE5-BB22-4DB1E03DB5F7}"/>
              </a:ext>
            </a:extLst>
          </p:cNvPr>
          <p:cNvGrpSpPr/>
          <p:nvPr/>
        </p:nvGrpSpPr>
        <p:grpSpPr>
          <a:xfrm>
            <a:off x="7772412" y="3745625"/>
            <a:ext cx="1523725" cy="180000"/>
            <a:chOff x="4700234" y="3826753"/>
            <a:chExt cx="1523725" cy="18000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25A052D-1DE7-47B3-9679-403E8A703137}"/>
                </a:ext>
              </a:extLst>
            </p:cNvPr>
            <p:cNvCxnSpPr/>
            <p:nvPr/>
          </p:nvCxnSpPr>
          <p:spPr>
            <a:xfrm>
              <a:off x="4700234" y="3906012"/>
              <a:ext cx="1382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33E1DC3-BADA-4133-9026-2CB02AB39F77}"/>
                </a:ext>
              </a:extLst>
            </p:cNvPr>
            <p:cNvSpPr/>
            <p:nvPr/>
          </p:nvSpPr>
          <p:spPr>
            <a:xfrm flipH="1">
              <a:off x="6043959" y="3826753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개인 프로젝트</a:t>
            </a:r>
            <a:r>
              <a:rPr lang="en-US" altLang="ko-KR" sz="1400" spc="-150" dirty="0">
                <a:solidFill>
                  <a:schemeClr val="accent4"/>
                </a:solidFill>
              </a:rPr>
              <a:t>(</a:t>
            </a:r>
            <a:r>
              <a:rPr lang="ko-KR" altLang="en-US" sz="1400" spc="-150" dirty="0" err="1">
                <a:solidFill>
                  <a:schemeClr val="accent4"/>
                </a:solidFill>
              </a:rPr>
              <a:t>테트리스</a:t>
            </a:r>
            <a:r>
              <a:rPr lang="en-US" altLang="ko-KR" sz="1400" spc="-150" dirty="0">
                <a:solidFill>
                  <a:schemeClr val="accent4"/>
                </a:solidFill>
              </a:rPr>
              <a:t>)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F5F0CE-AFD8-4CBD-AA2A-F1812D9EF373}"/>
              </a:ext>
            </a:extLst>
          </p:cNvPr>
          <p:cNvGrpSpPr/>
          <p:nvPr/>
        </p:nvGrpSpPr>
        <p:grpSpPr>
          <a:xfrm>
            <a:off x="251781" y="759710"/>
            <a:ext cx="5091779" cy="584775"/>
            <a:chOff x="1481886" y="652394"/>
            <a:chExt cx="5091779" cy="584775"/>
          </a:xfrm>
        </p:grpSpPr>
        <p:sp>
          <p:nvSpPr>
            <p:cNvPr id="4" name="TextBox 3"/>
            <p:cNvSpPr txBox="1"/>
            <p:nvPr/>
          </p:nvSpPr>
          <p:spPr>
            <a:xfrm>
              <a:off x="1481886" y="652394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2.1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35618" y="683171"/>
              <a:ext cx="43380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추가한 기능 </a:t>
              </a:r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4 – </a:t>
              </a:r>
              <a:r>
                <a:rPr lang="ko-KR" altLang="en-US" sz="2000" spc="-150" dirty="0">
                  <a:solidFill>
                    <a:schemeClr val="accent4"/>
                  </a:solidFill>
                  <a:latin typeface="+mj-ea"/>
                  <a:ea typeface="+mj-ea"/>
                </a:rPr>
                <a:t>블록 </a:t>
              </a:r>
              <a:r>
                <a:rPr lang="ko-KR" altLang="en-US" sz="2000" spc="-150" dirty="0" err="1">
                  <a:solidFill>
                    <a:schemeClr val="accent4"/>
                  </a:solidFill>
                  <a:latin typeface="+mj-ea"/>
                  <a:ea typeface="+mj-ea"/>
                </a:rPr>
                <a:t>하드드롭</a:t>
              </a:r>
              <a:endParaRPr lang="ko-KR" altLang="en-US" sz="2000" spc="-15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CB5993E-735A-4F5F-BE80-7AC822D8F486}"/>
              </a:ext>
            </a:extLst>
          </p:cNvPr>
          <p:cNvSpPr txBox="1"/>
          <p:nvPr/>
        </p:nvSpPr>
        <p:spPr>
          <a:xfrm>
            <a:off x="9001598" y="3250850"/>
            <a:ext cx="2916183" cy="11695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Z</a:t>
            </a:r>
            <a:r>
              <a:rPr lang="ko-KR" altLang="en-US" sz="1400" dirty="0">
                <a:solidFill>
                  <a:schemeClr val="accent4"/>
                </a:solidFill>
              </a:rPr>
              <a:t>키를 눌렀을 때 </a:t>
            </a:r>
            <a:r>
              <a:rPr lang="en-US" altLang="ko-KR" sz="1400" dirty="0">
                <a:solidFill>
                  <a:schemeClr val="accent4"/>
                </a:solidFill>
              </a:rPr>
              <a:t>Hard</a:t>
            </a:r>
            <a:r>
              <a:rPr lang="ko-KR" altLang="en-US" sz="1400" dirty="0">
                <a:solidFill>
                  <a:schemeClr val="accent4"/>
                </a:solidFill>
              </a:rPr>
              <a:t>함수를 </a:t>
            </a:r>
            <a:endParaRPr lang="en-US" altLang="ko-KR" sz="1400" dirty="0">
              <a:solidFill>
                <a:schemeClr val="accent4"/>
              </a:solidFill>
            </a:endParaRPr>
          </a:p>
          <a:p>
            <a:r>
              <a:rPr lang="ko-KR" altLang="en-US" sz="1400" dirty="0">
                <a:solidFill>
                  <a:schemeClr val="accent4"/>
                </a:solidFill>
              </a:rPr>
              <a:t>실행하여 </a:t>
            </a:r>
            <a:r>
              <a:rPr lang="en-US" altLang="ko-KR" sz="1400" dirty="0">
                <a:solidFill>
                  <a:schemeClr val="accent4"/>
                </a:solidFill>
              </a:rPr>
              <a:t>y</a:t>
            </a:r>
            <a:r>
              <a:rPr lang="ko-KR" altLang="en-US" sz="1400" dirty="0">
                <a:solidFill>
                  <a:schemeClr val="accent4"/>
                </a:solidFill>
              </a:rPr>
              <a:t>좌표를 </a:t>
            </a:r>
            <a:r>
              <a:rPr lang="en-US" altLang="ko-KR" sz="1400" dirty="0" err="1">
                <a:solidFill>
                  <a:schemeClr val="accent4"/>
                </a:solidFill>
              </a:rPr>
              <a:t>next_y</a:t>
            </a:r>
            <a:r>
              <a:rPr lang="ko-KR" altLang="en-US" sz="1400" dirty="0">
                <a:solidFill>
                  <a:schemeClr val="accent4"/>
                </a:solidFill>
              </a:rPr>
              <a:t>에 할당</a:t>
            </a:r>
            <a:endParaRPr lang="en-US" altLang="ko-KR" sz="1400" dirty="0">
              <a:solidFill>
                <a:schemeClr val="accent4"/>
              </a:solidFill>
            </a:endParaRPr>
          </a:p>
          <a:p>
            <a:r>
              <a:rPr lang="ko-KR" altLang="en-US" sz="1400" dirty="0">
                <a:solidFill>
                  <a:schemeClr val="accent4"/>
                </a:solidFill>
              </a:rPr>
              <a:t>충돌이 일어나는지 확인한 다음 </a:t>
            </a:r>
            <a:endParaRPr lang="en-US" altLang="ko-KR" sz="1400" dirty="0">
              <a:solidFill>
                <a:schemeClr val="accent4"/>
              </a:solidFill>
            </a:endParaRPr>
          </a:p>
          <a:p>
            <a:r>
              <a:rPr lang="ko-KR" altLang="en-US" sz="1400" dirty="0">
                <a:solidFill>
                  <a:schemeClr val="accent4"/>
                </a:solidFill>
              </a:rPr>
              <a:t>블록객체의 </a:t>
            </a:r>
            <a:r>
              <a:rPr lang="en-US" altLang="ko-KR" sz="1400" dirty="0">
                <a:solidFill>
                  <a:schemeClr val="accent4"/>
                </a:solidFill>
              </a:rPr>
              <a:t>y</a:t>
            </a:r>
            <a:r>
              <a:rPr lang="ko-KR" altLang="en-US" sz="1400" dirty="0">
                <a:solidFill>
                  <a:schemeClr val="accent4"/>
                </a:solidFill>
              </a:rPr>
              <a:t>좌표</a:t>
            </a:r>
            <a:r>
              <a:rPr lang="en-US" altLang="ko-KR" sz="1400" dirty="0">
                <a:solidFill>
                  <a:schemeClr val="accent4"/>
                </a:solidFill>
              </a:rPr>
              <a:t>(</a:t>
            </a:r>
            <a:r>
              <a:rPr lang="en-US" altLang="ko-KR" sz="1400" dirty="0" err="1">
                <a:solidFill>
                  <a:schemeClr val="accent4"/>
                </a:solidFill>
              </a:rPr>
              <a:t>BLOCK.ypos</a:t>
            </a:r>
            <a:r>
              <a:rPr lang="en-US" altLang="ko-KR" sz="1400" dirty="0">
                <a:solidFill>
                  <a:schemeClr val="accent4"/>
                </a:solidFill>
              </a:rPr>
              <a:t>)</a:t>
            </a:r>
            <a:r>
              <a:rPr lang="ko-KR" altLang="en-US" sz="1400" dirty="0">
                <a:solidFill>
                  <a:schemeClr val="accent4"/>
                </a:solidFill>
              </a:rPr>
              <a:t>에</a:t>
            </a:r>
            <a:endParaRPr lang="en-US" altLang="ko-KR" sz="1400" dirty="0">
              <a:solidFill>
                <a:schemeClr val="accent4"/>
              </a:solidFill>
            </a:endParaRPr>
          </a:p>
          <a:p>
            <a:r>
              <a:rPr lang="en-US" altLang="ko-KR" sz="1400" dirty="0" err="1">
                <a:solidFill>
                  <a:schemeClr val="accent4"/>
                </a:solidFill>
              </a:rPr>
              <a:t>next_y</a:t>
            </a:r>
            <a:r>
              <a:rPr lang="ko-KR" altLang="en-US" sz="1400" dirty="0">
                <a:solidFill>
                  <a:schemeClr val="accent4"/>
                </a:solidFill>
              </a:rPr>
              <a:t>값을 </a:t>
            </a:r>
            <a:r>
              <a:rPr lang="en-US" altLang="ko-KR" sz="1400" dirty="0">
                <a:solidFill>
                  <a:schemeClr val="accent4"/>
                </a:solidFill>
              </a:rPr>
              <a:t> </a:t>
            </a:r>
            <a:r>
              <a:rPr lang="ko-KR" altLang="en-US" sz="1400" dirty="0">
                <a:solidFill>
                  <a:schemeClr val="accent4"/>
                </a:solidFill>
              </a:rPr>
              <a:t>할당 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8A8BC8-0A72-431E-A603-8EFA63F3085A}"/>
              </a:ext>
            </a:extLst>
          </p:cNvPr>
          <p:cNvSpPr txBox="1"/>
          <p:nvPr/>
        </p:nvSpPr>
        <p:spPr>
          <a:xfrm>
            <a:off x="6846536" y="783606"/>
            <a:ext cx="4431021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하드 드롭</a:t>
            </a:r>
            <a:r>
              <a:rPr lang="en-US" altLang="ko-KR" sz="14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(Hard Drop)</a:t>
            </a:r>
          </a:p>
          <a:p>
            <a:r>
              <a:rPr lang="en-US" altLang="ko-KR" sz="1400" dirty="0">
                <a:solidFill>
                  <a:srgbClr val="373A3C"/>
                </a:solidFill>
                <a:latin typeface="Open Sans" panose="020B0604020202020204" pitchFamily="34" charset="0"/>
              </a:rPr>
              <a:t>- </a:t>
            </a:r>
            <a:r>
              <a:rPr lang="ko-KR" altLang="en-US" sz="1400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필드에 떠 있는 상태에서 바로 바닥에 붙게 하는 조작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2251B59-F0FB-4B70-BB7A-E1012040D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86" y="2286521"/>
            <a:ext cx="7803943" cy="378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54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개인 프로젝트</a:t>
            </a:r>
            <a:r>
              <a:rPr lang="en-US" altLang="ko-KR" sz="1400" spc="-150" dirty="0">
                <a:solidFill>
                  <a:schemeClr val="accent4"/>
                </a:solidFill>
              </a:rPr>
              <a:t>(</a:t>
            </a:r>
            <a:r>
              <a:rPr lang="ko-KR" altLang="en-US" sz="1400" spc="-150" dirty="0" err="1">
                <a:solidFill>
                  <a:schemeClr val="accent4"/>
                </a:solidFill>
              </a:rPr>
              <a:t>테트리스</a:t>
            </a:r>
            <a:r>
              <a:rPr lang="en-US" altLang="ko-KR" sz="1400" spc="-150" dirty="0">
                <a:solidFill>
                  <a:schemeClr val="accent4"/>
                </a:solidFill>
              </a:rPr>
              <a:t>)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F5F0CE-AFD8-4CBD-AA2A-F1812D9EF373}"/>
              </a:ext>
            </a:extLst>
          </p:cNvPr>
          <p:cNvGrpSpPr/>
          <p:nvPr/>
        </p:nvGrpSpPr>
        <p:grpSpPr>
          <a:xfrm>
            <a:off x="251781" y="759710"/>
            <a:ext cx="4820871" cy="584775"/>
            <a:chOff x="1481886" y="652394"/>
            <a:chExt cx="4820871" cy="584775"/>
          </a:xfrm>
        </p:grpSpPr>
        <p:sp>
          <p:nvSpPr>
            <p:cNvPr id="4" name="TextBox 3"/>
            <p:cNvSpPr txBox="1"/>
            <p:nvPr/>
          </p:nvSpPr>
          <p:spPr>
            <a:xfrm>
              <a:off x="1481886" y="652394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2.2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35618" y="683171"/>
              <a:ext cx="406713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추가하지 못한 기능 </a:t>
              </a:r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-</a:t>
              </a:r>
              <a:r>
                <a:rPr lang="ko-KR" altLang="en-US" sz="2000" spc="-150" dirty="0">
                  <a:solidFill>
                    <a:schemeClr val="accent4"/>
                  </a:solidFill>
                  <a:latin typeface="+mj-ea"/>
                  <a:ea typeface="+mj-ea"/>
                </a:rPr>
                <a:t>구상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3BD5840-5608-48F2-AA00-A55F09001913}"/>
              </a:ext>
            </a:extLst>
          </p:cNvPr>
          <p:cNvSpPr txBox="1"/>
          <p:nvPr/>
        </p:nvSpPr>
        <p:spPr>
          <a:xfrm>
            <a:off x="503450" y="2244121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아이템</a:t>
            </a:r>
            <a:r>
              <a:rPr lang="en-US" altLang="ko-KR" dirty="0"/>
              <a:t>1(</a:t>
            </a:r>
            <a:r>
              <a:rPr lang="ko-KR" altLang="en-US" dirty="0"/>
              <a:t>폭탄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CC3676-F5C1-472E-9CBD-B0815154F275}"/>
              </a:ext>
            </a:extLst>
          </p:cNvPr>
          <p:cNvSpPr txBox="1"/>
          <p:nvPr/>
        </p:nvSpPr>
        <p:spPr>
          <a:xfrm>
            <a:off x="575202" y="3583942"/>
            <a:ext cx="284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아이템 </a:t>
            </a:r>
            <a:r>
              <a:rPr lang="en-US" altLang="ko-KR" dirty="0"/>
              <a:t>2(</a:t>
            </a:r>
            <a:r>
              <a:rPr lang="ko-KR" altLang="en-US" dirty="0"/>
              <a:t>블록 넘기기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9145A-6290-44D5-84BA-1C95EC4BA90E}"/>
              </a:ext>
            </a:extLst>
          </p:cNvPr>
          <p:cNvSpPr txBox="1"/>
          <p:nvPr/>
        </p:nvSpPr>
        <p:spPr>
          <a:xfrm>
            <a:off x="575202" y="5092047"/>
            <a:ext cx="249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 err="1"/>
              <a:t>점수판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0430D-FA96-40DB-A87B-29E85A1656BE}"/>
              </a:ext>
            </a:extLst>
          </p:cNvPr>
          <p:cNvSpPr txBox="1"/>
          <p:nvPr/>
        </p:nvSpPr>
        <p:spPr>
          <a:xfrm>
            <a:off x="918419" y="2629835"/>
            <a:ext cx="69974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전역공간에 폭탄이 사용되어 가장 아래 </a:t>
            </a:r>
            <a:r>
              <a:rPr lang="en-US" altLang="ko-KR" sz="1400" dirty="0"/>
              <a:t>3</a:t>
            </a:r>
            <a:r>
              <a:rPr lang="ko-KR" altLang="en-US" sz="1400" dirty="0"/>
              <a:t>줄이 없어지는 함수 정의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If</a:t>
            </a:r>
            <a:r>
              <a:rPr lang="ko-KR" altLang="en-US" sz="1400" dirty="0"/>
              <a:t>문과 </a:t>
            </a:r>
            <a:r>
              <a:rPr lang="en-US" altLang="ko-KR" sz="1400" dirty="0"/>
              <a:t>erased</a:t>
            </a:r>
            <a:r>
              <a:rPr lang="ko-KR" altLang="en-US" sz="1400" dirty="0"/>
              <a:t>를 이용해 </a:t>
            </a:r>
            <a:r>
              <a:rPr lang="en-US" altLang="ko-KR" sz="1400" dirty="0"/>
              <a:t>10~15</a:t>
            </a:r>
            <a:r>
              <a:rPr lang="ko-KR" altLang="en-US" sz="1400" dirty="0"/>
              <a:t>줄을 지우면 폭탄 </a:t>
            </a:r>
            <a:r>
              <a:rPr lang="en-US" altLang="ko-KR" sz="1400" dirty="0"/>
              <a:t>1</a:t>
            </a:r>
            <a:r>
              <a:rPr lang="ko-KR" altLang="en-US" sz="1400" dirty="0"/>
              <a:t>개 지급</a:t>
            </a:r>
            <a:r>
              <a:rPr lang="en-US" altLang="ko-KR" sz="1400" dirty="0"/>
              <a:t>( ex. bomb+=1)</a:t>
            </a:r>
          </a:p>
          <a:p>
            <a:pPr marL="342900" indent="-342900">
              <a:buAutoNum type="arabicPeriod"/>
            </a:pPr>
            <a:r>
              <a:rPr lang="en-US" altLang="ko-KR" sz="1400" dirty="0"/>
              <a:t>Key</a:t>
            </a:r>
            <a:r>
              <a:rPr lang="ko-KR" altLang="en-US" sz="1400" dirty="0"/>
              <a:t>이벤트를 설정해 특정 키를 누르면 함수 실행</a:t>
            </a:r>
            <a:r>
              <a:rPr lang="en-US" altLang="ko-KR" sz="1400" dirty="0"/>
              <a:t>, bomb</a:t>
            </a:r>
            <a:r>
              <a:rPr lang="ko-KR" altLang="en-US" sz="1400" dirty="0"/>
              <a:t>값 차감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다음 블록 표시 밑에 폭탄아이콘과 </a:t>
            </a:r>
            <a:r>
              <a:rPr lang="en-US" altLang="ko-KR" sz="1400" dirty="0"/>
              <a:t>x005</a:t>
            </a:r>
            <a:r>
              <a:rPr lang="ko-KR" altLang="en-US" sz="1400" dirty="0"/>
              <a:t>와 같은 현재 보유 아이템 개수 표시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9EB51A-617F-46E1-8AF9-4A455EBDFEB1}"/>
              </a:ext>
            </a:extLst>
          </p:cNvPr>
          <p:cNvSpPr txBox="1"/>
          <p:nvPr/>
        </p:nvSpPr>
        <p:spPr>
          <a:xfrm>
            <a:off x="918419" y="3953274"/>
            <a:ext cx="88710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/>
              <a:t>2</a:t>
            </a:r>
            <a:r>
              <a:rPr lang="ko-KR" altLang="en-US" sz="1400" dirty="0"/>
              <a:t>턴 후 블록 객체 생성하는 함수 정의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그 블록도 화면에 표시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전역공간에 다음 블록을 </a:t>
            </a:r>
            <a:r>
              <a:rPr lang="en-US" altLang="ko-KR" sz="1400" dirty="0"/>
              <a:t>2</a:t>
            </a:r>
            <a:r>
              <a:rPr lang="ko-KR" altLang="en-US" sz="1400" dirty="0"/>
              <a:t>턴 후 블록으로 바꾸는 함수 생성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Key</a:t>
            </a:r>
            <a:r>
              <a:rPr lang="ko-KR" altLang="en-US" sz="1400" dirty="0"/>
              <a:t>이벤트를 설정해 특정 키를 누르면 함수 실행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이것도 마찬가지로 </a:t>
            </a:r>
            <a:r>
              <a:rPr lang="en-US" altLang="ko-KR" sz="1400" dirty="0"/>
              <a:t>if</a:t>
            </a:r>
            <a:r>
              <a:rPr lang="ko-KR" altLang="en-US" sz="1400" dirty="0"/>
              <a:t>문과 </a:t>
            </a:r>
            <a:r>
              <a:rPr lang="en-US" altLang="ko-KR" sz="1400" dirty="0"/>
              <a:t>count</a:t>
            </a:r>
            <a:r>
              <a:rPr lang="ko-KR" altLang="en-US" sz="1400" dirty="0"/>
              <a:t>를 이용해서 일정시간 후에 아이템 지급하고 화면에 아이템 개수 표시</a:t>
            </a:r>
            <a:endParaRPr lang="en-US" altLang="ko-KR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8D2DB6-8364-4258-80C4-27B7F0C48942}"/>
              </a:ext>
            </a:extLst>
          </p:cNvPr>
          <p:cNvSpPr txBox="1"/>
          <p:nvPr/>
        </p:nvSpPr>
        <p:spPr>
          <a:xfrm>
            <a:off x="891525" y="5461379"/>
            <a:ext cx="8871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점수와 이름을 저장할 수 있는 </a:t>
            </a:r>
            <a:r>
              <a:rPr lang="en-US" altLang="ko-KR" sz="1400" dirty="0"/>
              <a:t>Class</a:t>
            </a:r>
            <a:r>
              <a:rPr lang="ko-KR" altLang="en-US" sz="1400" dirty="0"/>
              <a:t>를 정의해서 클래스 속성에 </a:t>
            </a:r>
            <a:r>
              <a:rPr lang="en-US" altLang="ko-KR" sz="1400" dirty="0"/>
              <a:t>2</a:t>
            </a:r>
            <a:r>
              <a:rPr lang="ko-KR" altLang="en-US" sz="1400" dirty="0"/>
              <a:t>차원 데이터로 저장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게임이 종료되면 화면에 이름 입력창을 </a:t>
            </a:r>
            <a:r>
              <a:rPr lang="ko-KR" altLang="en-US" sz="1400" dirty="0" err="1"/>
              <a:t>뜨게하여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입력값을</a:t>
            </a:r>
            <a:r>
              <a:rPr lang="ko-KR" altLang="en-US" sz="1400" dirty="0"/>
              <a:t> 받고 객체 생성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점수 순서대로 데이터 나열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화면 오른쪽 아래에 </a:t>
            </a:r>
            <a:r>
              <a:rPr lang="en-US" altLang="ko-KR" sz="1400" dirty="0"/>
              <a:t>5</a:t>
            </a:r>
            <a:r>
              <a:rPr lang="ko-KR" altLang="en-US" sz="1400" dirty="0" err="1"/>
              <a:t>위까지만</a:t>
            </a:r>
            <a:r>
              <a:rPr lang="ko-KR" altLang="en-US" sz="1400" dirty="0"/>
              <a:t> 표시 </a:t>
            </a:r>
            <a:endParaRPr lang="en-US" altLang="ko-KR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CA37EE-C7D3-4D3C-8D2C-D50A0E9936C9}"/>
              </a:ext>
            </a:extLst>
          </p:cNvPr>
          <p:cNvSpPr txBox="1"/>
          <p:nvPr/>
        </p:nvSpPr>
        <p:spPr>
          <a:xfrm>
            <a:off x="9190284" y="3214610"/>
            <a:ext cx="2496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홀드기능</a:t>
            </a:r>
            <a:endParaRPr lang="en-US" altLang="ko-KR" dirty="0"/>
          </a:p>
          <a:p>
            <a:r>
              <a:rPr lang="ko-KR" altLang="en-US" dirty="0"/>
              <a:t>현재 블록을 저장</a:t>
            </a:r>
            <a:endParaRPr lang="en-US" altLang="ko-KR" dirty="0"/>
          </a:p>
          <a:p>
            <a:r>
              <a:rPr lang="ko-KR" altLang="en-US" dirty="0" err="1"/>
              <a:t>다음블럭으로</a:t>
            </a:r>
            <a:r>
              <a:rPr lang="ko-KR" altLang="en-US" dirty="0"/>
              <a:t> 넘어가고 </a:t>
            </a:r>
            <a:r>
              <a:rPr lang="ko-KR" altLang="en-US" dirty="0" err="1"/>
              <a:t>원할때</a:t>
            </a:r>
            <a:r>
              <a:rPr lang="ko-KR" altLang="en-US" dirty="0"/>
              <a:t> </a:t>
            </a:r>
            <a:r>
              <a:rPr lang="ko-KR" altLang="en-US" dirty="0" err="1"/>
              <a:t>홀드한</a:t>
            </a:r>
            <a:r>
              <a:rPr lang="ko-KR" altLang="en-US" dirty="0"/>
              <a:t> 블록 사용</a:t>
            </a:r>
          </a:p>
        </p:txBody>
      </p:sp>
    </p:spTree>
    <p:extLst>
      <p:ext uri="{BB962C8B-B14F-4D97-AF65-F5344CB8AC3E}">
        <p14:creationId xmlns:p14="http://schemas.microsoft.com/office/powerpoint/2010/main" val="3711558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106996"/>
            <a:chOff x="527769" y="1728426"/>
            <a:chExt cx="5187231" cy="2106996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730508" cy="776499"/>
              <a:chOff x="471977" y="2691080"/>
              <a:chExt cx="3730508" cy="77649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73050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자체 평가 의견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25556" y="2698138"/>
                <a:ext cx="18473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3.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1474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개인 프로젝트</a:t>
            </a:r>
            <a:r>
              <a:rPr lang="en-US" altLang="ko-KR" sz="1400" spc="-150" dirty="0">
                <a:solidFill>
                  <a:schemeClr val="accent4"/>
                </a:solidFill>
              </a:rPr>
              <a:t>(</a:t>
            </a:r>
            <a:r>
              <a:rPr lang="ko-KR" altLang="en-US" sz="1400" spc="-150" dirty="0" err="1">
                <a:solidFill>
                  <a:schemeClr val="accent4"/>
                </a:solidFill>
              </a:rPr>
              <a:t>테트리스</a:t>
            </a:r>
            <a:r>
              <a:rPr lang="en-US" altLang="ko-KR" sz="1400" spc="-150" dirty="0">
                <a:solidFill>
                  <a:schemeClr val="accent4"/>
                </a:solidFill>
              </a:rPr>
              <a:t>)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F5F0CE-AFD8-4CBD-AA2A-F1812D9EF373}"/>
              </a:ext>
            </a:extLst>
          </p:cNvPr>
          <p:cNvGrpSpPr/>
          <p:nvPr/>
        </p:nvGrpSpPr>
        <p:grpSpPr>
          <a:xfrm>
            <a:off x="479407" y="759710"/>
            <a:ext cx="3134512" cy="584775"/>
            <a:chOff x="1709512" y="652394"/>
            <a:chExt cx="3134512" cy="584775"/>
          </a:xfrm>
        </p:grpSpPr>
        <p:sp>
          <p:nvSpPr>
            <p:cNvPr id="4" name="TextBox 3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3.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35618" y="683171"/>
              <a:ext cx="260840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자체 평가 의견</a:t>
              </a:r>
              <a:endParaRPr lang="ko-KR" altLang="en-US" sz="2000" spc="-15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0F6D69D-AF91-44C6-B9C0-53D176CA37AF}"/>
              </a:ext>
            </a:extLst>
          </p:cNvPr>
          <p:cNvSpPr txBox="1"/>
          <p:nvPr/>
        </p:nvSpPr>
        <p:spPr>
          <a:xfrm>
            <a:off x="1136650" y="2771466"/>
            <a:ext cx="9800291" cy="28623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느낀 점</a:t>
            </a:r>
            <a:endParaRPr lang="en-US" altLang="ko-KR" dirty="0"/>
          </a:p>
          <a:p>
            <a:r>
              <a:rPr lang="ko-KR" altLang="en-US" dirty="0"/>
              <a:t>게임을 통해서 그동안 배웠던 문법들과 내용들을 바탕으로 활용할 수 있어서 흥미로웠습니다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구상하는 대로 게임이 실행이 잘 되지않았고 오류가 생기는 경우도 종종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아직까지 배웠던 문법을 활용하는 능력과 전체적인 코드의 흐름을 읽는 능력 조금 부족하다는 것을 느끼게 해준 프로젝트였습니다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아쉬운 점</a:t>
            </a:r>
            <a:endParaRPr lang="en-US" altLang="ko-KR" dirty="0"/>
          </a:p>
          <a:p>
            <a:r>
              <a:rPr lang="ko-KR" altLang="en-US" dirty="0"/>
              <a:t>시간이 생각보다 충분하지 않아서 추가하지 못한 가능들에 대해 조금 더 고민해보지 못한 것이 아쉬웠습니다</a:t>
            </a:r>
            <a:r>
              <a:rPr lang="en-US" altLang="ko-KR" dirty="0"/>
              <a:t>.</a:t>
            </a:r>
            <a:r>
              <a:rPr lang="ko-KR" altLang="en-US" dirty="0"/>
              <a:t> 디자인부분을 신경을 쓰지 못한 것 같아서 아쉽습니다</a:t>
            </a:r>
            <a:r>
              <a:rPr lang="en-US" altLang="ko-KR" dirty="0"/>
              <a:t>. </a:t>
            </a:r>
            <a:r>
              <a:rPr lang="ko-KR" altLang="en-US" dirty="0"/>
              <a:t>그래서 프로젝트가 끝난 이후에도 남은 기능들을 추가할 수 있으면 할 예정입니다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541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7502" y="2921168"/>
            <a:ext cx="37769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</a:rPr>
              <a:t>Thank you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106996"/>
            <a:chOff x="527769" y="1728426"/>
            <a:chExt cx="5187231" cy="2106996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4874129" cy="776499"/>
              <a:chOff x="471977" y="2691080"/>
              <a:chExt cx="4874129" cy="77649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482055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err="1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테트리스</a:t>
                </a:r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 코드 분석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25556" y="2698138"/>
                <a:ext cx="482055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err="1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테트리스</a:t>
                </a:r>
                <a:r>
                  <a:rPr lang="ko-KR" altLang="en-US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 코드 분석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>
            <a:extLst>
              <a:ext uri="{FF2B5EF4-FFF2-40B4-BE49-F238E27FC236}">
                <a16:creationId xmlns:a16="http://schemas.microsoft.com/office/drawing/2014/main" id="{0654E7A0-B292-4E43-9A2F-795A2A0CF262}"/>
              </a:ext>
            </a:extLst>
          </p:cNvPr>
          <p:cNvGrpSpPr/>
          <p:nvPr/>
        </p:nvGrpSpPr>
        <p:grpSpPr>
          <a:xfrm>
            <a:off x="6136257" y="4864789"/>
            <a:ext cx="2769114" cy="212794"/>
            <a:chOff x="4700234" y="3826753"/>
            <a:chExt cx="1523725" cy="180000"/>
          </a:xfrm>
          <a:solidFill>
            <a:schemeClr val="accent2">
              <a:lumMod val="20000"/>
              <a:lumOff val="80000"/>
            </a:schemeClr>
          </a:solidFill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9B547EF-BDE9-497F-94DA-AFAF5A5F2FEC}"/>
                </a:ext>
              </a:extLst>
            </p:cNvPr>
            <p:cNvCxnSpPr/>
            <p:nvPr/>
          </p:nvCxnSpPr>
          <p:spPr>
            <a:xfrm>
              <a:off x="4700234" y="3906012"/>
              <a:ext cx="1382554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2EA46D3-D0E6-42CF-AD29-F4B274B4CD10}"/>
                </a:ext>
              </a:extLst>
            </p:cNvPr>
            <p:cNvSpPr/>
            <p:nvPr/>
          </p:nvSpPr>
          <p:spPr>
            <a:xfrm flipH="1">
              <a:off x="6043959" y="3826753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7D9B135-9436-4C87-A88C-9DF75DDDE24D}"/>
              </a:ext>
            </a:extLst>
          </p:cNvPr>
          <p:cNvGrpSpPr/>
          <p:nvPr/>
        </p:nvGrpSpPr>
        <p:grpSpPr>
          <a:xfrm>
            <a:off x="7288306" y="2505245"/>
            <a:ext cx="1523725" cy="180000"/>
            <a:chOff x="4700234" y="3826753"/>
            <a:chExt cx="1523725" cy="180000"/>
          </a:xfrm>
          <a:solidFill>
            <a:schemeClr val="accent2">
              <a:lumMod val="20000"/>
              <a:lumOff val="80000"/>
            </a:schemeClr>
          </a:solidFill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BFD5EFEC-6989-4BA3-901A-6A6D682244E0}"/>
                </a:ext>
              </a:extLst>
            </p:cNvPr>
            <p:cNvCxnSpPr/>
            <p:nvPr/>
          </p:nvCxnSpPr>
          <p:spPr>
            <a:xfrm>
              <a:off x="4700234" y="3906012"/>
              <a:ext cx="1382554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6E3B636-D0FC-49EC-8090-D52D700696B8}"/>
                </a:ext>
              </a:extLst>
            </p:cNvPr>
            <p:cNvSpPr/>
            <p:nvPr/>
          </p:nvSpPr>
          <p:spPr>
            <a:xfrm flipH="1">
              <a:off x="6043959" y="3826753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개인 프로젝트</a:t>
            </a:r>
            <a:r>
              <a:rPr lang="en-US" altLang="ko-KR" sz="1400" spc="-150" dirty="0">
                <a:solidFill>
                  <a:schemeClr val="accent4"/>
                </a:solidFill>
              </a:rPr>
              <a:t>(</a:t>
            </a:r>
            <a:r>
              <a:rPr lang="ko-KR" altLang="en-US" sz="1400" spc="-150" dirty="0" err="1">
                <a:solidFill>
                  <a:schemeClr val="accent4"/>
                </a:solidFill>
              </a:rPr>
              <a:t>테트리스</a:t>
            </a:r>
            <a:r>
              <a:rPr lang="en-US" altLang="ko-KR" sz="1400" spc="-150" dirty="0">
                <a:solidFill>
                  <a:schemeClr val="accent4"/>
                </a:solidFill>
              </a:rPr>
              <a:t>)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F5F0CE-AFD8-4CBD-AA2A-F1812D9EF373}"/>
              </a:ext>
            </a:extLst>
          </p:cNvPr>
          <p:cNvGrpSpPr/>
          <p:nvPr/>
        </p:nvGrpSpPr>
        <p:grpSpPr>
          <a:xfrm>
            <a:off x="479407" y="759710"/>
            <a:ext cx="3865482" cy="584775"/>
            <a:chOff x="1709512" y="652394"/>
            <a:chExt cx="3865482" cy="584775"/>
          </a:xfrm>
        </p:grpSpPr>
        <p:sp>
          <p:nvSpPr>
            <p:cNvPr id="4" name="TextBox 3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1.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35618" y="683171"/>
              <a:ext cx="333937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spc="-150" dirty="0" err="1">
                  <a:solidFill>
                    <a:schemeClr val="accent4"/>
                  </a:solidFill>
                  <a:latin typeface="+mj-ea"/>
                  <a:ea typeface="+mj-ea"/>
                </a:rPr>
                <a:t>테트리스</a:t>
              </a:r>
              <a:r>
                <a:rPr lang="ko-KR" altLang="en-US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 코드 분석</a:t>
              </a:r>
            </a:p>
          </p:txBody>
        </p:sp>
      </p:grp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B6B8EB4-C9CD-4081-9057-514A01EB2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07" y="1880041"/>
            <a:ext cx="7454358" cy="1250409"/>
          </a:xfrm>
          <a:prstGeom prst="rect">
            <a:avLst/>
          </a:prstGeom>
        </p:spPr>
      </p:pic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E0C9040E-0433-4A3E-BE57-D5EC54861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309" y="3358104"/>
            <a:ext cx="1547832" cy="3405644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2B17C163-81CE-4FB5-B887-F586DF1F4F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41" y="3387705"/>
            <a:ext cx="1495091" cy="3346442"/>
          </a:xfrm>
          <a:prstGeom prst="rect">
            <a:avLst/>
          </a:prstGeom>
        </p:spPr>
      </p:pic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3AF40FC8-DEDF-4227-9986-517034270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232" y="3387705"/>
            <a:ext cx="1629025" cy="342172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971A997-C9D1-488F-AA43-3FEA239CB8B0}"/>
              </a:ext>
            </a:extLst>
          </p:cNvPr>
          <p:cNvSpPr txBox="1"/>
          <p:nvPr/>
        </p:nvSpPr>
        <p:spPr>
          <a:xfrm>
            <a:off x="8632031" y="2430615"/>
            <a:ext cx="1858201" cy="30777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필요한 모듈을 </a:t>
            </a:r>
            <a:r>
              <a:rPr lang="en-US" altLang="ko-KR" sz="1400" dirty="0">
                <a:solidFill>
                  <a:schemeClr val="accent4"/>
                </a:solidFill>
              </a:rPr>
              <a:t>import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2E011C6-8C6B-4CFC-88D5-3EDD448272C4}"/>
              </a:ext>
            </a:extLst>
          </p:cNvPr>
          <p:cNvSpPr txBox="1"/>
          <p:nvPr/>
        </p:nvSpPr>
        <p:spPr>
          <a:xfrm>
            <a:off x="8499196" y="4589156"/>
            <a:ext cx="2228495" cy="73866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accent4"/>
                </a:solidFill>
              </a:rPr>
              <a:t>테트리스</a:t>
            </a:r>
            <a:r>
              <a:rPr lang="ko-KR" altLang="en-US" sz="1400" dirty="0">
                <a:solidFill>
                  <a:schemeClr val="accent4"/>
                </a:solidFill>
              </a:rPr>
              <a:t> </a:t>
            </a:r>
            <a:r>
              <a:rPr lang="ko-KR" altLang="en-US" sz="1400" dirty="0" err="1">
                <a:solidFill>
                  <a:schemeClr val="accent4"/>
                </a:solidFill>
              </a:rPr>
              <a:t>블럭들을</a:t>
            </a:r>
            <a:endParaRPr lang="en-US" altLang="ko-KR" sz="1400" dirty="0">
              <a:solidFill>
                <a:schemeClr val="accent4"/>
              </a:solidFill>
            </a:endParaRPr>
          </a:p>
          <a:p>
            <a:r>
              <a:rPr lang="en-US" altLang="ko-KR" sz="1400" dirty="0">
                <a:solidFill>
                  <a:schemeClr val="accent4"/>
                </a:solidFill>
              </a:rPr>
              <a:t>BLOCK_DATA</a:t>
            </a:r>
            <a:r>
              <a:rPr lang="ko-KR" altLang="en-US" sz="1400" dirty="0">
                <a:solidFill>
                  <a:schemeClr val="accent4"/>
                </a:solidFill>
              </a:rPr>
              <a:t> </a:t>
            </a:r>
            <a:endParaRPr lang="en-US" altLang="ko-KR" sz="1400" dirty="0">
              <a:solidFill>
                <a:schemeClr val="accent4"/>
              </a:solidFill>
            </a:endParaRPr>
          </a:p>
          <a:p>
            <a:r>
              <a:rPr lang="en-US" altLang="ko-KR" sz="1400" dirty="0">
                <a:solidFill>
                  <a:schemeClr val="accent4"/>
                </a:solidFill>
              </a:rPr>
              <a:t>2</a:t>
            </a:r>
            <a:r>
              <a:rPr lang="ko-KR" altLang="en-US" sz="1400" dirty="0">
                <a:solidFill>
                  <a:schemeClr val="accent4"/>
                </a:solidFill>
              </a:rPr>
              <a:t>차원 데이터 형태로 저장</a:t>
            </a:r>
          </a:p>
        </p:txBody>
      </p:sp>
    </p:spTree>
    <p:extLst>
      <p:ext uri="{BB962C8B-B14F-4D97-AF65-F5344CB8AC3E}">
        <p14:creationId xmlns:p14="http://schemas.microsoft.com/office/powerpoint/2010/main" val="283360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3561155C-CA84-4B20-B893-CCE0F71ED222}"/>
              </a:ext>
            </a:extLst>
          </p:cNvPr>
          <p:cNvGrpSpPr/>
          <p:nvPr/>
        </p:nvGrpSpPr>
        <p:grpSpPr>
          <a:xfrm>
            <a:off x="6974556" y="3724457"/>
            <a:ext cx="1523725" cy="180000"/>
            <a:chOff x="4700234" y="3826753"/>
            <a:chExt cx="1523725" cy="180000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C0EF7AE-F64E-4C44-9063-730933708B44}"/>
                </a:ext>
              </a:extLst>
            </p:cNvPr>
            <p:cNvCxnSpPr/>
            <p:nvPr/>
          </p:nvCxnSpPr>
          <p:spPr>
            <a:xfrm>
              <a:off x="4700234" y="3906012"/>
              <a:ext cx="1382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901A235-0D04-486D-92A3-56BA33FCF842}"/>
                </a:ext>
              </a:extLst>
            </p:cNvPr>
            <p:cNvSpPr/>
            <p:nvPr/>
          </p:nvSpPr>
          <p:spPr>
            <a:xfrm flipH="1">
              <a:off x="6043959" y="3826753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개인 프로젝트</a:t>
            </a:r>
            <a:r>
              <a:rPr lang="en-US" altLang="ko-KR" sz="1400" spc="-150" dirty="0">
                <a:solidFill>
                  <a:schemeClr val="accent4"/>
                </a:solidFill>
              </a:rPr>
              <a:t>(</a:t>
            </a:r>
            <a:r>
              <a:rPr lang="ko-KR" altLang="en-US" sz="1400" spc="-150" dirty="0" err="1">
                <a:solidFill>
                  <a:schemeClr val="accent4"/>
                </a:solidFill>
              </a:rPr>
              <a:t>테트리스</a:t>
            </a:r>
            <a:r>
              <a:rPr lang="en-US" altLang="ko-KR" sz="1400" spc="-150" dirty="0">
                <a:solidFill>
                  <a:schemeClr val="accent4"/>
                </a:solidFill>
              </a:rPr>
              <a:t>)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F5F0CE-AFD8-4CBD-AA2A-F1812D9EF373}"/>
              </a:ext>
            </a:extLst>
          </p:cNvPr>
          <p:cNvGrpSpPr/>
          <p:nvPr/>
        </p:nvGrpSpPr>
        <p:grpSpPr>
          <a:xfrm>
            <a:off x="479407" y="759710"/>
            <a:ext cx="4234172" cy="584775"/>
            <a:chOff x="1709512" y="652394"/>
            <a:chExt cx="4234172" cy="584775"/>
          </a:xfrm>
        </p:grpSpPr>
        <p:sp>
          <p:nvSpPr>
            <p:cNvPr id="4" name="TextBox 3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1.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35618" y="683171"/>
              <a:ext cx="370806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spc="-150" dirty="0" err="1">
                  <a:solidFill>
                    <a:schemeClr val="accent4"/>
                  </a:solidFill>
                  <a:latin typeface="+mj-ea"/>
                  <a:ea typeface="+mj-ea"/>
                </a:rPr>
                <a:t>테트리스</a:t>
              </a:r>
              <a:r>
                <a:rPr lang="ko-KR" altLang="en-US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 코드 분석 </a:t>
              </a:r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 </a:t>
              </a:r>
              <a:endParaRPr lang="ko-KR" altLang="en-US" sz="3000" spc="-15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7" name="그림 6" descr="텍스트, 낱말맞추기게임이(가) 표시된 사진&#10;&#10;자동 생성된 설명">
            <a:extLst>
              <a:ext uri="{FF2B5EF4-FFF2-40B4-BE49-F238E27FC236}">
                <a16:creationId xmlns:a16="http://schemas.microsoft.com/office/drawing/2014/main" id="{FB9AF987-C5A4-4162-8703-40263F7AE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13" y="1986917"/>
            <a:ext cx="6183773" cy="411137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B78C13F-6B23-475A-8AAC-1D95F8F17C7C}"/>
              </a:ext>
            </a:extLst>
          </p:cNvPr>
          <p:cNvSpPr txBox="1"/>
          <p:nvPr/>
        </p:nvSpPr>
        <p:spPr>
          <a:xfrm>
            <a:off x="8024682" y="3552847"/>
            <a:ext cx="392665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블록의 각 셀</a:t>
            </a:r>
            <a:endParaRPr lang="en-US" altLang="ko-KR" sz="1400" dirty="0">
              <a:solidFill>
                <a:schemeClr val="accent4"/>
              </a:solidFill>
            </a:endParaRPr>
          </a:p>
          <a:p>
            <a:r>
              <a:rPr lang="en-US" altLang="ko-KR" sz="1400" dirty="0">
                <a:solidFill>
                  <a:schemeClr val="accent4"/>
                </a:solidFill>
              </a:rPr>
              <a:t>=&gt; BLOCK_DATA[</a:t>
            </a:r>
            <a:r>
              <a:rPr lang="ko-KR" altLang="en-US" sz="1400" dirty="0" err="1">
                <a:solidFill>
                  <a:schemeClr val="accent4"/>
                </a:solidFill>
              </a:rPr>
              <a:t>블럭종류</a:t>
            </a:r>
            <a:r>
              <a:rPr lang="en-US" altLang="ko-KR" sz="1400" dirty="0">
                <a:solidFill>
                  <a:schemeClr val="accent4"/>
                </a:solidFill>
              </a:rPr>
              <a:t>][</a:t>
            </a:r>
            <a:r>
              <a:rPr lang="ko-KR" altLang="en-US" sz="1400" dirty="0">
                <a:solidFill>
                  <a:schemeClr val="accent4"/>
                </a:solidFill>
              </a:rPr>
              <a:t>방향</a:t>
            </a:r>
            <a:r>
              <a:rPr lang="en-US" altLang="ko-KR" sz="1400" dirty="0">
                <a:solidFill>
                  <a:schemeClr val="accent4"/>
                </a:solidFill>
              </a:rPr>
              <a:t>][</a:t>
            </a:r>
            <a:r>
              <a:rPr lang="ko-KR" altLang="en-US" sz="1400" dirty="0">
                <a:solidFill>
                  <a:schemeClr val="accent4"/>
                </a:solidFill>
              </a:rPr>
              <a:t>데이터 번호</a:t>
            </a:r>
            <a:r>
              <a:rPr lang="en-US" altLang="ko-KR" sz="1400" dirty="0">
                <a:solidFill>
                  <a:schemeClr val="accent4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8748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2434A014-9EDD-4539-9AF7-C997C22094B8}"/>
              </a:ext>
            </a:extLst>
          </p:cNvPr>
          <p:cNvGrpSpPr/>
          <p:nvPr/>
        </p:nvGrpSpPr>
        <p:grpSpPr>
          <a:xfrm>
            <a:off x="7028345" y="3832034"/>
            <a:ext cx="1523725" cy="180000"/>
            <a:chOff x="4700234" y="3826753"/>
            <a:chExt cx="1523725" cy="180000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697D202-C46C-48AC-A793-A871D9D4A4CA}"/>
                </a:ext>
              </a:extLst>
            </p:cNvPr>
            <p:cNvCxnSpPr/>
            <p:nvPr/>
          </p:nvCxnSpPr>
          <p:spPr>
            <a:xfrm>
              <a:off x="4700234" y="3906012"/>
              <a:ext cx="1382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11707B7-5124-40CF-9ED2-65CF15B83348}"/>
                </a:ext>
              </a:extLst>
            </p:cNvPr>
            <p:cNvSpPr/>
            <p:nvPr/>
          </p:nvSpPr>
          <p:spPr>
            <a:xfrm flipH="1">
              <a:off x="6043959" y="3826753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개인 프로젝트</a:t>
            </a:r>
            <a:r>
              <a:rPr lang="en-US" altLang="ko-KR" sz="1400" spc="-150" dirty="0">
                <a:solidFill>
                  <a:schemeClr val="accent4"/>
                </a:solidFill>
              </a:rPr>
              <a:t>(</a:t>
            </a:r>
            <a:r>
              <a:rPr lang="ko-KR" altLang="en-US" sz="1400" spc="-150" dirty="0" err="1">
                <a:solidFill>
                  <a:schemeClr val="accent4"/>
                </a:solidFill>
              </a:rPr>
              <a:t>테트리스</a:t>
            </a:r>
            <a:r>
              <a:rPr lang="en-US" altLang="ko-KR" sz="1400" spc="-150" dirty="0">
                <a:solidFill>
                  <a:schemeClr val="accent4"/>
                </a:solidFill>
              </a:rPr>
              <a:t>)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F5F0CE-AFD8-4CBD-AA2A-F1812D9EF373}"/>
              </a:ext>
            </a:extLst>
          </p:cNvPr>
          <p:cNvGrpSpPr/>
          <p:nvPr/>
        </p:nvGrpSpPr>
        <p:grpSpPr>
          <a:xfrm>
            <a:off x="479407" y="759710"/>
            <a:ext cx="5240858" cy="584775"/>
            <a:chOff x="1709512" y="652394"/>
            <a:chExt cx="5240858" cy="584775"/>
          </a:xfrm>
        </p:grpSpPr>
        <p:sp>
          <p:nvSpPr>
            <p:cNvPr id="4" name="TextBox 3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1.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35618" y="683171"/>
              <a:ext cx="47147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spc="-150" dirty="0" err="1">
                  <a:solidFill>
                    <a:schemeClr val="accent4"/>
                  </a:solidFill>
                  <a:latin typeface="+mj-ea"/>
                  <a:ea typeface="+mj-ea"/>
                </a:rPr>
                <a:t>테트리스</a:t>
              </a:r>
              <a:r>
                <a:rPr lang="ko-KR" altLang="en-US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 코드 분석 </a:t>
              </a:r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- Class </a:t>
              </a:r>
              <a:endParaRPr lang="ko-KR" altLang="en-US" sz="3000" spc="-15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E5776DD-ACEF-416A-BB92-AD2721875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21" y="1796419"/>
            <a:ext cx="6790007" cy="1580716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EF0A1135-2A74-45B8-A544-737A7544C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22" y="3377135"/>
            <a:ext cx="6790008" cy="332274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53CFAD1-7099-4197-A56A-480F4C34598F}"/>
              </a:ext>
            </a:extLst>
          </p:cNvPr>
          <p:cNvSpPr txBox="1"/>
          <p:nvPr/>
        </p:nvSpPr>
        <p:spPr>
          <a:xfrm>
            <a:off x="8266730" y="3757404"/>
            <a:ext cx="2528256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Block Class </a:t>
            </a:r>
            <a:r>
              <a:rPr lang="ko-KR" altLang="en-US" sz="1400" dirty="0">
                <a:solidFill>
                  <a:schemeClr val="accent4"/>
                </a:solidFill>
              </a:rPr>
              <a:t>의 속성과 메서드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AE94895-A817-48B6-9201-7905214940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275" y="4299875"/>
            <a:ext cx="4336156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9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2434A014-9EDD-4539-9AF7-C997C22094B8}"/>
              </a:ext>
            </a:extLst>
          </p:cNvPr>
          <p:cNvGrpSpPr/>
          <p:nvPr/>
        </p:nvGrpSpPr>
        <p:grpSpPr>
          <a:xfrm>
            <a:off x="7261427" y="3349741"/>
            <a:ext cx="1523725" cy="180000"/>
            <a:chOff x="4700234" y="3826753"/>
            <a:chExt cx="1523725" cy="180000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697D202-C46C-48AC-A793-A871D9D4A4CA}"/>
                </a:ext>
              </a:extLst>
            </p:cNvPr>
            <p:cNvCxnSpPr/>
            <p:nvPr/>
          </p:nvCxnSpPr>
          <p:spPr>
            <a:xfrm>
              <a:off x="4700234" y="3906012"/>
              <a:ext cx="1382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11707B7-5124-40CF-9ED2-65CF15B83348}"/>
                </a:ext>
              </a:extLst>
            </p:cNvPr>
            <p:cNvSpPr/>
            <p:nvPr/>
          </p:nvSpPr>
          <p:spPr>
            <a:xfrm flipH="1">
              <a:off x="6043959" y="3826753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개인 프로젝트</a:t>
            </a:r>
            <a:r>
              <a:rPr lang="en-US" altLang="ko-KR" sz="1400" spc="-150" dirty="0">
                <a:solidFill>
                  <a:schemeClr val="accent4"/>
                </a:solidFill>
              </a:rPr>
              <a:t>(</a:t>
            </a:r>
            <a:r>
              <a:rPr lang="ko-KR" altLang="en-US" sz="1400" spc="-150" dirty="0" err="1">
                <a:solidFill>
                  <a:schemeClr val="accent4"/>
                </a:solidFill>
              </a:rPr>
              <a:t>테트리스</a:t>
            </a:r>
            <a:r>
              <a:rPr lang="en-US" altLang="ko-KR" sz="1400" spc="-150" dirty="0">
                <a:solidFill>
                  <a:schemeClr val="accent4"/>
                </a:solidFill>
              </a:rPr>
              <a:t>)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F5F0CE-AFD8-4CBD-AA2A-F1812D9EF373}"/>
              </a:ext>
            </a:extLst>
          </p:cNvPr>
          <p:cNvGrpSpPr/>
          <p:nvPr/>
        </p:nvGrpSpPr>
        <p:grpSpPr>
          <a:xfrm>
            <a:off x="479407" y="759710"/>
            <a:ext cx="5240858" cy="584775"/>
            <a:chOff x="1709512" y="652394"/>
            <a:chExt cx="5240858" cy="584775"/>
          </a:xfrm>
        </p:grpSpPr>
        <p:sp>
          <p:nvSpPr>
            <p:cNvPr id="4" name="TextBox 3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1.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35618" y="683171"/>
              <a:ext cx="47147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spc="-150" dirty="0" err="1">
                  <a:solidFill>
                    <a:schemeClr val="accent4"/>
                  </a:solidFill>
                  <a:latin typeface="+mj-ea"/>
                  <a:ea typeface="+mj-ea"/>
                </a:rPr>
                <a:t>테트리스</a:t>
              </a:r>
              <a:r>
                <a:rPr lang="ko-KR" altLang="en-US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 코드 분석 </a:t>
              </a:r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- Class </a:t>
              </a:r>
              <a:endParaRPr lang="ko-KR" altLang="en-US" sz="3000" spc="-15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53CFAD1-7099-4197-A56A-480F4C34598F}"/>
              </a:ext>
            </a:extLst>
          </p:cNvPr>
          <p:cNvSpPr txBox="1"/>
          <p:nvPr/>
        </p:nvSpPr>
        <p:spPr>
          <a:xfrm>
            <a:off x="8499812" y="3275111"/>
            <a:ext cx="1939955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</a:rPr>
              <a:t>Block Class </a:t>
            </a:r>
            <a:r>
              <a:rPr lang="ko-KR" altLang="en-US" sz="1400" dirty="0">
                <a:solidFill>
                  <a:schemeClr val="accent4"/>
                </a:solidFill>
              </a:rPr>
              <a:t>의 메서드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D144088-7C92-47DF-AB84-8AC1495FB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29" y="2351385"/>
            <a:ext cx="7369179" cy="2176712"/>
          </a:xfrm>
          <a:prstGeom prst="rect">
            <a:avLst/>
          </a:prstGeom>
        </p:spPr>
      </p:pic>
      <p:pic>
        <p:nvPicPr>
          <p:cNvPr id="12" name="그림 11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2D0C18E-DFB0-4115-9BDA-74C0C008F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20" y="4791704"/>
            <a:ext cx="2103302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4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E09F28-57E0-4C58-AB14-590E4199FB94}"/>
              </a:ext>
            </a:extLst>
          </p:cNvPr>
          <p:cNvGrpSpPr/>
          <p:nvPr/>
        </p:nvGrpSpPr>
        <p:grpSpPr>
          <a:xfrm>
            <a:off x="7557262" y="3717294"/>
            <a:ext cx="1523725" cy="180000"/>
            <a:chOff x="4700234" y="3826753"/>
            <a:chExt cx="1523725" cy="180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4E5C35F-B848-41A7-B9EF-3FE17274215D}"/>
                </a:ext>
              </a:extLst>
            </p:cNvPr>
            <p:cNvCxnSpPr/>
            <p:nvPr/>
          </p:nvCxnSpPr>
          <p:spPr>
            <a:xfrm>
              <a:off x="4700234" y="3906012"/>
              <a:ext cx="1382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41FD201-18C2-45CF-AAE2-3D4365CE331C}"/>
                </a:ext>
              </a:extLst>
            </p:cNvPr>
            <p:cNvSpPr/>
            <p:nvPr/>
          </p:nvSpPr>
          <p:spPr>
            <a:xfrm flipH="1">
              <a:off x="6043959" y="3826753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개인 프로젝트</a:t>
            </a:r>
            <a:r>
              <a:rPr lang="en-US" altLang="ko-KR" sz="1400" spc="-150" dirty="0">
                <a:solidFill>
                  <a:schemeClr val="accent4"/>
                </a:solidFill>
              </a:rPr>
              <a:t>(</a:t>
            </a:r>
            <a:r>
              <a:rPr lang="ko-KR" altLang="en-US" sz="1400" spc="-150" dirty="0" err="1">
                <a:solidFill>
                  <a:schemeClr val="accent4"/>
                </a:solidFill>
              </a:rPr>
              <a:t>테트리스</a:t>
            </a:r>
            <a:r>
              <a:rPr lang="en-US" altLang="ko-KR" sz="1400" spc="-150" dirty="0">
                <a:solidFill>
                  <a:schemeClr val="accent4"/>
                </a:solidFill>
              </a:rPr>
              <a:t>)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F5F0CE-AFD8-4CBD-AA2A-F1812D9EF373}"/>
              </a:ext>
            </a:extLst>
          </p:cNvPr>
          <p:cNvGrpSpPr/>
          <p:nvPr/>
        </p:nvGrpSpPr>
        <p:grpSpPr>
          <a:xfrm>
            <a:off x="479407" y="759710"/>
            <a:ext cx="5080558" cy="584775"/>
            <a:chOff x="1709512" y="652394"/>
            <a:chExt cx="5080558" cy="584775"/>
          </a:xfrm>
        </p:grpSpPr>
        <p:sp>
          <p:nvSpPr>
            <p:cNvPr id="4" name="TextBox 3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1.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35618" y="683171"/>
              <a:ext cx="4554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spc="-150" dirty="0" err="1">
                  <a:solidFill>
                    <a:schemeClr val="accent4"/>
                  </a:solidFill>
                  <a:latin typeface="+mj-ea"/>
                  <a:ea typeface="+mj-ea"/>
                </a:rPr>
                <a:t>테트리스</a:t>
              </a:r>
              <a:r>
                <a:rPr lang="ko-KR" altLang="en-US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 코드 분석 </a:t>
              </a:r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- </a:t>
              </a:r>
              <a:r>
                <a:rPr lang="ko-KR" altLang="en-US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함수</a:t>
              </a:r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 </a:t>
              </a:r>
              <a:endParaRPr lang="ko-KR" altLang="en-US" sz="3000" spc="-15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869E356-94BF-440C-A5AB-79B400055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07" y="2622655"/>
            <a:ext cx="7727972" cy="28368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27DC69C-3039-4835-8F78-67E5C96836DB}"/>
              </a:ext>
            </a:extLst>
          </p:cNvPr>
          <p:cNvSpPr txBox="1"/>
          <p:nvPr/>
        </p:nvSpPr>
        <p:spPr>
          <a:xfrm>
            <a:off x="8795647" y="3642664"/>
            <a:ext cx="1848583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accent4"/>
                </a:solidFill>
              </a:rPr>
              <a:t>Erase_line</a:t>
            </a:r>
            <a:r>
              <a:rPr lang="en-US" altLang="ko-KR" sz="1400" dirty="0">
                <a:solidFill>
                  <a:schemeClr val="accent4"/>
                </a:solidFill>
              </a:rPr>
              <a:t> </a:t>
            </a:r>
            <a:r>
              <a:rPr lang="ko-KR" altLang="en-US" sz="1400" dirty="0">
                <a:solidFill>
                  <a:schemeClr val="accent4"/>
                </a:solidFill>
              </a:rPr>
              <a:t>함수 정의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25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3CDBED53-03F6-44FC-9033-0E4EB9B8132B}"/>
              </a:ext>
            </a:extLst>
          </p:cNvPr>
          <p:cNvGrpSpPr/>
          <p:nvPr/>
        </p:nvGrpSpPr>
        <p:grpSpPr>
          <a:xfrm>
            <a:off x="7791615" y="5187721"/>
            <a:ext cx="1523725" cy="180000"/>
            <a:chOff x="4700234" y="3826753"/>
            <a:chExt cx="1523725" cy="180000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AF4F1C4-8CCD-4E10-984B-F1B5E16A2D5E}"/>
                </a:ext>
              </a:extLst>
            </p:cNvPr>
            <p:cNvCxnSpPr/>
            <p:nvPr/>
          </p:nvCxnSpPr>
          <p:spPr>
            <a:xfrm>
              <a:off x="4700234" y="3906012"/>
              <a:ext cx="1382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B6487D1-380A-4F95-BD91-D8B1F72091A1}"/>
                </a:ext>
              </a:extLst>
            </p:cNvPr>
            <p:cNvSpPr/>
            <p:nvPr/>
          </p:nvSpPr>
          <p:spPr>
            <a:xfrm flipH="1">
              <a:off x="6043959" y="3826753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E09F28-57E0-4C58-AB14-590E4199FB94}"/>
              </a:ext>
            </a:extLst>
          </p:cNvPr>
          <p:cNvGrpSpPr/>
          <p:nvPr/>
        </p:nvGrpSpPr>
        <p:grpSpPr>
          <a:xfrm>
            <a:off x="7745521" y="3088131"/>
            <a:ext cx="1523725" cy="180000"/>
            <a:chOff x="4700234" y="3826753"/>
            <a:chExt cx="1523725" cy="180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4E5C35F-B848-41A7-B9EF-3FE17274215D}"/>
                </a:ext>
              </a:extLst>
            </p:cNvPr>
            <p:cNvCxnSpPr/>
            <p:nvPr/>
          </p:nvCxnSpPr>
          <p:spPr>
            <a:xfrm>
              <a:off x="4700234" y="3906012"/>
              <a:ext cx="1382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41FD201-18C2-45CF-AAE2-3D4365CE331C}"/>
                </a:ext>
              </a:extLst>
            </p:cNvPr>
            <p:cNvSpPr/>
            <p:nvPr/>
          </p:nvSpPr>
          <p:spPr>
            <a:xfrm flipH="1">
              <a:off x="6043959" y="3826753"/>
              <a:ext cx="180000" cy="1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개인 프로젝트</a:t>
            </a:r>
            <a:r>
              <a:rPr lang="en-US" altLang="ko-KR" sz="1400" spc="-150" dirty="0">
                <a:solidFill>
                  <a:schemeClr val="accent4"/>
                </a:solidFill>
              </a:rPr>
              <a:t>(</a:t>
            </a:r>
            <a:r>
              <a:rPr lang="ko-KR" altLang="en-US" sz="1400" spc="-150" dirty="0" err="1">
                <a:solidFill>
                  <a:schemeClr val="accent4"/>
                </a:solidFill>
              </a:rPr>
              <a:t>테트리스</a:t>
            </a:r>
            <a:r>
              <a:rPr lang="en-US" altLang="ko-KR" sz="1400" spc="-150" dirty="0">
                <a:solidFill>
                  <a:schemeClr val="accent4"/>
                </a:solidFill>
              </a:rPr>
              <a:t>)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F5F0CE-AFD8-4CBD-AA2A-F1812D9EF373}"/>
              </a:ext>
            </a:extLst>
          </p:cNvPr>
          <p:cNvGrpSpPr/>
          <p:nvPr/>
        </p:nvGrpSpPr>
        <p:grpSpPr>
          <a:xfrm>
            <a:off x="479407" y="759710"/>
            <a:ext cx="5080558" cy="584775"/>
            <a:chOff x="1709512" y="652394"/>
            <a:chExt cx="5080558" cy="584775"/>
          </a:xfrm>
        </p:grpSpPr>
        <p:sp>
          <p:nvSpPr>
            <p:cNvPr id="4" name="TextBox 3"/>
            <p:cNvSpPr txBox="1"/>
            <p:nvPr/>
          </p:nvSpPr>
          <p:spPr>
            <a:xfrm>
              <a:off x="1709512" y="652394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accent4"/>
                  </a:solidFill>
                </a:rPr>
                <a:t>1.</a:t>
              </a:r>
              <a:endParaRPr lang="ko-KR" alt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35618" y="683171"/>
              <a:ext cx="4554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spc="-150" dirty="0" err="1">
                  <a:solidFill>
                    <a:schemeClr val="accent4"/>
                  </a:solidFill>
                  <a:latin typeface="+mj-ea"/>
                  <a:ea typeface="+mj-ea"/>
                </a:rPr>
                <a:t>테트리스</a:t>
              </a:r>
              <a:r>
                <a:rPr lang="ko-KR" altLang="en-US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 코드 분석 </a:t>
              </a:r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- </a:t>
              </a:r>
              <a:r>
                <a:rPr lang="ko-KR" altLang="en-US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함수</a:t>
              </a:r>
              <a:r>
                <a:rPr lang="en-US" altLang="ko-KR" sz="3000" spc="-150" dirty="0">
                  <a:solidFill>
                    <a:schemeClr val="accent4"/>
                  </a:solidFill>
                  <a:latin typeface="+mj-ea"/>
                  <a:ea typeface="+mj-ea"/>
                </a:rPr>
                <a:t> </a:t>
              </a:r>
              <a:endParaRPr lang="ko-KR" altLang="en-US" sz="3000" spc="-150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27DC69C-3039-4835-8F78-67E5C96836DB}"/>
              </a:ext>
            </a:extLst>
          </p:cNvPr>
          <p:cNvSpPr txBox="1"/>
          <p:nvPr/>
        </p:nvSpPr>
        <p:spPr>
          <a:xfrm>
            <a:off x="8974941" y="2905780"/>
            <a:ext cx="2156360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accent4"/>
                </a:solidFill>
              </a:rPr>
              <a:t>Is_game_over</a:t>
            </a:r>
            <a:r>
              <a:rPr lang="ko-KR" altLang="en-US" sz="1400" dirty="0">
                <a:solidFill>
                  <a:schemeClr val="accent4"/>
                </a:solidFill>
              </a:rPr>
              <a:t>함수와 </a:t>
            </a:r>
            <a:endParaRPr lang="en-US" altLang="ko-KR" sz="1400" dirty="0">
              <a:solidFill>
                <a:schemeClr val="accent4"/>
              </a:solidFill>
            </a:endParaRPr>
          </a:p>
          <a:p>
            <a:r>
              <a:rPr lang="en-US" altLang="ko-KR" sz="1400" dirty="0" err="1">
                <a:solidFill>
                  <a:schemeClr val="accent4"/>
                </a:solidFill>
              </a:rPr>
              <a:t>go_next_block</a:t>
            </a:r>
            <a:r>
              <a:rPr lang="en-US" altLang="ko-KR" sz="1400" dirty="0">
                <a:solidFill>
                  <a:schemeClr val="accent4"/>
                </a:solidFill>
              </a:rPr>
              <a:t> </a:t>
            </a:r>
            <a:r>
              <a:rPr lang="ko-KR" altLang="en-US" sz="1400" dirty="0">
                <a:solidFill>
                  <a:schemeClr val="accent4"/>
                </a:solidFill>
              </a:rPr>
              <a:t>함수 정의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12BF88C-FC76-4C59-B6C7-7C7840ABA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7" y="1888184"/>
            <a:ext cx="8119564" cy="2586854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8DFC6A65-3B97-4FAE-A5E4-0A7671003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7" y="4475038"/>
            <a:ext cx="8153301" cy="189166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F16A941-7379-49B9-8B1B-1C2D67DAC238}"/>
              </a:ext>
            </a:extLst>
          </p:cNvPr>
          <p:cNvSpPr txBox="1"/>
          <p:nvPr/>
        </p:nvSpPr>
        <p:spPr>
          <a:xfrm>
            <a:off x="9030000" y="5113091"/>
            <a:ext cx="2125903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accent4"/>
                </a:solidFill>
              </a:rPr>
              <a:t>Is_overlapped</a:t>
            </a:r>
            <a:r>
              <a:rPr lang="ko-KR" altLang="en-US" sz="1400" dirty="0">
                <a:solidFill>
                  <a:schemeClr val="accent4"/>
                </a:solidFill>
              </a:rPr>
              <a:t> 함수 정의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55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1001</Words>
  <Application>Microsoft Office PowerPoint</Application>
  <PresentationFormat>와이드스크린</PresentationFormat>
  <Paragraphs>190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나눔스퀘어라운드 Regular</vt:lpstr>
      <vt:lpstr>Arial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Kim Min Su</cp:lastModifiedBy>
  <cp:revision>124</cp:revision>
  <dcterms:created xsi:type="dcterms:W3CDTF">2015-07-07T04:48:58Z</dcterms:created>
  <dcterms:modified xsi:type="dcterms:W3CDTF">2021-11-09T03:53:25Z</dcterms:modified>
</cp:coreProperties>
</file>