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69" r:id="rId4"/>
    <p:sldId id="271" r:id="rId5"/>
    <p:sldId id="272" r:id="rId6"/>
    <p:sldId id="281" r:id="rId7"/>
    <p:sldId id="273" r:id="rId8"/>
    <p:sldId id="274" r:id="rId9"/>
    <p:sldId id="278" r:id="rId10"/>
    <p:sldId id="279" r:id="rId11"/>
    <p:sldId id="275" r:id="rId12"/>
    <p:sldId id="276" r:id="rId13"/>
    <p:sldId id="277" r:id="rId14"/>
    <p:sldId id="283" r:id="rId15"/>
    <p:sldId id="280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1B21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EC1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8" b="12156"/>
          <a:stretch/>
        </p:blipFill>
        <p:spPr bwMode="auto">
          <a:xfrm>
            <a:off x="5640602" y="770839"/>
            <a:ext cx="6551398" cy="450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 userDrawn="1"/>
        </p:nvGrpSpPr>
        <p:grpSpPr>
          <a:xfrm>
            <a:off x="3606567" y="770839"/>
            <a:ext cx="2028568" cy="4509013"/>
            <a:chOff x="3612034" y="770839"/>
            <a:chExt cx="2028568" cy="4509013"/>
          </a:xfrm>
        </p:grpSpPr>
        <p:grpSp>
          <p:nvGrpSpPr>
            <p:cNvPr id="10" name="Группа 9"/>
            <p:cNvGrpSpPr/>
            <p:nvPr userDrawn="1"/>
          </p:nvGrpSpPr>
          <p:grpSpPr>
            <a:xfrm>
              <a:off x="4626318" y="770839"/>
              <a:ext cx="1014284" cy="4509013"/>
              <a:chOff x="4626318" y="770839"/>
              <a:chExt cx="1014284" cy="4509013"/>
            </a:xfrm>
          </p:grpSpPr>
          <p:pic>
            <p:nvPicPr>
              <p:cNvPr id="13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387031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133460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879889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626318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Группа 17"/>
            <p:cNvGrpSpPr/>
            <p:nvPr userDrawn="1"/>
          </p:nvGrpSpPr>
          <p:grpSpPr>
            <a:xfrm>
              <a:off x="3612034" y="770839"/>
              <a:ext cx="1014284" cy="4509013"/>
              <a:chOff x="4626318" y="770839"/>
              <a:chExt cx="1014284" cy="4509013"/>
            </a:xfrm>
          </p:grpSpPr>
          <p:pic>
            <p:nvPicPr>
              <p:cNvPr id="19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387031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133460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879889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626318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Группа 23"/>
          <p:cNvGrpSpPr/>
          <p:nvPr userDrawn="1"/>
        </p:nvGrpSpPr>
        <p:grpSpPr>
          <a:xfrm>
            <a:off x="1583466" y="770839"/>
            <a:ext cx="2028568" cy="4509013"/>
            <a:chOff x="3612034" y="770839"/>
            <a:chExt cx="2028568" cy="4509013"/>
          </a:xfrm>
        </p:grpSpPr>
        <p:grpSp>
          <p:nvGrpSpPr>
            <p:cNvPr id="25" name="Группа 24"/>
            <p:cNvGrpSpPr/>
            <p:nvPr userDrawn="1"/>
          </p:nvGrpSpPr>
          <p:grpSpPr>
            <a:xfrm>
              <a:off x="4626318" y="770839"/>
              <a:ext cx="1014284" cy="4509013"/>
              <a:chOff x="4626318" y="770839"/>
              <a:chExt cx="1014284" cy="4509013"/>
            </a:xfrm>
          </p:grpSpPr>
          <p:pic>
            <p:nvPicPr>
              <p:cNvPr id="31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387031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133460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879889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626318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Группа 25"/>
            <p:cNvGrpSpPr/>
            <p:nvPr userDrawn="1"/>
          </p:nvGrpSpPr>
          <p:grpSpPr>
            <a:xfrm>
              <a:off x="3612034" y="770839"/>
              <a:ext cx="1014284" cy="4509013"/>
              <a:chOff x="4626318" y="770839"/>
              <a:chExt cx="1014284" cy="4509013"/>
            </a:xfrm>
          </p:grpSpPr>
          <p:pic>
            <p:nvPicPr>
              <p:cNvPr id="27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387031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133460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879889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626318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5" name="Группа 34"/>
          <p:cNvGrpSpPr/>
          <p:nvPr userDrawn="1"/>
        </p:nvGrpSpPr>
        <p:grpSpPr>
          <a:xfrm>
            <a:off x="222422" y="770839"/>
            <a:ext cx="1361044" cy="4509013"/>
            <a:chOff x="4279558" y="770839"/>
            <a:chExt cx="1361044" cy="4509013"/>
          </a:xfrm>
        </p:grpSpPr>
        <p:grpSp>
          <p:nvGrpSpPr>
            <p:cNvPr id="36" name="Группа 35"/>
            <p:cNvGrpSpPr/>
            <p:nvPr userDrawn="1"/>
          </p:nvGrpSpPr>
          <p:grpSpPr>
            <a:xfrm>
              <a:off x="4626318" y="770839"/>
              <a:ext cx="1014284" cy="4509013"/>
              <a:chOff x="4626318" y="770839"/>
              <a:chExt cx="1014284" cy="4509013"/>
            </a:xfrm>
          </p:grpSpPr>
          <p:pic>
            <p:nvPicPr>
              <p:cNvPr id="42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387031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133460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879889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4626318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Группа 36"/>
            <p:cNvGrpSpPr/>
            <p:nvPr userDrawn="1"/>
          </p:nvGrpSpPr>
          <p:grpSpPr>
            <a:xfrm>
              <a:off x="4279558" y="770839"/>
              <a:ext cx="346760" cy="4509013"/>
              <a:chOff x="5293842" y="770839"/>
              <a:chExt cx="346760" cy="4509013"/>
            </a:xfrm>
          </p:grpSpPr>
          <p:pic>
            <p:nvPicPr>
              <p:cNvPr id="38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387031" y="770839"/>
                <a:ext cx="253571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ÐÐ¾ÑÐ¾Ð¶ÐµÐµ Ð¸Ð·Ð¾Ð±ÑÐ°Ð¶ÐµÐ½Ð¸Ðµ"/>
              <p:cNvPicPr>
                <a:picLocks noChangeAspect="1" noChangeArrowheads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18" r="96130" b="12156"/>
              <a:stretch/>
            </p:blipFill>
            <p:spPr bwMode="auto">
              <a:xfrm>
                <a:off x="5293842" y="770839"/>
                <a:ext cx="93189" cy="4509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  <p:sp>
        <p:nvSpPr>
          <p:cNvPr id="47" name="Прямоугольник 46"/>
          <p:cNvSpPr/>
          <p:nvPr userDrawn="1"/>
        </p:nvSpPr>
        <p:spPr>
          <a:xfrm>
            <a:off x="0" y="6068733"/>
            <a:ext cx="12192000" cy="788001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105562"/>
            <a:ext cx="12192000" cy="742784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50" name="Picture 6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" t="19018" r="96130" b="12156"/>
          <a:stretch/>
        </p:blipFill>
        <p:spPr bwMode="auto">
          <a:xfrm>
            <a:off x="-25166" y="770839"/>
            <a:ext cx="262906" cy="450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 userDrawn="1"/>
        </p:nvSpPr>
        <p:spPr>
          <a:xfrm>
            <a:off x="-25166" y="2057080"/>
            <a:ext cx="12217166" cy="3118429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0609" y="2065467"/>
            <a:ext cx="7724510" cy="3110041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9" name="Прямоугольник 48"/>
          <p:cNvSpPr/>
          <p:nvPr userDrawn="1"/>
        </p:nvSpPr>
        <p:spPr>
          <a:xfrm>
            <a:off x="0" y="1"/>
            <a:ext cx="12192000" cy="788001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 descr="ÐÐ°ÑÑÐ¸Ð½ÐºÐ¸ Ð¿Ð¾ Ð·Ð°Ð¿ÑÐ¾ÑÑ ÑÐ¸Ð½ÐµÑÐ³Ð¸Ñ ÑÐ½Ð¸Ð²ÐµÑÑÐ¸ÑÐµÑ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" y="44326"/>
            <a:ext cx="1943978" cy="64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4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29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1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0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FB32-79D3-405D-A280-C6DFD96D1907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3A6F-3714-44B5-A849-3121A015260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4539" b="-28721"/>
          <a:stretch/>
        </p:blipFill>
        <p:spPr bwMode="auto">
          <a:xfrm>
            <a:off x="11066306" y="6414565"/>
            <a:ext cx="1006381" cy="30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ятиугольник 7"/>
          <p:cNvSpPr/>
          <p:nvPr userDrawn="1"/>
        </p:nvSpPr>
        <p:spPr>
          <a:xfrm rot="5400000">
            <a:off x="13382" y="313898"/>
            <a:ext cx="1052736" cy="441424"/>
          </a:xfrm>
          <a:prstGeom prst="homePlate">
            <a:avLst>
              <a:gd name="adj" fmla="val 32267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E41212"/>
              </a:gs>
            </a:gsLst>
            <a:lin ang="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0" tIns="45680" rIns="91360" bIns="45680"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5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Лавров Сергей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D8F32-C72E-4627-98B5-C9B8A6B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Изменение ключей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42EDA-8316-4527-A38C-C0D9038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ru-RU" sz="1800" b="1" dirty="0"/>
              <a:t> </a:t>
            </a:r>
            <a:r>
              <a:rPr lang="en-US" sz="1800" b="1" dirty="0"/>
              <a:t>PRIMARY KEY (</a:t>
            </a:r>
            <a:r>
              <a:rPr lang="ru-RU" sz="1800" b="1" dirty="0" err="1"/>
              <a:t>имя_поля</a:t>
            </a:r>
            <a:r>
              <a:rPr lang="en-US" sz="1800" b="1" dirty="0"/>
              <a:t>)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первичного ключа к таблице (если его не было)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 DROP PRIMARY KEY;</a:t>
            </a:r>
          </a:p>
          <a:p>
            <a:pPr marL="0" indent="0">
              <a:buNone/>
            </a:pPr>
            <a:r>
              <a:rPr lang="ru-RU" sz="1800" dirty="0"/>
              <a:t>Удаление первичного ключа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ru-RU" sz="1800" b="1" dirty="0"/>
              <a:t> </a:t>
            </a:r>
            <a:r>
              <a:rPr lang="en-US" sz="1800" b="1" dirty="0"/>
              <a:t>ADD CONSTRAINT </a:t>
            </a:r>
            <a:r>
              <a:rPr lang="ru-RU" sz="1800" b="1" dirty="0" err="1"/>
              <a:t>имя_составного_ключа</a:t>
            </a:r>
            <a:r>
              <a:rPr lang="en-US" sz="1800" b="1" dirty="0"/>
              <a:t> 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PRIMARY KEY (</a:t>
            </a:r>
            <a:r>
              <a:rPr lang="ru-RU" sz="1800" b="1" dirty="0"/>
              <a:t>имя_поля_1, имя_поля_2, …</a:t>
            </a:r>
            <a:r>
              <a:rPr lang="en-US" sz="1800" b="1" dirty="0"/>
              <a:t>)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составного первичного ключа к таблице (если его не было)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ru-RU" sz="1800" b="1" dirty="0"/>
              <a:t> </a:t>
            </a:r>
            <a:r>
              <a:rPr lang="en-US" sz="1800" b="1" dirty="0"/>
              <a:t>ADD CONSTRAINT </a:t>
            </a:r>
            <a:r>
              <a:rPr lang="ru-RU" sz="1800" b="1" dirty="0" err="1"/>
              <a:t>имя_внешнего_ключа</a:t>
            </a:r>
            <a:r>
              <a:rPr lang="en-US" sz="1800" b="1" dirty="0"/>
              <a:t> 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FOREIGN KEY (</a:t>
            </a:r>
            <a:r>
              <a:rPr lang="ru-RU" sz="1800" b="1" dirty="0" err="1"/>
              <a:t>имя_поля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en-US" sz="1800" b="1" dirty="0"/>
              <a:t>REFERENCES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(</a:t>
            </a:r>
            <a:r>
              <a:rPr lang="ru-RU" sz="1800" b="1" dirty="0" err="1"/>
              <a:t>имя_поля</a:t>
            </a:r>
            <a:r>
              <a:rPr lang="en-US" sz="1800" b="1" dirty="0"/>
              <a:t>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внешнего ключа к таблице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ru-RU" sz="1800" b="1" dirty="0"/>
              <a:t> </a:t>
            </a:r>
            <a:r>
              <a:rPr lang="en-US" sz="1800" b="1" dirty="0"/>
              <a:t>DROP CONSTRAINT </a:t>
            </a:r>
            <a:r>
              <a:rPr lang="ru-RU" sz="1800" b="1" dirty="0" err="1"/>
              <a:t>имя_ключа</a:t>
            </a:r>
            <a:r>
              <a:rPr lang="en-US" sz="1800" b="1" dirty="0"/>
              <a:t>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Удаление любого ключа из таблицы (ключ должно было предварительно указано)</a:t>
            </a:r>
            <a:endParaRPr lang="en-US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2002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03B4-DB03-4FB2-A5FE-F3977325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Заполнение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9D42C-F0E3-47E0-B26C-FECD1BCB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INSERT INTO </a:t>
            </a:r>
            <a:r>
              <a:rPr lang="ru-RU" sz="1800" b="1" dirty="0" err="1"/>
              <a:t>имя_таблицы</a:t>
            </a:r>
            <a:r>
              <a:rPr lang="ru-RU" sz="1800" b="1" dirty="0"/>
              <a:t> </a:t>
            </a:r>
            <a:r>
              <a:rPr lang="en-US" sz="1800" b="1" dirty="0"/>
              <a:t>(</a:t>
            </a:r>
            <a:r>
              <a:rPr lang="ru-RU" sz="1800" b="1" dirty="0"/>
              <a:t>имя_столбца_1</a:t>
            </a:r>
            <a:r>
              <a:rPr lang="en-US" sz="1800" b="1" dirty="0"/>
              <a:t>, </a:t>
            </a:r>
            <a:r>
              <a:rPr lang="ru-RU" sz="1800" b="1" dirty="0"/>
              <a:t>имя_столбца_2</a:t>
            </a:r>
            <a:r>
              <a:rPr lang="en-US" sz="1800" b="1" dirty="0"/>
              <a:t>, …)</a:t>
            </a:r>
          </a:p>
          <a:p>
            <a:pPr marL="0" indent="0">
              <a:buNone/>
            </a:pPr>
            <a:r>
              <a:rPr lang="en-US" sz="1800" b="1" dirty="0"/>
              <a:t>VALUES (</a:t>
            </a:r>
            <a:r>
              <a:rPr lang="ru-RU" sz="1800" b="1" dirty="0"/>
              <a:t>значение_1</a:t>
            </a:r>
            <a:r>
              <a:rPr lang="en-US" sz="1800" b="1" dirty="0"/>
              <a:t>, </a:t>
            </a:r>
            <a:r>
              <a:rPr lang="ru-RU" sz="1800" b="1" dirty="0"/>
              <a:t>значение_2</a:t>
            </a:r>
            <a:r>
              <a:rPr lang="en-US" sz="1800" b="1" dirty="0"/>
              <a:t>, …);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данных в таблицу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UPDATE </a:t>
            </a:r>
            <a:r>
              <a:rPr lang="ru-RU" sz="1800" b="1" dirty="0" err="1"/>
              <a:t>имя_таблицы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SET </a:t>
            </a:r>
            <a:r>
              <a:rPr lang="ru-RU" sz="1800" b="1" dirty="0"/>
              <a:t>имя_столбца_1</a:t>
            </a:r>
            <a:r>
              <a:rPr lang="en-US" sz="1800" b="1" dirty="0"/>
              <a:t> = </a:t>
            </a:r>
            <a:r>
              <a:rPr lang="ru-RU" sz="1800" b="1" dirty="0"/>
              <a:t>значение_1</a:t>
            </a:r>
            <a:r>
              <a:rPr lang="en-US" sz="1800" b="1" dirty="0"/>
              <a:t>, </a:t>
            </a:r>
            <a:r>
              <a:rPr lang="ru-RU" sz="1800" b="1" dirty="0"/>
              <a:t>имя_столбца_2</a:t>
            </a:r>
            <a:r>
              <a:rPr lang="en-US" sz="1800" b="1" dirty="0"/>
              <a:t> = </a:t>
            </a:r>
            <a:r>
              <a:rPr lang="ru-RU" sz="1800" b="1" dirty="0"/>
              <a:t>значение_2</a:t>
            </a:r>
            <a:r>
              <a:rPr lang="en-US" sz="1800" b="1" dirty="0"/>
              <a:t>, ...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ru-RU" sz="1800" b="1" dirty="0"/>
              <a:t>условие</a:t>
            </a:r>
            <a:r>
              <a:rPr lang="en-US" sz="1800" b="1" dirty="0"/>
              <a:t>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Обновление данных в таблице по условию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DELETE FROM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Удаление всех данных из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41534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859E1-9471-45F4-A271-662C473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</a:t>
            </a:r>
            <a:r>
              <a:rPr lang="ru-RU" dirty="0"/>
              <a:t> 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87A6E-47C9-4A35-BE32-FECE1072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ru-RU" sz="1800" b="1" dirty="0"/>
              <a:t>имя_столбца_1</a:t>
            </a:r>
            <a:r>
              <a:rPr lang="en-US" sz="1800" b="1" dirty="0"/>
              <a:t>, </a:t>
            </a:r>
            <a:r>
              <a:rPr lang="ru-RU" sz="1800" b="1" dirty="0"/>
              <a:t>имя_столбца_2</a:t>
            </a:r>
            <a:r>
              <a:rPr lang="en-US" sz="1800" b="1" dirty="0"/>
              <a:t>, …</a:t>
            </a:r>
          </a:p>
          <a:p>
            <a:pPr marL="0" indent="0">
              <a:buNone/>
            </a:pPr>
            <a:r>
              <a:rPr lang="en-US" sz="1800" b="1" dirty="0"/>
              <a:t>FROM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Получение данных из таблицы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SELECT * FROM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; 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Получение все данных из таблицы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SELECT DISTINCT </a:t>
            </a:r>
            <a:r>
              <a:rPr lang="ru-RU" sz="1800" b="1" dirty="0"/>
              <a:t>имя_столбца_1</a:t>
            </a:r>
            <a:r>
              <a:rPr lang="en-US" sz="1800" b="1" dirty="0"/>
              <a:t>, </a:t>
            </a:r>
            <a:r>
              <a:rPr lang="ru-RU" sz="1800" b="1" dirty="0"/>
              <a:t>имя_столбца_2</a:t>
            </a:r>
            <a:r>
              <a:rPr lang="en-US" sz="1800" b="1" dirty="0"/>
              <a:t>, …</a:t>
            </a:r>
          </a:p>
          <a:p>
            <a:pPr marL="0" indent="0">
              <a:buNone/>
            </a:pPr>
            <a:r>
              <a:rPr lang="en-US" sz="1800" b="1" dirty="0"/>
              <a:t>FROM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Получение не повторяющихся данных из таблицы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5969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21442-1051-4BD4-A175-61081D76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Фильтрация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39A1F-50B2-4197-8AFA-3EDB739C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Все следующие запросы начинаются с:</a:t>
            </a:r>
          </a:p>
          <a:p>
            <a:pPr marL="0" indent="0">
              <a:buNone/>
            </a:pPr>
            <a:r>
              <a:rPr lang="en-US" sz="1600" b="1" dirty="0"/>
              <a:t>SELECT </a:t>
            </a:r>
            <a:r>
              <a:rPr lang="ru-RU" sz="1600" b="1" dirty="0"/>
              <a:t>имя_столбца_1</a:t>
            </a:r>
            <a:r>
              <a:rPr lang="en-US" sz="1600" b="1" dirty="0"/>
              <a:t>, </a:t>
            </a:r>
            <a:r>
              <a:rPr lang="ru-RU" sz="1600" b="1" dirty="0"/>
              <a:t>имя_столбца_2</a:t>
            </a:r>
            <a:r>
              <a:rPr lang="en-US" sz="1600" b="1" dirty="0"/>
              <a:t>, …</a:t>
            </a:r>
          </a:p>
          <a:p>
            <a:pPr marL="0" indent="0">
              <a:buNone/>
            </a:pPr>
            <a:r>
              <a:rPr lang="en-US" sz="1600" b="1" dirty="0"/>
              <a:t>FROM </a:t>
            </a:r>
            <a:r>
              <a:rPr lang="ru-RU" sz="1600" b="1" dirty="0" err="1"/>
              <a:t>имя_таблицы</a:t>
            </a:r>
            <a:endParaRPr lang="ru-RU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ru-RU" sz="1600" b="1" dirty="0"/>
              <a:t>условие</a:t>
            </a:r>
            <a:r>
              <a:rPr lang="en-US" sz="1600" b="1" dirty="0"/>
              <a:t>;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Получение данных с произвольным условием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ru-RU" sz="1600" b="1" dirty="0" err="1"/>
              <a:t>имя_столбца</a:t>
            </a:r>
            <a:r>
              <a:rPr lang="en-US" sz="1600" b="1" dirty="0"/>
              <a:t> BETWEEN </a:t>
            </a:r>
            <a:r>
              <a:rPr lang="ru-RU" sz="1600" b="1" dirty="0"/>
              <a:t>значение_1</a:t>
            </a:r>
            <a:r>
              <a:rPr lang="en-US" sz="1600" b="1" dirty="0"/>
              <a:t> AND </a:t>
            </a:r>
            <a:r>
              <a:rPr lang="ru-RU" sz="1600" b="1" dirty="0"/>
              <a:t>значение_2</a:t>
            </a:r>
            <a:r>
              <a:rPr lang="en-US" sz="1600" b="1" dirty="0"/>
              <a:t>;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Получение данных, где значение в столбце </a:t>
            </a:r>
            <a:r>
              <a:rPr lang="ru-RU" sz="1600" dirty="0" err="1"/>
              <a:t>имя_столбца</a:t>
            </a:r>
            <a:r>
              <a:rPr lang="ru-RU" sz="1600" dirty="0"/>
              <a:t> находится между значение_1 и значение_2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ru-RU" sz="1600" b="1" dirty="0" err="1"/>
              <a:t>имя_столбца</a:t>
            </a:r>
            <a:r>
              <a:rPr lang="en-US" sz="1600" b="1" dirty="0"/>
              <a:t> IN </a:t>
            </a:r>
            <a:r>
              <a:rPr lang="ru-RU" sz="1600" b="1" dirty="0"/>
              <a:t>значение_1</a:t>
            </a:r>
            <a:r>
              <a:rPr lang="en-US" sz="1600" b="1" dirty="0"/>
              <a:t>, </a:t>
            </a:r>
            <a:r>
              <a:rPr lang="ru-RU" sz="1600" b="1" dirty="0"/>
              <a:t>значение_2</a:t>
            </a:r>
            <a:r>
              <a:rPr lang="en-US" sz="1600" b="1" dirty="0"/>
              <a:t>, …);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Получение данных, где значение в столбце </a:t>
            </a:r>
            <a:r>
              <a:rPr lang="ru-RU" sz="1600" dirty="0" err="1"/>
              <a:t>имя_столбца</a:t>
            </a:r>
            <a:r>
              <a:rPr lang="ru-RU" sz="1600" dirty="0"/>
              <a:t> может быть равно значение_1, или значение_2, или …</a:t>
            </a:r>
          </a:p>
        </p:txBody>
      </p:sp>
    </p:spTree>
    <p:extLst>
      <p:ext uri="{BB962C8B-B14F-4D97-AF65-F5344CB8AC3E}">
        <p14:creationId xmlns:p14="http://schemas.microsoft.com/office/powerpoint/2010/main" val="155181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A87B8-4882-43D0-8B50-7D6E2FC0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Сортировка и группировка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50D85-6E8B-4B8A-ABD9-F18AA775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Все следующие запросы начинаются с:</a:t>
            </a:r>
          </a:p>
          <a:p>
            <a:pPr marL="0" indent="0">
              <a:buNone/>
            </a:pPr>
            <a:r>
              <a:rPr lang="en-US" b="1" dirty="0"/>
              <a:t>SELECT </a:t>
            </a:r>
            <a:r>
              <a:rPr lang="ru-RU" b="1" dirty="0"/>
              <a:t>имя_столбца_1</a:t>
            </a:r>
            <a:r>
              <a:rPr lang="en-US" b="1" dirty="0"/>
              <a:t>, </a:t>
            </a:r>
            <a:r>
              <a:rPr lang="ru-RU" b="1" dirty="0"/>
              <a:t>имя_столбца_2</a:t>
            </a:r>
            <a:r>
              <a:rPr lang="en-US" b="1" dirty="0"/>
              <a:t>, …</a:t>
            </a:r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ru-RU" b="1" dirty="0" err="1"/>
              <a:t>имя_таблицы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b="1" dirty="0"/>
              <a:t>ORDER BY </a:t>
            </a:r>
            <a:r>
              <a:rPr lang="ru-RU" b="1" dirty="0" err="1"/>
              <a:t>имя_столбца</a:t>
            </a:r>
            <a:r>
              <a:rPr lang="ru-RU" b="1" dirty="0"/>
              <a:t> </a:t>
            </a:r>
            <a:r>
              <a:rPr lang="en-US" b="1" dirty="0"/>
              <a:t>ASC|DESC;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Сортировка по возрастанию</a:t>
            </a:r>
            <a:r>
              <a:rPr lang="en-US" dirty="0"/>
              <a:t>|</a:t>
            </a:r>
            <a:r>
              <a:rPr lang="ru-RU" dirty="0"/>
              <a:t>убыванию значений в столбце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ru-RU" b="1" dirty="0"/>
              <a:t>имя_столбца_1</a:t>
            </a:r>
            <a:r>
              <a:rPr lang="en-US" b="1" dirty="0"/>
              <a:t>, </a:t>
            </a:r>
            <a:r>
              <a:rPr lang="ru-RU" b="1" dirty="0"/>
              <a:t>имя_столбца_2</a:t>
            </a:r>
            <a:r>
              <a:rPr lang="en-US" b="1" dirty="0"/>
              <a:t>, …;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Группировка значений по указанном столбцам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02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A87B8-4882-43D0-8B50-7D6E2FC0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Агрегатные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50D85-6E8B-4B8A-ABD9-F18AA775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При использовании группировки на остальные поля можно наложить функции: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COUNT (</a:t>
            </a:r>
            <a:r>
              <a:rPr lang="ru-RU" b="1" dirty="0" err="1"/>
              <a:t>имя_столбца</a:t>
            </a:r>
            <a:r>
              <a:rPr lang="ru-RU" b="1" dirty="0"/>
              <a:t>) </a:t>
            </a:r>
            <a:r>
              <a:rPr lang="ru-RU" dirty="0"/>
              <a:t>— считает количество строк</a:t>
            </a:r>
          </a:p>
          <a:p>
            <a:pPr marL="0" indent="0">
              <a:buNone/>
            </a:pPr>
            <a:r>
              <a:rPr lang="ru-RU" b="1" dirty="0"/>
              <a:t>SUM (</a:t>
            </a:r>
            <a:r>
              <a:rPr lang="ru-RU" b="1" dirty="0" err="1"/>
              <a:t>имя_столбца</a:t>
            </a:r>
            <a:r>
              <a:rPr lang="ru-RU" b="1" dirty="0"/>
              <a:t>) </a:t>
            </a:r>
            <a:r>
              <a:rPr lang="ru-RU" dirty="0"/>
              <a:t>— считает сумму значений в данном столбце</a:t>
            </a:r>
          </a:p>
          <a:p>
            <a:pPr marL="0" indent="0">
              <a:buNone/>
            </a:pPr>
            <a:r>
              <a:rPr lang="ru-RU" b="1" dirty="0"/>
              <a:t>AVG (</a:t>
            </a:r>
            <a:r>
              <a:rPr lang="ru-RU" b="1" dirty="0" err="1"/>
              <a:t>имя_столбца</a:t>
            </a:r>
            <a:r>
              <a:rPr lang="ru-RU" b="1" dirty="0"/>
              <a:t>) </a:t>
            </a:r>
            <a:r>
              <a:rPr lang="ru-RU" dirty="0"/>
              <a:t>— считает среднее значение данного столбца</a:t>
            </a:r>
          </a:p>
          <a:p>
            <a:pPr marL="0" indent="0">
              <a:buNone/>
            </a:pPr>
            <a:r>
              <a:rPr lang="ru-RU" b="1" dirty="0"/>
              <a:t>MIN (</a:t>
            </a:r>
            <a:r>
              <a:rPr lang="ru-RU" b="1" dirty="0" err="1"/>
              <a:t>имя_столбца</a:t>
            </a:r>
            <a:r>
              <a:rPr lang="ru-RU" b="1" dirty="0"/>
              <a:t>) </a:t>
            </a:r>
            <a:r>
              <a:rPr lang="ru-RU" dirty="0"/>
              <a:t>— считает наименьшее значение данного столбца</a:t>
            </a:r>
          </a:p>
          <a:p>
            <a:pPr marL="0" indent="0">
              <a:buNone/>
            </a:pPr>
            <a:r>
              <a:rPr lang="ru-RU" b="1" dirty="0"/>
              <a:t>MAX (</a:t>
            </a:r>
            <a:r>
              <a:rPr lang="ru-RU" b="1" dirty="0" err="1"/>
              <a:t>имя_столбца</a:t>
            </a:r>
            <a:r>
              <a:rPr lang="ru-RU" b="1" dirty="0"/>
              <a:t>) </a:t>
            </a:r>
            <a:r>
              <a:rPr lang="ru-RU" dirty="0"/>
              <a:t>— считает наибольшее значение данного столбца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же можно делать отбор с условием на агрегатные функции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SELECT </a:t>
            </a:r>
            <a:r>
              <a:rPr lang="ru-RU" b="1" dirty="0"/>
              <a:t>имя_столбца_1</a:t>
            </a:r>
            <a:r>
              <a:rPr lang="en-US" b="1" dirty="0"/>
              <a:t>, </a:t>
            </a:r>
            <a:r>
              <a:rPr lang="ru-RU" b="1" dirty="0"/>
              <a:t>имя_столбца_2</a:t>
            </a:r>
            <a:r>
              <a:rPr lang="en-US" b="1" dirty="0"/>
              <a:t>, …</a:t>
            </a:r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ru-RU" b="1" dirty="0" err="1"/>
              <a:t>имя_таблицы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ru-RU" b="1" dirty="0" err="1"/>
              <a:t>имя_столбца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HAVING </a:t>
            </a:r>
            <a:r>
              <a:rPr lang="ru-RU" b="1" dirty="0" err="1"/>
              <a:t>условие_на_значения_агрегатных_функций</a:t>
            </a:r>
            <a:r>
              <a:rPr lang="en-US" b="1" dirty="0"/>
              <a:t>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225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FDC49-85F4-445F-811E-81E120AD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Соединение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77A75-9039-43F1-A829-E8818E2C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dirty="0"/>
              <a:t>Все следующие запросы начинаются с:</a:t>
            </a:r>
          </a:p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ru-RU" sz="1800" b="1" dirty="0"/>
              <a:t>имя_столбца_1</a:t>
            </a:r>
            <a:r>
              <a:rPr lang="en-US" sz="1800" b="1" dirty="0"/>
              <a:t>, </a:t>
            </a:r>
            <a:r>
              <a:rPr lang="ru-RU" sz="1800" b="1" dirty="0"/>
              <a:t>имя_столбца_2</a:t>
            </a:r>
            <a:r>
              <a:rPr lang="en-US" sz="1800" b="1" dirty="0"/>
              <a:t>, …</a:t>
            </a:r>
          </a:p>
          <a:p>
            <a:pPr marL="0" indent="0">
              <a:buNone/>
            </a:pPr>
            <a:r>
              <a:rPr lang="en-US" sz="1800" b="1" dirty="0"/>
              <a:t>FROM </a:t>
            </a:r>
            <a:r>
              <a:rPr lang="ru-RU" sz="1800" b="1" dirty="0"/>
              <a:t>имя_таблицы_1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INNER JOIN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 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ON </a:t>
            </a:r>
            <a:r>
              <a:rPr lang="ru-RU" sz="1800" b="1" dirty="0"/>
              <a:t>имя_таблицы_1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имя_столбца</a:t>
            </a:r>
            <a:r>
              <a:rPr lang="ru-RU" sz="1800" b="1" dirty="0"/>
              <a:t>_</a:t>
            </a:r>
            <a:r>
              <a:rPr lang="en-US" sz="1800" b="1" dirty="0"/>
              <a:t>n</a:t>
            </a:r>
            <a:r>
              <a:rPr lang="ru-RU" sz="1800" b="1" dirty="0"/>
              <a:t>1 </a:t>
            </a:r>
            <a:r>
              <a:rPr lang="en-US" sz="1800" b="1" dirty="0"/>
              <a:t>= </a:t>
            </a:r>
            <a:r>
              <a:rPr lang="ru-RU" sz="1800" b="1" dirty="0"/>
              <a:t>имя_таблицы_2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имя_столбца</a:t>
            </a:r>
            <a:r>
              <a:rPr lang="ru-RU" sz="1800" b="1" dirty="0"/>
              <a:t>_</a:t>
            </a:r>
            <a:r>
              <a:rPr lang="en-US" sz="1800" b="1" dirty="0"/>
              <a:t>n2;</a:t>
            </a:r>
          </a:p>
          <a:p>
            <a:pPr marL="0" indent="0">
              <a:buNone/>
            </a:pPr>
            <a:r>
              <a:rPr lang="ru-RU" sz="1800" dirty="0"/>
              <a:t>Внутреннее соединение (</a:t>
            </a:r>
            <a:r>
              <a:rPr lang="en-US" sz="1800" dirty="0"/>
              <a:t>INNER </a:t>
            </a:r>
            <a:r>
              <a:rPr lang="ru-RU" sz="1800" dirty="0"/>
              <a:t>писать не обязательно) – все строки, которые есть в 1й и 2й таблицах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LEFT OUTER JOIN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 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ON </a:t>
            </a:r>
            <a:r>
              <a:rPr lang="ru-RU" sz="1800" b="1" dirty="0"/>
              <a:t>имя_таблицы_1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имя_столбца</a:t>
            </a:r>
            <a:r>
              <a:rPr lang="ru-RU" sz="1800" b="1" dirty="0"/>
              <a:t>_</a:t>
            </a:r>
            <a:r>
              <a:rPr lang="en-US" sz="1800" b="1" dirty="0"/>
              <a:t>n</a:t>
            </a:r>
            <a:r>
              <a:rPr lang="ru-RU" sz="1800" b="1" dirty="0"/>
              <a:t>1 </a:t>
            </a:r>
            <a:r>
              <a:rPr lang="en-US" sz="1800" b="1" dirty="0"/>
              <a:t>= </a:t>
            </a:r>
            <a:r>
              <a:rPr lang="ru-RU" sz="1800" b="1" dirty="0"/>
              <a:t>имя_таблицы_2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имя_столбца</a:t>
            </a:r>
            <a:r>
              <a:rPr lang="ru-RU" sz="1800" b="1" dirty="0"/>
              <a:t>_</a:t>
            </a:r>
            <a:r>
              <a:rPr lang="en-US" sz="1800" b="1" dirty="0"/>
              <a:t>n2; 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Левостороннее соединение (</a:t>
            </a:r>
            <a:r>
              <a:rPr lang="en-US" sz="1800" dirty="0"/>
              <a:t>OUTER </a:t>
            </a:r>
            <a:r>
              <a:rPr lang="ru-RU" sz="1800" dirty="0"/>
              <a:t>писать не обязательно) – все строки из 1й таблицы, даже если их нет во 2й</a:t>
            </a:r>
            <a:endParaRPr lang="ru-RU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RIGHT OUTER JOIN </a:t>
            </a:r>
            <a:r>
              <a:rPr lang="ru-RU" sz="1800" b="1" dirty="0" err="1"/>
              <a:t>имя_таблицы</a:t>
            </a:r>
            <a:r>
              <a:rPr lang="en-US" sz="1800" b="1" dirty="0"/>
              <a:t> 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ON </a:t>
            </a:r>
            <a:r>
              <a:rPr lang="ru-RU" sz="1800" b="1" dirty="0"/>
              <a:t>имя_таблицы_1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имя_столбца</a:t>
            </a:r>
            <a:r>
              <a:rPr lang="ru-RU" sz="1800" b="1" dirty="0"/>
              <a:t>_</a:t>
            </a:r>
            <a:r>
              <a:rPr lang="en-US" sz="1800" b="1" dirty="0"/>
              <a:t>n</a:t>
            </a:r>
            <a:r>
              <a:rPr lang="ru-RU" sz="1800" b="1" dirty="0"/>
              <a:t>1 </a:t>
            </a:r>
            <a:r>
              <a:rPr lang="en-US" sz="1800" b="1" dirty="0"/>
              <a:t>= </a:t>
            </a:r>
            <a:r>
              <a:rPr lang="ru-RU" sz="1800" b="1" dirty="0"/>
              <a:t>имя_таблицы_2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имя_столбца</a:t>
            </a:r>
            <a:r>
              <a:rPr lang="ru-RU" sz="1800" b="1" dirty="0"/>
              <a:t>_</a:t>
            </a:r>
            <a:r>
              <a:rPr lang="en-US" sz="1800" b="1" dirty="0"/>
              <a:t>n2; </a:t>
            </a:r>
          </a:p>
          <a:p>
            <a:pPr marL="0" indent="0">
              <a:buNone/>
            </a:pPr>
            <a:r>
              <a:rPr lang="ru-RU" sz="1800" dirty="0"/>
              <a:t>Правостороннее соединение (</a:t>
            </a:r>
            <a:r>
              <a:rPr lang="en-US" sz="1800" dirty="0"/>
              <a:t>OUTER </a:t>
            </a:r>
            <a:r>
              <a:rPr lang="ru-RU" sz="1800" dirty="0"/>
              <a:t>писать не обязательно) – все строки из 2й таблицы, даже если их нет во 1й</a:t>
            </a:r>
            <a:endParaRPr lang="ru-RU" sz="1800" b="1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012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AF24E8-32F6-495B-8E7A-24AD3AFD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B1A35E-F2C6-4EFB-B72D-50090B052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лучшего понимания основных команд </a:t>
            </a:r>
            <a:r>
              <a:rPr lang="en-US" dirty="0"/>
              <a:t>SQL</a:t>
            </a: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023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467C-03A5-474D-A89D-D21F1754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Управление базой данных</a:t>
            </a:r>
            <a:br>
              <a:rPr lang="ru-RU" dirty="0"/>
            </a:br>
            <a:r>
              <a:rPr lang="ru-RU" sz="2000" dirty="0"/>
              <a:t>Перечисленные ниже команды недоступны в </a:t>
            </a:r>
            <a:r>
              <a:rPr lang="en-US" sz="2000" dirty="0"/>
              <a:t>MS Access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4936-7DB5-42AF-BB6A-45C42AC9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DATABASE </a:t>
            </a:r>
            <a:r>
              <a:rPr lang="en-US" b="1" dirty="0" err="1"/>
              <a:t>mydb</a:t>
            </a:r>
            <a:r>
              <a:rPr 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Создание базы данных</a:t>
            </a:r>
            <a:r>
              <a:rPr lang="en-US" dirty="0"/>
              <a:t> </a:t>
            </a:r>
            <a:r>
              <a:rPr lang="en-US" dirty="0" err="1"/>
              <a:t>mydb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DROP DATABASE </a:t>
            </a:r>
            <a:r>
              <a:rPr lang="en-US" b="1" dirty="0" err="1"/>
              <a:t>mydb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dirty="0"/>
              <a:t>Удаление базы данных</a:t>
            </a:r>
            <a:r>
              <a:rPr lang="en-US" dirty="0"/>
              <a:t> </a:t>
            </a:r>
            <a:r>
              <a:rPr lang="en-US" dirty="0" err="1"/>
              <a:t>mydb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mydb</a:t>
            </a:r>
            <a:r>
              <a:rPr 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Выбор базы данных</a:t>
            </a:r>
            <a:r>
              <a:rPr lang="en-US" dirty="0"/>
              <a:t> </a:t>
            </a:r>
            <a:r>
              <a:rPr lang="en-US" dirty="0" err="1"/>
              <a:t>mydb</a:t>
            </a:r>
            <a:r>
              <a:rPr lang="ru-RU" dirty="0"/>
              <a:t> для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72883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E2414-AC99-445D-91B6-8A3301CE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Управление таблицей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6C659-759A-4472-A324-51A05467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students</a:t>
            </a:r>
            <a:r>
              <a:rPr lang="ru-RU" b="1" dirty="0"/>
              <a:t> (</a:t>
            </a:r>
          </a:p>
          <a:p>
            <a:pPr marL="0" indent="0">
              <a:buNone/>
            </a:pPr>
            <a:r>
              <a:rPr lang="en-US" b="1" dirty="0"/>
              <a:t>id INT</a:t>
            </a:r>
            <a:r>
              <a:rPr lang="ru-RU" b="1" dirty="0"/>
              <a:t>,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groupId</a:t>
            </a:r>
            <a:r>
              <a:rPr lang="en-US" b="1" dirty="0"/>
              <a:t> INT,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name</a:t>
            </a:r>
            <a:r>
              <a:rPr lang="ru-RU" b="1" dirty="0"/>
              <a:t> </a:t>
            </a:r>
            <a:r>
              <a:rPr lang="en-US" b="1" dirty="0"/>
              <a:t>CHAR(50)</a:t>
            </a:r>
            <a:r>
              <a:rPr lang="ru-RU" b="1" dirty="0"/>
              <a:t>,</a:t>
            </a:r>
          </a:p>
          <a:p>
            <a:pPr marL="0" indent="0">
              <a:buNone/>
            </a:pPr>
            <a:r>
              <a:rPr lang="en-US" b="1" dirty="0"/>
              <a:t>PRIMARY KEY (id)</a:t>
            </a:r>
            <a:r>
              <a:rPr lang="ru-RU" b="1" dirty="0"/>
              <a:t>,</a:t>
            </a:r>
          </a:p>
          <a:p>
            <a:pPr marL="0" indent="0">
              <a:buNone/>
            </a:pPr>
            <a:r>
              <a:rPr lang="en-US" b="1" dirty="0"/>
              <a:t>FOREING KEY (</a:t>
            </a:r>
            <a:r>
              <a:rPr lang="en-US" b="1" dirty="0" err="1"/>
              <a:t>groupId</a:t>
            </a:r>
            <a:r>
              <a:rPr lang="en-US" b="1" dirty="0"/>
              <a:t>) REFERENCES groups</a:t>
            </a:r>
            <a:r>
              <a:rPr lang="ru-RU" b="1" dirty="0"/>
              <a:t> </a:t>
            </a:r>
            <a:r>
              <a:rPr lang="en-US" b="1" dirty="0"/>
              <a:t>(id)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)</a:t>
            </a:r>
            <a:r>
              <a:rPr 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Создание таблицы</a:t>
            </a:r>
            <a:r>
              <a:rPr lang="en-US" dirty="0"/>
              <a:t> students</a:t>
            </a:r>
            <a:r>
              <a:rPr lang="ru-RU" dirty="0"/>
              <a:t>, с</a:t>
            </a:r>
            <a:r>
              <a:rPr lang="en-US" dirty="0"/>
              <a:t> 3</a:t>
            </a:r>
            <a:r>
              <a:rPr lang="ru-RU" dirty="0"/>
              <a:t> столбцами</a:t>
            </a:r>
            <a:r>
              <a:rPr lang="en-US" dirty="0"/>
              <a:t>: </a:t>
            </a:r>
            <a:r>
              <a:rPr lang="ru-RU" dirty="0"/>
              <a:t>идентификатор студента(</a:t>
            </a:r>
            <a:r>
              <a:rPr lang="en-US" dirty="0"/>
              <a:t>id)</a:t>
            </a:r>
            <a:r>
              <a:rPr lang="ru-RU" dirty="0"/>
              <a:t>, идентификатор группы</a:t>
            </a:r>
            <a:r>
              <a:rPr lang="en-US" dirty="0"/>
              <a:t>(</a:t>
            </a:r>
            <a:r>
              <a:rPr lang="en-US" dirty="0" err="1"/>
              <a:t>groupId</a:t>
            </a:r>
            <a:r>
              <a:rPr lang="en-US" dirty="0"/>
              <a:t>)</a:t>
            </a:r>
            <a:r>
              <a:rPr lang="ru-RU" dirty="0"/>
              <a:t>, имя студента</a:t>
            </a:r>
            <a:r>
              <a:rPr lang="en-US" dirty="0"/>
              <a:t>(name)</a:t>
            </a:r>
          </a:p>
          <a:p>
            <a:pPr marL="0" indent="0">
              <a:buNone/>
            </a:pPr>
            <a:r>
              <a:rPr lang="ru-RU" dirty="0"/>
              <a:t>В таблице указан первичный ключ – идентификатор студента</a:t>
            </a:r>
            <a:r>
              <a:rPr lang="en-US" dirty="0"/>
              <a:t>(id)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таблице указан внешний ключ идентификатор группы</a:t>
            </a:r>
            <a:r>
              <a:rPr lang="en-US" dirty="0"/>
              <a:t>(</a:t>
            </a:r>
            <a:r>
              <a:rPr lang="en-US" dirty="0" err="1"/>
              <a:t>groupId</a:t>
            </a:r>
            <a:r>
              <a:rPr lang="en-US" dirty="0"/>
              <a:t>)</a:t>
            </a:r>
            <a:r>
              <a:rPr lang="ru-RU" dirty="0"/>
              <a:t>, связанный с полем идентификатор</a:t>
            </a:r>
            <a:r>
              <a:rPr lang="en-US" dirty="0"/>
              <a:t>(id)</a:t>
            </a:r>
            <a:r>
              <a:rPr lang="ru-RU" dirty="0"/>
              <a:t> таблицы </a:t>
            </a:r>
            <a:r>
              <a:rPr lang="en-US" dirty="0"/>
              <a:t>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RENAME TABLE students TO users;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Переименование таблицы</a:t>
            </a:r>
            <a:r>
              <a:rPr lang="en-US" dirty="0"/>
              <a:t> students </a:t>
            </a:r>
            <a:r>
              <a:rPr lang="ru-RU" dirty="0"/>
              <a:t>в </a:t>
            </a:r>
            <a:r>
              <a:rPr lang="en-US" dirty="0"/>
              <a:t>users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DROP TABLE users;</a:t>
            </a:r>
          </a:p>
          <a:p>
            <a:pPr marL="0" indent="0">
              <a:buNone/>
            </a:pPr>
            <a:r>
              <a:rPr lang="ru-RU" dirty="0"/>
              <a:t>Удаление таблицы</a:t>
            </a:r>
            <a:r>
              <a:rPr lang="en-US" dirty="0"/>
              <a:t> users</a:t>
            </a:r>
          </a:p>
        </p:txBody>
      </p:sp>
    </p:spTree>
    <p:extLst>
      <p:ext uri="{BB962C8B-B14F-4D97-AF65-F5344CB8AC3E}">
        <p14:creationId xmlns:p14="http://schemas.microsoft.com/office/powerpoint/2010/main" val="42573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C37CA1-40B5-4B5A-A1A1-47E0195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F3BD10-887A-43A6-9A35-A1726D1B4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понятия по управлению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18069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D8F32-C72E-4627-98B5-C9B8A6B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Изменение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42EDA-8316-4527-A38C-C0D90381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ALTER TABLE </a:t>
            </a:r>
            <a:r>
              <a:rPr lang="en-US" sz="1800" b="1" dirty="0"/>
              <a:t>students ADD birthday</a:t>
            </a:r>
            <a:r>
              <a:rPr lang="fr-FR" sz="1800" b="1" dirty="0"/>
              <a:t> </a:t>
            </a:r>
            <a:r>
              <a:rPr lang="en-US" sz="1800" b="1" dirty="0"/>
              <a:t>DATE;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поля</a:t>
            </a:r>
            <a:r>
              <a:rPr lang="en-US" sz="1800" dirty="0"/>
              <a:t> </a:t>
            </a:r>
            <a:r>
              <a:rPr lang="ru-RU" sz="1800" dirty="0"/>
              <a:t>день рождения (</a:t>
            </a:r>
            <a:r>
              <a:rPr lang="en-US" sz="1800" dirty="0"/>
              <a:t>birthday</a:t>
            </a:r>
            <a:r>
              <a:rPr lang="ru-RU" sz="1800" dirty="0"/>
              <a:t>) с типом дата в таблицу</a:t>
            </a:r>
            <a:r>
              <a:rPr lang="en-US" sz="1800" dirty="0"/>
              <a:t> students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fr-FR" sz="1800" b="1" dirty="0"/>
              <a:t>ALTER TABLE </a:t>
            </a:r>
            <a:r>
              <a:rPr lang="en-US" sz="1800" b="1" dirty="0"/>
              <a:t>students </a:t>
            </a:r>
            <a:r>
              <a:rPr lang="fr-FR" sz="1800" b="1" dirty="0"/>
              <a:t>ALTER COLUMN (</a:t>
            </a:r>
            <a:r>
              <a:rPr lang="en-US" sz="1800" b="1" dirty="0"/>
              <a:t>birthday CHAR(20)</a:t>
            </a:r>
            <a:r>
              <a:rPr lang="fr-FR" sz="1800" b="1" dirty="0"/>
              <a:t>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Изменение типа</a:t>
            </a:r>
            <a:r>
              <a:rPr lang="en-US" sz="1800" dirty="0"/>
              <a:t> </a:t>
            </a:r>
            <a:r>
              <a:rPr lang="ru-RU" sz="1800" dirty="0"/>
              <a:t>поля день рождения (</a:t>
            </a:r>
            <a:r>
              <a:rPr lang="en-US" sz="1800" dirty="0"/>
              <a:t>birthday</a:t>
            </a:r>
            <a:r>
              <a:rPr lang="ru-RU" sz="1800" dirty="0"/>
              <a:t>)</a:t>
            </a:r>
            <a:r>
              <a:rPr lang="en-US" sz="1800" dirty="0"/>
              <a:t> </a:t>
            </a:r>
            <a:r>
              <a:rPr lang="ru-RU" sz="1800" dirty="0"/>
              <a:t>в таблице</a:t>
            </a:r>
            <a:r>
              <a:rPr lang="en-US" sz="1800" dirty="0"/>
              <a:t> </a:t>
            </a:r>
            <a:r>
              <a:rPr lang="ru-RU" sz="1800" dirty="0"/>
              <a:t>на строку из 20 символов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fr-FR" sz="1800" b="1" dirty="0"/>
              <a:t>ALTER TABLE </a:t>
            </a:r>
            <a:r>
              <a:rPr lang="en-US" sz="1800" b="1" dirty="0"/>
              <a:t>students </a:t>
            </a:r>
            <a:r>
              <a:rPr lang="fr-FR" sz="1800" b="1" dirty="0"/>
              <a:t>DROP COLUMN </a:t>
            </a:r>
            <a:r>
              <a:rPr lang="en-US" sz="1800" b="1" dirty="0"/>
              <a:t>birthday</a:t>
            </a:r>
            <a:r>
              <a:rPr lang="fr-FR" sz="1800" b="1" dirty="0"/>
              <a:t>;</a:t>
            </a:r>
          </a:p>
          <a:p>
            <a:pPr marL="0" indent="0">
              <a:buNone/>
            </a:pPr>
            <a:r>
              <a:rPr lang="ru-RU" sz="1800" dirty="0"/>
              <a:t>Удаление столбца</a:t>
            </a:r>
            <a:r>
              <a:rPr lang="en-US" sz="1800" dirty="0"/>
              <a:t> </a:t>
            </a:r>
            <a:r>
              <a:rPr lang="ru-RU" sz="1800" dirty="0"/>
              <a:t>день рождения (</a:t>
            </a:r>
            <a:r>
              <a:rPr lang="en-US" sz="1800" dirty="0"/>
              <a:t>birthday</a:t>
            </a:r>
            <a:r>
              <a:rPr lang="ru-RU" sz="1800" dirty="0"/>
              <a:t>) из таблицы</a:t>
            </a:r>
            <a:r>
              <a:rPr lang="en-US" sz="1800" dirty="0"/>
              <a:t> students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8241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D8F32-C72E-4627-98B5-C9B8A6B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Изменение ключей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42EDA-8316-4527-A38C-C0D9038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/>
              <a:t>ALTER TABLE groups PRIMARY KEY (id);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первичного ключа</a:t>
            </a:r>
            <a:r>
              <a:rPr lang="en-US" sz="1800" dirty="0"/>
              <a:t> </a:t>
            </a:r>
            <a:r>
              <a:rPr lang="ru-RU" sz="1800" dirty="0"/>
              <a:t>– идентификатор(</a:t>
            </a:r>
            <a:r>
              <a:rPr lang="en-US" sz="1800" dirty="0"/>
              <a:t>id)</a:t>
            </a:r>
            <a:r>
              <a:rPr lang="ru-RU" sz="1800" dirty="0"/>
              <a:t> к таблице </a:t>
            </a:r>
            <a:r>
              <a:rPr lang="en-US" sz="1800" dirty="0"/>
              <a:t>groups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ALTER TABLE groups DROP PRIMARY KEY;</a:t>
            </a:r>
          </a:p>
          <a:p>
            <a:pPr marL="0" indent="0">
              <a:buNone/>
            </a:pPr>
            <a:r>
              <a:rPr lang="ru-RU" sz="1800" dirty="0"/>
              <a:t>Удаление первичного ключа</a:t>
            </a:r>
            <a:r>
              <a:rPr lang="en-US" sz="1800" dirty="0"/>
              <a:t> </a:t>
            </a:r>
            <a:r>
              <a:rPr lang="ru-RU" sz="1800" dirty="0"/>
              <a:t>из таблицы </a:t>
            </a:r>
            <a:r>
              <a:rPr lang="en-US" sz="1800" dirty="0"/>
              <a:t>groups</a:t>
            </a:r>
            <a:endParaRPr lang="ru-RU" sz="1800" dirty="0"/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ALTER TABLE students ADD CONSTRAINT </a:t>
            </a:r>
            <a:r>
              <a:rPr lang="en-US" sz="1800" b="1" dirty="0" err="1"/>
              <a:t>PK_id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PRIMARY KEY (id</a:t>
            </a:r>
            <a:r>
              <a:rPr lang="ru-RU" sz="1800" b="1" dirty="0"/>
              <a:t>, </a:t>
            </a:r>
            <a:r>
              <a:rPr lang="en-US" sz="1800" b="1" dirty="0" err="1"/>
              <a:t>groupId</a:t>
            </a:r>
            <a:r>
              <a:rPr lang="en-US" sz="1800" b="1" dirty="0"/>
              <a:t>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составного первичного ключа</a:t>
            </a:r>
            <a:r>
              <a:rPr lang="en-US" sz="1800" dirty="0"/>
              <a:t> </a:t>
            </a:r>
            <a:r>
              <a:rPr lang="ru-RU" sz="1800" dirty="0"/>
              <a:t>из идентификатора студента(</a:t>
            </a:r>
            <a:r>
              <a:rPr lang="en-US" sz="1800" dirty="0"/>
              <a:t>id)</a:t>
            </a:r>
            <a:r>
              <a:rPr lang="ru-RU" sz="1800" dirty="0"/>
              <a:t> и идентификатора группы</a:t>
            </a:r>
            <a:r>
              <a:rPr lang="en-US" sz="1800" dirty="0"/>
              <a:t>(</a:t>
            </a:r>
            <a:r>
              <a:rPr lang="en-US" sz="1800" dirty="0" err="1"/>
              <a:t>groupId</a:t>
            </a:r>
            <a:r>
              <a:rPr lang="en-US" sz="1800" dirty="0"/>
              <a:t>)</a:t>
            </a:r>
            <a:r>
              <a:rPr lang="ru-RU" sz="1800" dirty="0"/>
              <a:t> к таблице </a:t>
            </a:r>
            <a:r>
              <a:rPr lang="en-US" sz="1800" dirty="0"/>
              <a:t>students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ALTER TABLE students ADD CONSTRAINT </a:t>
            </a:r>
            <a:r>
              <a:rPr lang="en-US" sz="1800" b="1" dirty="0" err="1"/>
              <a:t>PK_id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FOREIGN KEY (</a:t>
            </a:r>
            <a:r>
              <a:rPr lang="en-US" sz="1800" b="1" dirty="0" err="1"/>
              <a:t>groupId</a:t>
            </a:r>
            <a:r>
              <a:rPr lang="en-US" sz="1800" b="1" dirty="0"/>
              <a:t>)</a:t>
            </a:r>
            <a:r>
              <a:rPr lang="ru-RU" sz="1800" b="1" dirty="0"/>
              <a:t> </a:t>
            </a:r>
            <a:r>
              <a:rPr lang="en-US" sz="1800" b="1" dirty="0"/>
              <a:t>REFERENCES groups(id);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внешнего ключа</a:t>
            </a:r>
            <a:r>
              <a:rPr lang="en-US" sz="1800" dirty="0"/>
              <a:t> </a:t>
            </a:r>
            <a:r>
              <a:rPr lang="en-US" sz="1800" dirty="0" err="1"/>
              <a:t>groupId</a:t>
            </a:r>
            <a:r>
              <a:rPr lang="ru-RU" sz="1800" dirty="0"/>
              <a:t> к таблице</a:t>
            </a:r>
            <a:r>
              <a:rPr lang="en-US" sz="1800" dirty="0"/>
              <a:t> students</a:t>
            </a:r>
            <a:r>
              <a:rPr lang="ru-RU" sz="1800" dirty="0"/>
              <a:t>, связанного с полем идентификатор(</a:t>
            </a:r>
            <a:r>
              <a:rPr lang="en-US" sz="1800" dirty="0"/>
              <a:t>id)</a:t>
            </a:r>
            <a:r>
              <a:rPr lang="ru-RU" sz="1800" dirty="0"/>
              <a:t> таблицы </a:t>
            </a:r>
            <a:r>
              <a:rPr lang="en-US" sz="1800" dirty="0"/>
              <a:t>groups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ALTER TABLE students</a:t>
            </a:r>
            <a:r>
              <a:rPr lang="ru-RU" sz="1800" b="1" dirty="0"/>
              <a:t> </a:t>
            </a:r>
            <a:r>
              <a:rPr lang="en-US" sz="1800" b="1" dirty="0"/>
              <a:t>DROP CONSTRAINT </a:t>
            </a:r>
            <a:r>
              <a:rPr lang="en-US" sz="1800" b="1" dirty="0" err="1"/>
              <a:t>PK_id</a:t>
            </a:r>
            <a:r>
              <a:rPr lang="en-US" sz="1800" b="1" dirty="0"/>
              <a:t>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Удаление любого внешнего ключа </a:t>
            </a:r>
            <a:r>
              <a:rPr lang="en-US" sz="1800" dirty="0" err="1"/>
              <a:t>PR_id</a:t>
            </a:r>
            <a:r>
              <a:rPr lang="en-US" sz="1800" dirty="0"/>
              <a:t> </a:t>
            </a:r>
            <a:r>
              <a:rPr lang="ru-RU" sz="1800" dirty="0"/>
              <a:t>из таблицы </a:t>
            </a:r>
            <a:r>
              <a:rPr lang="en-US" sz="1800" dirty="0"/>
              <a:t>students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6546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03B4-DB03-4FB2-A5FE-F3977325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Заполнение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9D42C-F0E3-47E0-B26C-FECD1BCB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INSERT INTO students</a:t>
            </a:r>
            <a:r>
              <a:rPr lang="ru-RU" sz="1800" b="1" dirty="0"/>
              <a:t> </a:t>
            </a:r>
            <a:r>
              <a:rPr lang="en-US" sz="1800" b="1" dirty="0"/>
              <a:t>(id, </a:t>
            </a:r>
            <a:r>
              <a:rPr lang="en-US" sz="1800" b="1" dirty="0" err="1"/>
              <a:t>groupId</a:t>
            </a:r>
            <a:r>
              <a:rPr lang="en-US" sz="1800" b="1" dirty="0"/>
              <a:t>, name)</a:t>
            </a:r>
          </a:p>
          <a:p>
            <a:pPr marL="0" indent="0">
              <a:buNone/>
            </a:pPr>
            <a:r>
              <a:rPr lang="en-US" sz="1800" b="1" dirty="0"/>
              <a:t>VALUES (</a:t>
            </a:r>
            <a:r>
              <a:rPr lang="ru-RU" sz="1800" b="1" dirty="0"/>
              <a:t>355</a:t>
            </a:r>
            <a:r>
              <a:rPr lang="en-US" sz="1800" b="1" dirty="0"/>
              <a:t>, 11</a:t>
            </a:r>
            <a:r>
              <a:rPr lang="ru-RU" sz="1800" b="1" dirty="0"/>
              <a:t>2</a:t>
            </a:r>
            <a:r>
              <a:rPr lang="en-US" sz="1800" b="1" dirty="0"/>
              <a:t>, "</a:t>
            </a:r>
            <a:r>
              <a:rPr lang="ru-RU" sz="1800" b="1" dirty="0"/>
              <a:t>Иванов Иван Иванович</a:t>
            </a:r>
            <a:r>
              <a:rPr lang="en-US" sz="1800" b="1" dirty="0"/>
              <a:t>");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в таблицу</a:t>
            </a:r>
            <a:r>
              <a:rPr lang="en-US" sz="1800" dirty="0"/>
              <a:t> students </a:t>
            </a:r>
            <a:r>
              <a:rPr lang="ru-RU" sz="1800" dirty="0"/>
              <a:t>строки для студента с идентификатором 355, группой 112</a:t>
            </a:r>
            <a:r>
              <a:rPr lang="en-US" sz="1800" dirty="0"/>
              <a:t> </a:t>
            </a:r>
            <a:r>
              <a:rPr lang="ru-RU" sz="1800" dirty="0"/>
              <a:t>и именем Иванов Иван Иванович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UPDATE students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SET id = 356, name = "</a:t>
            </a:r>
            <a:r>
              <a:rPr lang="ru-RU" sz="1800" b="1" dirty="0"/>
              <a:t>Петров Петр Петрович</a:t>
            </a:r>
            <a:r>
              <a:rPr lang="en-US" sz="1800" b="1" dirty="0"/>
              <a:t>"</a:t>
            </a:r>
          </a:p>
          <a:p>
            <a:pPr marL="0" indent="0">
              <a:buNone/>
            </a:pPr>
            <a:r>
              <a:rPr lang="en-US" sz="1800" b="1" dirty="0"/>
              <a:t>WHERE id = 355;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Для строки с идентификатором студента 355 меняется идентификатор на 356 и меняется имя на Петров Петр Петрович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DELETE FROM students;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Удаление всех данных из таблицы </a:t>
            </a:r>
            <a:r>
              <a:rPr lang="en-US" sz="1800" dirty="0"/>
              <a:t>students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7491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859E1-9471-45F4-A271-662C473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87A6E-47C9-4A35-BE32-FECE1072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SELECT name, </a:t>
            </a:r>
            <a:r>
              <a:rPr lang="en-US" sz="1800" b="1" dirty="0" err="1"/>
              <a:t>groupId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students;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Получение из таблицы</a:t>
            </a:r>
            <a:r>
              <a:rPr lang="en-US" sz="1800" dirty="0"/>
              <a:t> students </a:t>
            </a:r>
            <a:r>
              <a:rPr lang="ru-RU" sz="1800" dirty="0"/>
              <a:t>со столбцами: группа и имя студента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SELECT * FROM students; 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Получение всех данных из таблицы </a:t>
            </a:r>
            <a:r>
              <a:rPr lang="en-US" sz="1800" dirty="0"/>
              <a:t>students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SELECT DISTINCT </a:t>
            </a:r>
            <a:r>
              <a:rPr lang="en-US" sz="1800" b="1" dirty="0" err="1"/>
              <a:t>groupId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800" b="1" dirty="0"/>
              <a:t>FROM students;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Получение списка идентификаторов групп из таблицы студента без повторов</a:t>
            </a:r>
          </a:p>
        </p:txBody>
      </p:sp>
    </p:spTree>
    <p:extLst>
      <p:ext uri="{BB962C8B-B14F-4D97-AF65-F5344CB8AC3E}">
        <p14:creationId xmlns:p14="http://schemas.microsoft.com/office/powerpoint/2010/main" val="64616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21442-1051-4BD4-A175-61081D76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Фильтрация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39A1F-50B2-4197-8AFA-3EDB739C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SELECT name</a:t>
            </a:r>
          </a:p>
          <a:p>
            <a:pPr marL="0" indent="0">
              <a:buNone/>
            </a:pPr>
            <a:r>
              <a:rPr lang="en-US" sz="1600" b="1" dirty="0"/>
              <a:t>FROM students</a:t>
            </a:r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en-US" sz="1600" b="1" dirty="0" err="1"/>
              <a:t>groupId</a:t>
            </a:r>
            <a:r>
              <a:rPr lang="en-US" sz="1600" b="1" dirty="0"/>
              <a:t> = 112;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Получение списка всех студентов из группы 112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b="1" dirty="0"/>
              <a:t>SELECT name, </a:t>
            </a:r>
            <a:r>
              <a:rPr lang="en-US" sz="1600" b="1" dirty="0" err="1"/>
              <a:t>groupId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FROM students</a:t>
            </a:r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en-US" sz="1600" b="1" dirty="0" err="1"/>
              <a:t>groupId</a:t>
            </a:r>
            <a:r>
              <a:rPr lang="en-US" sz="1600" b="1" dirty="0"/>
              <a:t> BETWEEN </a:t>
            </a:r>
            <a:r>
              <a:rPr lang="ru-RU" sz="1600" b="1" dirty="0"/>
              <a:t>110</a:t>
            </a:r>
            <a:r>
              <a:rPr lang="en-US" sz="1600" b="1" dirty="0"/>
              <a:t> AND </a:t>
            </a:r>
            <a:r>
              <a:rPr lang="ru-RU" sz="1600" b="1" dirty="0"/>
              <a:t>115</a:t>
            </a:r>
            <a:r>
              <a:rPr lang="en-US" sz="1600" b="1" dirty="0"/>
              <a:t>;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Получение списка всех студентов с номерами групп из групп 11</a:t>
            </a:r>
            <a:r>
              <a:rPr lang="en-US" sz="1600" dirty="0"/>
              <a:t>0-115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b="1" dirty="0"/>
              <a:t>SELECT name</a:t>
            </a:r>
          </a:p>
          <a:p>
            <a:pPr marL="0" indent="0">
              <a:buNone/>
            </a:pPr>
            <a:r>
              <a:rPr lang="en-US" sz="1600" b="1" dirty="0"/>
              <a:t>FROM students</a:t>
            </a:r>
          </a:p>
          <a:p>
            <a:pPr marL="0" indent="0">
              <a:buNone/>
            </a:pPr>
            <a:r>
              <a:rPr lang="en-US" sz="1600" b="1" dirty="0"/>
              <a:t>WHERE </a:t>
            </a:r>
            <a:r>
              <a:rPr lang="en-US" sz="1600" b="1" dirty="0" err="1"/>
              <a:t>groupId</a:t>
            </a:r>
            <a:r>
              <a:rPr lang="en-US" sz="1600" b="1" dirty="0"/>
              <a:t> IN 112, 114;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Получение списка всех студентов с номерами групп из групп 11</a:t>
            </a:r>
            <a:r>
              <a:rPr lang="en-US" sz="1600" dirty="0"/>
              <a:t>2 </a:t>
            </a:r>
            <a:r>
              <a:rPr lang="ru-RU" sz="1600" dirty="0"/>
              <a:t>и 1</a:t>
            </a:r>
            <a:r>
              <a:rPr lang="en-US" sz="1600" dirty="0"/>
              <a:t>1</a:t>
            </a:r>
            <a:r>
              <a:rPr lang="ru-RU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8484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A87B8-4882-43D0-8B50-7D6E2FC0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</a:t>
            </a:r>
            <a:r>
              <a:rPr lang="en-US" sz="4000" dirty="0"/>
              <a:t>: </a:t>
            </a:r>
            <a:r>
              <a:rPr lang="ru-RU" sz="4000" dirty="0"/>
              <a:t>Сортировка и группировка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50D85-6E8B-4B8A-ABD9-F18AA775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 name, </a:t>
            </a:r>
            <a:r>
              <a:rPr lang="en-US" b="1" dirty="0" err="1"/>
              <a:t>groupId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students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ORDER BY name ASC, </a:t>
            </a:r>
            <a:r>
              <a:rPr lang="en-US" b="1" dirty="0" err="1"/>
              <a:t>groupId</a:t>
            </a:r>
            <a:r>
              <a:rPr lang="en-US" b="1" dirty="0"/>
              <a:t> DESC;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Вывод студентов и номеров групп, где имя студента упорядочено по возрастанию, а идентификаторы групп по убыванию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name, </a:t>
            </a:r>
            <a:r>
              <a:rPr lang="en-US" b="1" dirty="0" err="1"/>
              <a:t>groupId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students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groupId</a:t>
            </a:r>
            <a:r>
              <a:rPr 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Вывод студентов и номеров групп сгруппированных по группе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84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A87B8-4882-43D0-8B50-7D6E2FC0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Агрегатные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50D85-6E8B-4B8A-ABD9-F18AA775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SELECT COUNT(id), </a:t>
            </a:r>
            <a:r>
              <a:rPr lang="en-US" b="1" dirty="0" err="1"/>
              <a:t>groupId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students</a:t>
            </a:r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groupId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dirty="0"/>
              <a:t>Выводим список групп с количеством студентов в каждой группе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groupId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FROM students</a:t>
            </a:r>
          </a:p>
          <a:p>
            <a:pPr marL="0" indent="0">
              <a:buNone/>
            </a:pPr>
            <a:r>
              <a:rPr lang="en-US" b="1" dirty="0"/>
              <a:t>GROUP BY </a:t>
            </a:r>
            <a:r>
              <a:rPr lang="en-US" b="1" dirty="0" err="1"/>
              <a:t>groupId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HAVING COUNT(id)</a:t>
            </a:r>
            <a:r>
              <a:rPr lang="ru-RU" b="1" dirty="0"/>
              <a:t> </a:t>
            </a:r>
            <a:r>
              <a:rPr lang="en-US" b="1" dirty="0"/>
              <a:t>&gt; 10;</a:t>
            </a:r>
          </a:p>
          <a:p>
            <a:pPr marL="0" indent="0">
              <a:buNone/>
            </a:pPr>
            <a:r>
              <a:rPr lang="ru-RU" dirty="0"/>
              <a:t>Выводим</a:t>
            </a:r>
            <a:r>
              <a:rPr lang="en-US" dirty="0"/>
              <a:t> </a:t>
            </a:r>
            <a:r>
              <a:rPr lang="ru-RU" dirty="0"/>
              <a:t>список групп, в которых более 10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766228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FDC49-85F4-445F-811E-81E120AD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Соединение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77A75-9039-43F1-A829-E8818E2C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1" dirty="0"/>
              <a:t>SELECT students.name, </a:t>
            </a:r>
            <a:r>
              <a:rPr lang="en-US" sz="1800" b="1" dirty="0" err="1"/>
              <a:t>users.phone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students</a:t>
            </a: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INNER JOIN users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ON students.name</a:t>
            </a:r>
            <a:r>
              <a:rPr lang="ru-RU" sz="1800" b="1" dirty="0"/>
              <a:t> </a:t>
            </a:r>
            <a:r>
              <a:rPr lang="en-US" sz="1800" b="1" dirty="0"/>
              <a:t>= </a:t>
            </a:r>
            <a:r>
              <a:rPr lang="en-US" sz="1800" b="1" dirty="0" err="1"/>
              <a:t>users.login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ru-RU" sz="1800" dirty="0"/>
              <a:t>Показывает список всех студентов, у которых заполнен телефон в таблице </a:t>
            </a:r>
            <a:r>
              <a:rPr lang="en-US" sz="1800" dirty="0"/>
              <a:t>users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SELECT students.name, </a:t>
            </a:r>
            <a:r>
              <a:rPr lang="en-US" sz="1800" b="1" dirty="0" err="1"/>
              <a:t>users.email</a:t>
            </a:r>
            <a:r>
              <a:rPr lang="en-US" sz="1800" b="1" dirty="0"/>
              <a:t>, </a:t>
            </a:r>
            <a:r>
              <a:rPr lang="en-US" sz="1800" b="1" dirty="0" err="1"/>
              <a:t>users.phone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FROM students</a:t>
            </a: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LEFT OUTER JOIN users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ON students.name</a:t>
            </a:r>
            <a:r>
              <a:rPr lang="ru-RU" sz="1800" b="1" dirty="0"/>
              <a:t> </a:t>
            </a:r>
            <a:r>
              <a:rPr lang="en-US" sz="1800" b="1" dirty="0"/>
              <a:t>= </a:t>
            </a:r>
            <a:r>
              <a:rPr lang="en-US" sz="1800" b="1" dirty="0" err="1"/>
              <a:t>users.login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ru-RU" sz="1800" dirty="0"/>
              <a:t>Показывает список всех студентов, и у некоторых указаны адреса электронной почты и телефоны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SELECT students.name, </a:t>
            </a:r>
            <a:r>
              <a:rPr lang="en-US" sz="1800" b="1" dirty="0" err="1"/>
              <a:t>users.email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FROM students</a:t>
            </a: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RIGHT OUTER JOIN users</a:t>
            </a:r>
            <a:endParaRPr lang="ru-RU" sz="1800" b="1" dirty="0"/>
          </a:p>
          <a:p>
            <a:pPr marL="0" indent="0">
              <a:buNone/>
            </a:pPr>
            <a:r>
              <a:rPr lang="en-US" sz="1800" b="1" dirty="0"/>
              <a:t>ON students.name</a:t>
            </a:r>
            <a:r>
              <a:rPr lang="ru-RU" sz="1800" b="1" dirty="0"/>
              <a:t> </a:t>
            </a:r>
            <a:r>
              <a:rPr lang="en-US" sz="1800" b="1" dirty="0"/>
              <a:t>= </a:t>
            </a:r>
            <a:r>
              <a:rPr lang="en-US" sz="1800" b="1" dirty="0" err="1"/>
              <a:t>users.login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ru-RU" sz="1800" dirty="0"/>
              <a:t>Показывает список всех адресов электронной почты, и у некоторых будет указано имя студента если нашлось соответствие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80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642C0-6AE7-4C20-94F9-6ECE3F1C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 БД и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1776B-FBF3-4C41-AFC6-FBDAD786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База данных (БД)</a:t>
            </a:r>
          </a:p>
          <a:p>
            <a:pPr marL="0" indent="0">
              <a:buNone/>
            </a:pPr>
            <a:r>
              <a:rPr lang="en-US" sz="2000" dirty="0"/>
              <a:t>Database (DB)</a:t>
            </a:r>
            <a:endParaRPr lang="ru-RU" sz="2400" dirty="0"/>
          </a:p>
          <a:p>
            <a:pPr marL="0" indent="0">
              <a:buNone/>
            </a:pPr>
            <a:r>
              <a:rPr lang="ru-RU" dirty="0"/>
              <a:t>это упорядоченный набор структурированной информации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Система управления базой данных (СУБД)</a:t>
            </a:r>
          </a:p>
          <a:p>
            <a:pPr marL="0" indent="0">
              <a:buNone/>
            </a:pPr>
            <a:r>
              <a:rPr lang="en-US" sz="2000" dirty="0"/>
              <a:t>Database Management System</a:t>
            </a:r>
            <a:r>
              <a:rPr lang="ru-RU" sz="2000" dirty="0"/>
              <a:t> (</a:t>
            </a:r>
            <a:r>
              <a:rPr lang="en-US" sz="2000" dirty="0"/>
              <a:t>DBMS)</a:t>
            </a:r>
            <a:endParaRPr lang="ru-RU" sz="2400" dirty="0"/>
          </a:p>
          <a:p>
            <a:pPr marL="0" indent="0">
              <a:buNone/>
            </a:pPr>
            <a:r>
              <a:rPr lang="ru-RU" dirty="0"/>
              <a:t>это ком­плекс про­грамм, по­зво­ляю­щих соз­дать ба­зу дан­ных и ма­ни­пу­ли­ро­вать дан­ны­ми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8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1F8C4-E96D-4358-89F9-54ABC911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45E42-BC26-4F6E-813F-B3380910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Реляционная база данных</a:t>
            </a:r>
          </a:p>
          <a:p>
            <a:pPr marL="0" indent="0">
              <a:buNone/>
            </a:pPr>
            <a:r>
              <a:rPr lang="ru-RU" dirty="0"/>
              <a:t>это совокупность взаимосвязанных таблиц, содержащих информацию об объектах определенного типа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Таблица</a:t>
            </a:r>
          </a:p>
          <a:p>
            <a:pPr marL="0" indent="0">
              <a:buNone/>
            </a:pPr>
            <a:r>
              <a:rPr lang="ru-RU" dirty="0"/>
              <a:t>это совокупность связанных данных, хранящихся в структурированном виде в базе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SQL </a:t>
            </a:r>
            <a:r>
              <a:rPr lang="ru-RU" dirty="0"/>
              <a:t>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sz="2000" dirty="0"/>
              <a:t>Структурированный язык запросов</a:t>
            </a:r>
            <a:endParaRPr lang="en-US" sz="2000" dirty="0"/>
          </a:p>
          <a:p>
            <a:pPr marL="0" indent="0">
              <a:buNone/>
            </a:pPr>
            <a:r>
              <a:rPr lang="ru-RU" dirty="0"/>
              <a:t>язык управления базами данных для реляционных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6494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1E651-3E1D-4774-B7B0-AC5B0243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3B93-CAC6-4087-8731-9342BEB7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Таблица состоит из </a:t>
            </a:r>
            <a:r>
              <a:rPr lang="ru-RU" b="1" dirty="0"/>
              <a:t>столбцов,</a:t>
            </a:r>
            <a:r>
              <a:rPr lang="ru-RU" dirty="0"/>
              <a:t> </a:t>
            </a:r>
            <a:r>
              <a:rPr lang="ru-RU" b="1" dirty="0"/>
              <a:t>строк</a:t>
            </a:r>
            <a:r>
              <a:rPr lang="ru-RU" dirty="0"/>
              <a:t>, а так же </a:t>
            </a:r>
            <a:r>
              <a:rPr lang="ru-RU" b="1" dirty="0"/>
              <a:t>ячеек </a:t>
            </a:r>
            <a:r>
              <a:rPr lang="ru-RU" dirty="0"/>
              <a:t>на  пересечении каждого столбца и строки</a:t>
            </a:r>
          </a:p>
          <a:p>
            <a:pPr marL="0" indent="0">
              <a:buNone/>
            </a:pPr>
            <a:r>
              <a:rPr lang="ru-RU" dirty="0"/>
              <a:t>Каждый </a:t>
            </a:r>
            <a:r>
              <a:rPr lang="ru-RU" b="1" dirty="0"/>
              <a:t>столбец</a:t>
            </a:r>
            <a:r>
              <a:rPr lang="ru-RU" dirty="0"/>
              <a:t> имеет уникальное имя и имеет определённый </a:t>
            </a:r>
            <a:r>
              <a:rPr lang="ru-RU" b="1" dirty="0"/>
              <a:t>тип данных</a:t>
            </a:r>
            <a:r>
              <a:rPr lang="ru-RU" dirty="0"/>
              <a:t> (число, текст, булево и т.д.)</a:t>
            </a:r>
          </a:p>
          <a:p>
            <a:pPr marL="0" indent="0">
              <a:buNone/>
            </a:pPr>
            <a:r>
              <a:rPr lang="ru-RU" dirty="0"/>
              <a:t>Состав столбцов определяется при проектировании БД</a:t>
            </a:r>
          </a:p>
          <a:p>
            <a:pPr marL="0" indent="0">
              <a:buNone/>
            </a:pPr>
            <a:r>
              <a:rPr lang="ru-RU" b="1" dirty="0"/>
              <a:t>Строки</a:t>
            </a:r>
            <a:r>
              <a:rPr lang="ru-RU" dirty="0"/>
              <a:t> добавляются при использовании базы данных путём установки значений в ячейках строки.</a:t>
            </a:r>
          </a:p>
          <a:p>
            <a:pPr marL="0" indent="0">
              <a:buNone/>
            </a:pPr>
            <a:r>
              <a:rPr lang="ru-RU" dirty="0"/>
              <a:t>Столбец, однозначно определяющий строку – называется </a:t>
            </a:r>
            <a:r>
              <a:rPr lang="ru-RU" b="1" dirty="0"/>
              <a:t>первичным ключом </a:t>
            </a:r>
            <a:r>
              <a:rPr lang="ru-RU" dirty="0"/>
              <a:t>(</a:t>
            </a:r>
            <a:r>
              <a:rPr lang="en-US" dirty="0"/>
              <a:t>Primary Key PK)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связи таблиц используются </a:t>
            </a:r>
            <a:r>
              <a:rPr lang="ru-RU" b="1" dirty="0"/>
              <a:t>внешние ключи </a:t>
            </a:r>
            <a:r>
              <a:rPr lang="ru-RU" dirty="0"/>
              <a:t>(</a:t>
            </a:r>
            <a:r>
              <a:rPr lang="en-US" dirty="0"/>
              <a:t>Foreign Key FK)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57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EE4812-B990-47A7-BA5A-F447ED67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84D0F7-F1B2-4C95-80BF-C5E9EF052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79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467C-03A5-474D-A89D-D21F1754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Управление базой данных</a:t>
            </a:r>
            <a:br>
              <a:rPr lang="ru-RU" dirty="0"/>
            </a:br>
            <a:r>
              <a:rPr lang="ru-RU" sz="2000" dirty="0"/>
              <a:t>Перечисленные ниже команды недоступны в </a:t>
            </a:r>
            <a:r>
              <a:rPr lang="en-US" sz="2000" dirty="0"/>
              <a:t>MS Access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4936-7DB5-42AF-BB6A-45C42AC9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DATABASE </a:t>
            </a:r>
            <a:r>
              <a:rPr lang="ru-RU" b="1" dirty="0" err="1"/>
              <a:t>имя_базы_данных</a:t>
            </a:r>
            <a:r>
              <a:rPr 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Создание базы данных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DROP DATABASE </a:t>
            </a:r>
            <a:r>
              <a:rPr lang="ru-RU" b="1" dirty="0" err="1"/>
              <a:t>имя_базы_данных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dirty="0"/>
              <a:t>Удаление базы данных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ru-RU" b="1" dirty="0" err="1"/>
              <a:t>имя_базы_данных</a:t>
            </a:r>
            <a:r>
              <a:rPr 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Выбор базы данных для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9882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E2414-AC99-445D-91B6-8A3301CE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Управление таблицей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6C659-759A-4472-A324-51A05467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CREATE TABLE </a:t>
            </a:r>
            <a:r>
              <a:rPr lang="ru-RU" b="1" dirty="0" err="1"/>
              <a:t>имя_таблицы</a:t>
            </a:r>
            <a:r>
              <a:rPr lang="ru-RU" b="1" dirty="0"/>
              <a:t> (</a:t>
            </a:r>
          </a:p>
          <a:p>
            <a:pPr marL="0" indent="0">
              <a:buNone/>
            </a:pPr>
            <a:r>
              <a:rPr lang="ru-RU" b="1" dirty="0"/>
              <a:t>имя_столбца_1 тип_столбца_1,</a:t>
            </a:r>
          </a:p>
          <a:p>
            <a:pPr marL="0" indent="0">
              <a:buNone/>
            </a:pPr>
            <a:r>
              <a:rPr lang="ru-RU" b="1" dirty="0"/>
              <a:t>имя_столбца_2 тип_столбца_2,</a:t>
            </a:r>
          </a:p>
          <a:p>
            <a:pPr marL="0" indent="0">
              <a:buNone/>
            </a:pPr>
            <a:r>
              <a:rPr lang="en-US" b="1" dirty="0"/>
              <a:t>PRIMARY KEY (</a:t>
            </a:r>
            <a:r>
              <a:rPr lang="ru-RU" b="1" dirty="0" err="1"/>
              <a:t>имя_столбца</a:t>
            </a:r>
            <a:r>
              <a:rPr lang="en-US" b="1" dirty="0"/>
              <a:t>)</a:t>
            </a:r>
            <a:r>
              <a:rPr lang="ru-RU" b="1" dirty="0"/>
              <a:t>,</a:t>
            </a:r>
          </a:p>
          <a:p>
            <a:pPr marL="0" indent="0">
              <a:buNone/>
            </a:pPr>
            <a:r>
              <a:rPr lang="en-US" b="1" dirty="0"/>
              <a:t>FOREING KEY (</a:t>
            </a:r>
            <a:r>
              <a:rPr lang="ru-RU" b="1" dirty="0" err="1"/>
              <a:t>имя_столбца</a:t>
            </a:r>
            <a:r>
              <a:rPr lang="en-US" b="1" dirty="0"/>
              <a:t>) REFERENCES </a:t>
            </a:r>
            <a:r>
              <a:rPr lang="ru-RU" b="1" dirty="0" err="1"/>
              <a:t>имя_другой_таблицы</a:t>
            </a:r>
            <a:r>
              <a:rPr lang="ru-RU" b="1" dirty="0"/>
              <a:t> </a:t>
            </a:r>
            <a:r>
              <a:rPr lang="en-US" b="1" dirty="0"/>
              <a:t>(</a:t>
            </a:r>
            <a:r>
              <a:rPr lang="ru-RU" b="1" dirty="0" err="1"/>
              <a:t>имя_столбца_другой_таблицы</a:t>
            </a:r>
            <a:r>
              <a:rPr lang="en-US" b="1" dirty="0"/>
              <a:t>)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)</a:t>
            </a:r>
            <a:r>
              <a:rPr lang="en-US" b="1" dirty="0"/>
              <a:t>;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Создание таблицы, со столбцами, а также можно указать первичный ключ и внешние ключи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RENAME TABLE </a:t>
            </a:r>
            <a:r>
              <a:rPr lang="ru-RU" b="1" dirty="0" err="1"/>
              <a:t>старое_имя_таблицы</a:t>
            </a:r>
            <a:r>
              <a:rPr lang="ru-RU" b="1" dirty="0"/>
              <a:t> </a:t>
            </a:r>
            <a:r>
              <a:rPr lang="en-US" b="1" dirty="0"/>
              <a:t>TO </a:t>
            </a:r>
            <a:r>
              <a:rPr lang="ru-RU" b="1" dirty="0" err="1"/>
              <a:t>новое_имя_таблицы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Переименование таблицы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DROP TABLE </a:t>
            </a:r>
            <a:r>
              <a:rPr lang="ru-RU" b="1" dirty="0" err="1"/>
              <a:t>название_таблицы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ru-RU" dirty="0"/>
              <a:t>Удаление 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1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D8F32-C72E-4627-98B5-C9B8A6B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</a:t>
            </a:r>
            <a:r>
              <a:rPr lang="ru-RU" dirty="0"/>
              <a:t>Изменение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42EDA-8316-4527-A38C-C0D90381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ru-RU" sz="1800" b="1" dirty="0"/>
              <a:t> </a:t>
            </a:r>
            <a:r>
              <a:rPr lang="en-US" sz="1800" b="1" dirty="0"/>
              <a:t>ADD </a:t>
            </a:r>
            <a:r>
              <a:rPr lang="ru-RU" sz="1800" b="1" dirty="0" err="1"/>
              <a:t>имя_поля</a:t>
            </a:r>
            <a:r>
              <a:rPr lang="fr-FR" sz="1800" b="1" dirty="0"/>
              <a:t> </a:t>
            </a:r>
            <a:r>
              <a:rPr lang="ru-RU" sz="1800" b="1" dirty="0" err="1"/>
              <a:t>тип_поля</a:t>
            </a:r>
            <a:r>
              <a:rPr lang="en-US" sz="1800" b="1" dirty="0"/>
              <a:t>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Добавление поля в таблицу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fr-FR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fr-FR" sz="1800" b="1" dirty="0"/>
              <a:t> ALTER COLUMN (</a:t>
            </a:r>
            <a:r>
              <a:rPr lang="ru-RU" sz="1800" b="1" dirty="0" err="1"/>
              <a:t>имя_поля</a:t>
            </a:r>
            <a:r>
              <a:rPr lang="fr-FR" sz="1800" b="1" dirty="0"/>
              <a:t> </a:t>
            </a:r>
            <a:r>
              <a:rPr lang="ru-RU" sz="1800" b="1" dirty="0" err="1"/>
              <a:t>новый_тип_поля</a:t>
            </a:r>
            <a:r>
              <a:rPr lang="fr-FR" sz="1800" b="1" dirty="0"/>
              <a:t>);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Изменение типа поля в таблице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fr-FR" sz="1800" b="1" dirty="0"/>
              <a:t>ALTER TABLE </a:t>
            </a:r>
            <a:r>
              <a:rPr lang="ru-RU" sz="1800" b="1" dirty="0" err="1"/>
              <a:t>имя_таблицы</a:t>
            </a:r>
            <a:r>
              <a:rPr lang="fr-FR" sz="1800" b="1" dirty="0"/>
              <a:t> DROP COLUMN </a:t>
            </a:r>
            <a:r>
              <a:rPr lang="ru-RU" sz="1800" b="1" dirty="0" err="1"/>
              <a:t>имя_поля</a:t>
            </a:r>
            <a:r>
              <a:rPr lang="fr-FR" sz="1800" b="1" dirty="0"/>
              <a:t>;</a:t>
            </a:r>
          </a:p>
          <a:p>
            <a:pPr marL="0" indent="0">
              <a:buNone/>
            </a:pPr>
            <a:r>
              <a:rPr lang="ru-RU" sz="1800" dirty="0"/>
              <a:t>Удаление столбца из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990565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1964</Words>
  <Application>Microsoft Office PowerPoint</Application>
  <PresentationFormat>Широкоэкранный</PresentationFormat>
  <Paragraphs>288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Calibri</vt:lpstr>
      <vt:lpstr>Тема Office</vt:lpstr>
      <vt:lpstr>SQL</vt:lpstr>
      <vt:lpstr>Понятия</vt:lpstr>
      <vt:lpstr>Понятия БД и СУБД</vt:lpstr>
      <vt:lpstr>Реляционная база данных</vt:lpstr>
      <vt:lpstr>Состав таблицы</vt:lpstr>
      <vt:lpstr>SQL</vt:lpstr>
      <vt:lpstr>SQL: Управление базой данных Перечисленные ниже команды недоступны в MS Access</vt:lpstr>
      <vt:lpstr>SQL: Управление таблицей</vt:lpstr>
      <vt:lpstr>SQL: Изменение таблицы</vt:lpstr>
      <vt:lpstr>SQL: Изменение ключей</vt:lpstr>
      <vt:lpstr>SQL: Заполнение таблицы</vt:lpstr>
      <vt:lpstr>SQL: Получение данных</vt:lpstr>
      <vt:lpstr>SQL: Фильтрация данных</vt:lpstr>
      <vt:lpstr>SQL: Сортировка и группировка</vt:lpstr>
      <vt:lpstr>SQL: Агрегатные функции</vt:lpstr>
      <vt:lpstr>SQL: Соединение таблиц</vt:lpstr>
      <vt:lpstr>Примеры</vt:lpstr>
      <vt:lpstr>Пример: Управление базой данных Перечисленные ниже команды недоступны в MS Access</vt:lpstr>
      <vt:lpstr>Пример: Управление таблицей</vt:lpstr>
      <vt:lpstr>Пример: Изменение таблицы</vt:lpstr>
      <vt:lpstr>Пример: Изменение ключей</vt:lpstr>
      <vt:lpstr>Пример: Заполнение таблицы</vt:lpstr>
      <vt:lpstr>Пример: Получение данных</vt:lpstr>
      <vt:lpstr>Пример: Фильтрация данных</vt:lpstr>
      <vt:lpstr>Пример: Сортировка и группировка</vt:lpstr>
      <vt:lpstr>Пример: Агрегатные функции</vt:lpstr>
      <vt:lpstr>Пример: Соединение таблиц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Варванина Юлия Всеволодовна</dc:creator>
  <cp:lastModifiedBy>Сергей Лавров</cp:lastModifiedBy>
  <cp:revision>95</cp:revision>
  <dcterms:created xsi:type="dcterms:W3CDTF">2019-09-03T12:18:44Z</dcterms:created>
  <dcterms:modified xsi:type="dcterms:W3CDTF">2020-01-23T19:07:30Z</dcterms:modified>
</cp:coreProperties>
</file>