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69" r:id="rId2"/>
    <p:sldId id="270" r:id="rId3"/>
    <p:sldId id="286" r:id="rId4"/>
    <p:sldId id="284" r:id="rId5"/>
    <p:sldId id="285" r:id="rId6"/>
    <p:sldId id="386" r:id="rId7"/>
    <p:sldId id="387" r:id="rId8"/>
    <p:sldId id="282" r:id="rId9"/>
    <p:sldId id="393" r:id="rId10"/>
    <p:sldId id="388" r:id="rId11"/>
    <p:sldId id="389" r:id="rId12"/>
    <p:sldId id="390" r:id="rId13"/>
    <p:sldId id="397" r:id="rId14"/>
    <p:sldId id="398" r:id="rId15"/>
    <p:sldId id="399" r:id="rId16"/>
    <p:sldId id="392" r:id="rId17"/>
    <p:sldId id="382" r:id="rId18"/>
    <p:sldId id="384" r:id="rId19"/>
    <p:sldId id="385" r:id="rId20"/>
    <p:sldId id="394" r:id="rId21"/>
    <p:sldId id="391" r:id="rId22"/>
    <p:sldId id="395" r:id="rId23"/>
    <p:sldId id="396" r:id="rId24"/>
    <p:sldId id="400" r:id="rId25"/>
    <p:sldId id="287" r:id="rId26"/>
    <p:sldId id="281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 Phu Truong" initials="NPT" lastIdx="1" clrIdx="0">
    <p:extLst>
      <p:ext uri="{19B8F6BF-5375-455C-9EA6-DF929625EA0E}">
        <p15:presenceInfo xmlns:p15="http://schemas.microsoft.com/office/powerpoint/2012/main" userId="3440e3f73edf4f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7155" autoAdjust="0"/>
  </p:normalViewPr>
  <p:slideViewPr>
    <p:cSldViewPr>
      <p:cViewPr>
        <p:scale>
          <a:sx n="75" d="100"/>
          <a:sy n="75" d="100"/>
        </p:scale>
        <p:origin x="414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8/25/2021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2msupport.net/m2msupport/how-mqtt-works/" TargetMode="External"/><Relationship Id="rId2" Type="http://schemas.openxmlformats.org/officeDocument/2006/relationships/hyperlink" Target="https://m2msupport.net/m2msupport/install-mqtt-broker-mosquitto-in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cpipguide.com/free/t_SerialLineInternetProtocolSLIP-2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labs/el-cli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345112" cy="1838325"/>
          </a:xfrm>
        </p:spPr>
        <p:txBody>
          <a:bodyPr/>
          <a:lstStyle/>
          <a:p>
            <a:pPr algn="ctr"/>
            <a:r>
              <a:rPr lang="en-US" dirty="0"/>
              <a:t>STM32 Training</a:t>
            </a:r>
            <a:br>
              <a:rPr lang="en-US" dirty="0"/>
            </a:br>
            <a:r>
              <a:rPr lang="en-US" dirty="0"/>
              <a:t>IoT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7545-DEF2-4495-8DA8-95A6941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ESP-Link: Setup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4E8D4-F9EF-4E0E-AE58-144E11FF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81200"/>
            <a:ext cx="2762018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B0F8F2-28AE-4E20-A040-B4ACCBEB1817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Step 1: join ESP AP </a:t>
            </a:r>
            <a:r>
              <a:rPr lang="en-US" kern="0" dirty="0" err="1"/>
              <a:t>Wifi</a:t>
            </a:r>
            <a:r>
              <a:rPr lang="en-US" kern="0" dirty="0"/>
              <a:t> – press Connect</a:t>
            </a:r>
          </a:p>
          <a:p>
            <a:pPr>
              <a:defRPr/>
            </a:pPr>
            <a:r>
              <a:rPr lang="en-US" kern="0" dirty="0"/>
              <a:t>Open Browser ESP’s IP:</a:t>
            </a:r>
          </a:p>
          <a:p>
            <a:pPr>
              <a:defRPr/>
            </a:pPr>
            <a:r>
              <a:rPr lang="en-US" kern="0" dirty="0"/>
              <a:t>192.168.4.1</a:t>
            </a:r>
          </a:p>
          <a:p>
            <a:pPr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kern="0" dirty="0"/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0">
              <a:buFont typeface="Wingdings" panose="05000000000000000000" pitchFamily="2" charset="2"/>
              <a:buNone/>
              <a:defRPr/>
            </a:pPr>
            <a:endParaRPr lang="en-US" i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F3007-74BA-4A65-8E25-4488F242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" y="4068633"/>
            <a:ext cx="53340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577-DB38-4704-98B9-091ABDC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Station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217A5-8ADB-4F47-AF3B-33E6549D6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676400"/>
            <a:ext cx="3180501" cy="4411663"/>
          </a:xfrm>
        </p:spPr>
      </p:pic>
    </p:spTree>
    <p:extLst>
      <p:ext uri="{BB962C8B-B14F-4D97-AF65-F5344CB8AC3E}">
        <p14:creationId xmlns:p14="http://schemas.microsoft.com/office/powerpoint/2010/main" val="2995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84A-4C28-4CEC-887A-3B18735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3053C-0E87-4297-94B1-67D0B919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391400" cy="3484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371E8-1D95-4362-958E-BE28D57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7" y="5203769"/>
            <a:ext cx="759248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733-862B-4AFF-9EF0-101A26D1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A1FA-3F87-47B6-B5CB-B940B5B3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MQTT.fx</a:t>
            </a:r>
            <a:endParaRPr lang="en-US" dirty="0"/>
          </a:p>
          <a:p>
            <a:r>
              <a:rPr lang="en-US" dirty="0"/>
              <a:t>Terminal: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MobaXTerm</a:t>
            </a:r>
            <a:endParaRPr lang="en-US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H-Term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/>
              <a:t>Hercule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0B59-97F5-47BD-B1B3-9E8B94D5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Module (SoC = MCU +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064-4999-4587-8665-50FB763B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ESP32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Murata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Microchip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China: </a:t>
            </a:r>
            <a:r>
              <a:rPr lang="en-US" dirty="0" err="1"/>
              <a:t>asiancom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DA3E-70C8-48CF-9390-CC9CEF80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63E9-A062-4AEF-A204-0A792432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391400" cy="4411663"/>
          </a:xfrm>
        </p:spPr>
        <p:txBody>
          <a:bodyPr/>
          <a:lstStyle/>
          <a:p>
            <a:r>
              <a:rPr lang="en-US" dirty="0"/>
              <a:t>MAC = Physical</a:t>
            </a:r>
          </a:p>
          <a:p>
            <a:r>
              <a:rPr lang="en-US" dirty="0"/>
              <a:t>LWIP = Middleware</a:t>
            </a:r>
          </a:p>
          <a:p>
            <a:r>
              <a:rPr lang="en-US" dirty="0" err="1"/>
              <a:t>FreeRTOS</a:t>
            </a:r>
            <a:endParaRPr lang="en-US" dirty="0"/>
          </a:p>
          <a:p>
            <a:r>
              <a:rPr lang="en-US" dirty="0"/>
              <a:t>RT-Thread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D272-7560-4187-BF25-AC5D69D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MQTT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4F518-6680-4F55-83D0-E363D152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28800"/>
            <a:ext cx="2085770" cy="441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372CC2-5C46-43E3-B739-7BBD478D8D75}"/>
              </a:ext>
            </a:extLst>
          </p:cNvPr>
          <p:cNvSpPr txBox="1">
            <a:spLocks/>
          </p:cNvSpPr>
          <p:nvPr/>
        </p:nvSpPr>
        <p:spPr bwMode="auto">
          <a:xfrm>
            <a:off x="457200" y="1828800"/>
            <a:ext cx="42672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Reboot after changes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65929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28941-EE6E-40F2-863F-416A77FA5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Cài đặt MQTT Broker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67259074-BC93-445D-9620-D1F7246129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752600"/>
            <a:ext cx="4419600" cy="4876800"/>
          </a:xfrm>
        </p:spPr>
      </p:pic>
      <p:sp>
        <p:nvSpPr>
          <p:cNvPr id="13316" name="TextBox 5">
            <a:extLst>
              <a:ext uri="{FF2B5EF4-FFF2-40B4-BE49-F238E27FC236}">
                <a16:creationId xmlns:a16="http://schemas.microsoft.com/office/drawing/2014/main" id="{FC9A4160-9FB8-4620-83B8-56E344CA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226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1" i="1" dirty="0"/>
              <a:t>Chú ý: </a:t>
            </a:r>
            <a:r>
              <a:rPr lang="en-US" altLang="en-US" sz="2200" i="1" dirty="0" err="1"/>
              <a:t>Mở</a:t>
            </a:r>
            <a:r>
              <a:rPr lang="en-US" altLang="en-US" sz="2200" i="1" dirty="0"/>
              <a:t> Task Manager, tìm server “</a:t>
            </a:r>
            <a:r>
              <a:rPr lang="en-US" altLang="en-US" sz="2200" b="1" i="1" dirty="0"/>
              <a:t>mosquito</a:t>
            </a:r>
            <a:r>
              <a:rPr lang="en-US" altLang="en-US" sz="2200" i="1" dirty="0"/>
              <a:t>” </a:t>
            </a:r>
            <a:r>
              <a:rPr lang="en-US" altLang="en-US" sz="2200" i="1" dirty="0" err="1"/>
              <a:t>sau</a:t>
            </a:r>
            <a:r>
              <a:rPr lang="en-US" altLang="en-US" sz="2200" i="1" dirty="0"/>
              <a:t> đó click </a:t>
            </a:r>
            <a:r>
              <a:rPr lang="en-US" altLang="en-US" sz="2200" i="1" dirty="0" err="1"/>
              <a:t>chuột</a:t>
            </a:r>
            <a:r>
              <a:rPr lang="en-US" altLang="en-US" sz="2200" i="1" dirty="0"/>
              <a:t> phải, </a:t>
            </a:r>
            <a:r>
              <a:rPr lang="en-US" altLang="en-US" sz="2200" i="1" dirty="0" err="1"/>
              <a:t>nhấn</a:t>
            </a:r>
            <a:r>
              <a:rPr lang="en-US" altLang="en-US" sz="2200" i="1" dirty="0"/>
              <a:t> </a:t>
            </a:r>
            <a:r>
              <a:rPr lang="en-US" altLang="en-US" sz="2200" b="1" i="1" dirty="0"/>
              <a:t>Stop</a:t>
            </a:r>
            <a:r>
              <a:rPr lang="en-US" altLang="en-US" sz="2200" i="1" dirty="0"/>
              <a:t> </a:t>
            </a:r>
            <a:r>
              <a:rPr lang="en-US" altLang="en-US" sz="2200" i="1" dirty="0" err="1"/>
              <a:t>trước</a:t>
            </a:r>
            <a:r>
              <a:rPr lang="en-US" altLang="en-US" sz="2200" i="1" dirty="0"/>
              <a:t> khi chạy.</a:t>
            </a:r>
            <a:endParaRPr lang="en-US" altLang="en-US" i="1" dirty="0"/>
          </a:p>
          <a:p>
            <a:endParaRPr lang="en-US" alt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F0CA600-E9A6-43AE-A5EC-D2F81D3C5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hình MQTTBox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611243-F712-4DBD-87AF-5998C42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914088"/>
            <a:ext cx="5302716" cy="4724400"/>
          </a:xfr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2BF75E60-1F39-4B55-9951-1F0CB648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09800"/>
            <a:ext cx="331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i="1" u="sng" dirty="0">
                <a:solidFill>
                  <a:srgbClr val="FF0000"/>
                </a:solidFill>
              </a:rPr>
              <a:t>127.0.0.1</a:t>
            </a:r>
            <a:r>
              <a:rPr lang="en-US" altLang="en-US" i="1" dirty="0"/>
              <a:t>:</a:t>
            </a:r>
            <a:r>
              <a:rPr lang="en-US" altLang="en-US" i="1" u="sng" dirty="0">
                <a:solidFill>
                  <a:srgbClr val="FF0000"/>
                </a:solidFill>
              </a:rPr>
              <a:t>1884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74DB3A-3999-45EE-9A5C-E4A63F8E2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Pub/Sub dùng MQTTBox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0DCBE15C-5830-40EC-86B5-994ABD482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2696" y="1524000"/>
            <a:ext cx="5994400" cy="3808683"/>
          </a:xfrm>
        </p:spPr>
      </p:pic>
      <p:sp>
        <p:nvSpPr>
          <p:cNvPr id="15364" name="TextBox 5">
            <a:extLst>
              <a:ext uri="{FF2B5EF4-FFF2-40B4-BE49-F238E27FC236}">
                <a16:creationId xmlns:a16="http://schemas.microsoft.com/office/drawing/2014/main" id="{BC6D4E63-7A75-4301-8306-EC6EE7AB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38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en-US" b="1" dirty="0"/>
              <a:t>Chú ý:</a:t>
            </a:r>
            <a:r>
              <a:rPr lang="en-US" altLang="en-US" i="1" dirty="0"/>
              <a:t>Các client phải cùng publish/subscribe trên cùng 1 topic name mới có thể gửi/</a:t>
            </a:r>
            <a:r>
              <a:rPr lang="en-US" altLang="en-US" i="1" dirty="0" err="1"/>
              <a:t>nhận</a:t>
            </a:r>
            <a:r>
              <a:rPr lang="en-US" altLang="en-US" i="1" dirty="0"/>
              <a:t> </a:t>
            </a:r>
            <a:r>
              <a:rPr lang="en-US" altLang="en-US" i="1" dirty="0" err="1"/>
              <a:t>dữ</a:t>
            </a:r>
            <a:r>
              <a:rPr lang="en-US" altLang="en-US" i="1" dirty="0"/>
              <a:t> </a:t>
            </a:r>
            <a:r>
              <a:rPr lang="en-US" altLang="en-US" i="1" dirty="0" err="1"/>
              <a:t>liệu</a:t>
            </a:r>
            <a:r>
              <a:rPr lang="en-US" altLang="en-US" i="1" dirty="0"/>
              <a:t> với nhau.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676400"/>
            <a:ext cx="7391400" cy="42592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MQTT Protocol Stack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ESP-LINK Integration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</a:t>
            </a:r>
            <a:r>
              <a:rPr lang="en-US" dirty="0" err="1"/>
              <a:t>Mosquitto</a:t>
            </a:r>
            <a:r>
              <a:rPr lang="en-US" dirty="0"/>
              <a:t> Broker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Setup MQTT Client Box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Protocol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769-2F51-41B0-AACD-59654F17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6784"/>
            <a:ext cx="7391400" cy="24384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SLIP = Serial Line IP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Break an IP datagram into bytes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/>
              <a:t>Send the END character after the last byte (before the first byte as well)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 any data byte “C0” with “DB DC”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Replace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any data byte “DB” with “DB DD”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9E310-2A03-44B3-87D3-73D47BD5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419598"/>
            <a:ext cx="4762500" cy="2047875"/>
          </a:xfrm>
          <a:prstGeom prst="rect">
            <a:avLst/>
          </a:prstGeom>
        </p:spPr>
      </p:pic>
      <p:pic>
        <p:nvPicPr>
          <p:cNvPr id="1026" name="Picture 2" descr="What is Serial Line Internet Protocol (SLIP)? - Computer Notes">
            <a:extLst>
              <a:ext uri="{FF2B5EF4-FFF2-40B4-BE49-F238E27FC236}">
                <a16:creationId xmlns:a16="http://schemas.microsoft.com/office/drawing/2014/main" id="{798AB4D9-2ABA-4C48-AA1C-EA4C99FB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42616"/>
            <a:ext cx="27717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4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3DA-B138-4FF6-A30E-7073633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Protocol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0BCD3-DF5F-40D7-8C95-4F3280A9D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858000" cy="3985484"/>
          </a:xfrm>
        </p:spPr>
      </p:pic>
    </p:spTree>
    <p:extLst>
      <p:ext uri="{BB962C8B-B14F-4D97-AF65-F5344CB8AC3E}">
        <p14:creationId xmlns:p14="http://schemas.microsoft.com/office/powerpoint/2010/main" val="284021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A9C9-1CA2-4A17-84EB-B78315C1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Frame Structure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CF7B8-11DF-4E8D-805F-7D59E559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57400"/>
            <a:ext cx="8229600" cy="117565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B171E-1495-4430-886D-CDA042A1E72F}"/>
              </a:ext>
            </a:extLst>
          </p:cNvPr>
          <p:cNvSpPr txBox="1"/>
          <p:nvPr/>
        </p:nvSpPr>
        <p:spPr>
          <a:xfrm>
            <a:off x="533400" y="3239349"/>
            <a:ext cx="7391400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STM32</a:t>
            </a:r>
          </a:p>
          <a:p>
            <a:r>
              <a:rPr lang="en-US" dirty="0"/>
              <a:t> CMD = Command ID – 2 bytes</a:t>
            </a:r>
          </a:p>
          <a:p>
            <a:r>
              <a:rPr lang="en-US" dirty="0"/>
              <a:t> Value = Depend on CMD (Callback Address) – 4 bytes</a:t>
            </a:r>
          </a:p>
          <a:p>
            <a:r>
              <a:rPr lang="en-US" dirty="0"/>
              <a:t>  ARGC = Argument Count – 2 bytes</a:t>
            </a:r>
          </a:p>
          <a:p>
            <a:pPr>
              <a:buNone/>
            </a:pPr>
            <a:r>
              <a:rPr lang="en-US" dirty="0"/>
              <a:t>=&gt; Header </a:t>
            </a:r>
            <a:r>
              <a:rPr lang="en-US" dirty="0" err="1"/>
              <a:t>len</a:t>
            </a:r>
            <a:r>
              <a:rPr lang="en-US" dirty="0"/>
              <a:t> = 8 bytes</a:t>
            </a:r>
          </a:p>
          <a:p>
            <a:r>
              <a:rPr lang="en-US" dirty="0"/>
              <a:t> DATA 0 .. DATA N-1: Argument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EDF4-449E-4CE8-851B-F84F7D1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ESPLink</a:t>
            </a:r>
            <a:r>
              <a:rPr lang="en-US" dirty="0"/>
              <a:t> Frame Structure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C8598-757D-4F3C-A6A0-3C89F537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5141"/>
            <a:ext cx="8961047" cy="174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CE02A-F872-4003-BA15-7AC2E09C9A23}"/>
              </a:ext>
            </a:extLst>
          </p:cNvPr>
          <p:cNvSpPr txBox="1"/>
          <p:nvPr/>
        </p:nvSpPr>
        <p:spPr>
          <a:xfrm>
            <a:off x="533400" y="3325705"/>
            <a:ext cx="8229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Sent from ESP</a:t>
            </a:r>
          </a:p>
          <a:p>
            <a:r>
              <a:rPr lang="en-US" dirty="0"/>
              <a:t> CMD = Command ID (2 bytes)</a:t>
            </a:r>
          </a:p>
          <a:p>
            <a:r>
              <a:rPr lang="en-US" dirty="0"/>
              <a:t> ARGC = Argument Counts (2 bytes)</a:t>
            </a:r>
          </a:p>
          <a:p>
            <a:r>
              <a:rPr lang="en-US" dirty="0"/>
              <a:t> Value = Depend on CMD (Function Callback Address) ( 4 bytes)</a:t>
            </a:r>
          </a:p>
          <a:p>
            <a:r>
              <a:rPr lang="en-US" dirty="0"/>
              <a:t> DATA 0 .. DATA N-1: Argument Data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6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FBCD-6713-40AF-8F5D-45198A63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Structure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1785C9-D1D4-4D22-A4C1-B30BFA88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023756"/>
              </p:ext>
            </p:extLst>
          </p:nvPr>
        </p:nvGraphicFramePr>
        <p:xfrm>
          <a:off x="7113225" y="2874284"/>
          <a:ext cx="203824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24">
                  <a:extLst>
                    <a:ext uri="{9D8B030D-6E8A-4147-A177-3AD203B41FA5}">
                      <a16:colId xmlns:a16="http://schemas.microsoft.com/office/drawing/2014/main" val="2911414989"/>
                    </a:ext>
                  </a:extLst>
                </a:gridCol>
                <a:gridCol w="1019124">
                  <a:extLst>
                    <a:ext uri="{9D8B030D-6E8A-4147-A177-3AD203B41FA5}">
                      <a16:colId xmlns:a16="http://schemas.microsoft.com/office/drawing/2014/main" val="175576116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6635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315E6E-95BD-4825-A3EC-1F9AD0F3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34300"/>
              </p:ext>
            </p:extLst>
          </p:nvPr>
        </p:nvGraphicFramePr>
        <p:xfrm>
          <a:off x="586593" y="2897144"/>
          <a:ext cx="65266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72">
                  <a:extLst>
                    <a:ext uri="{9D8B030D-6E8A-4147-A177-3AD203B41FA5}">
                      <a16:colId xmlns:a16="http://schemas.microsoft.com/office/drawing/2014/main" val="1712560641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93992879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734514896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1895459831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2550906537"/>
                    </a:ext>
                  </a:extLst>
                </a:gridCol>
                <a:gridCol w="1087772">
                  <a:extLst>
                    <a:ext uri="{9D8B030D-6E8A-4147-A177-3AD203B41FA5}">
                      <a16:colId xmlns:a16="http://schemas.microsoft.com/office/drawing/2014/main" val="3820813179"/>
                    </a:ext>
                  </a:extLst>
                </a:gridCol>
              </a:tblGrid>
              <a:tr h="342993">
                <a:tc>
                  <a:txBody>
                    <a:bodyPr/>
                    <a:lstStyle/>
                    <a:p>
                      <a:r>
                        <a:rPr lang="en-US" dirty="0"/>
                        <a:t>Len H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 L</a:t>
                      </a:r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n-1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3453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BA697-5D0A-4226-BF29-57EB430ACE9B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614420"/>
            <a:ext cx="6019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DEB86C-71D6-46B7-898D-49AB9B78FB9A}"/>
              </a:ext>
            </a:extLst>
          </p:cNvPr>
          <p:cNvSpPr/>
          <p:nvPr/>
        </p:nvSpPr>
        <p:spPr>
          <a:xfrm>
            <a:off x="4156850" y="3652170"/>
            <a:ext cx="26661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of 4 bytes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49D4-69A4-4030-9524-676B8AA7AF1A}"/>
              </a:ext>
            </a:extLst>
          </p:cNvPr>
          <p:cNvCxnSpPr>
            <a:cxnSpLocks/>
          </p:cNvCxnSpPr>
          <p:nvPr/>
        </p:nvCxnSpPr>
        <p:spPr bwMode="auto">
          <a:xfrm>
            <a:off x="559969" y="3614420"/>
            <a:ext cx="248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9DF78-1EA6-47EF-8C8F-9B75F39DBCDA}"/>
              </a:ext>
            </a:extLst>
          </p:cNvPr>
          <p:cNvSpPr/>
          <p:nvPr/>
        </p:nvSpPr>
        <p:spPr>
          <a:xfrm>
            <a:off x="515828" y="3718774"/>
            <a:ext cx="28536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bytes – Data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72308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DFC-8657-4D8F-953C-A50E7B0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C099-741B-4EBD-BD53-56B36509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b="1" dirty="0"/>
              <a:t>1. Hướng </a:t>
            </a:r>
            <a:r>
              <a:rPr lang="en-US" altLang="en-US" sz="2000" b="1" dirty="0" err="1"/>
              <a:t>dẫn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cài</a:t>
            </a:r>
            <a:r>
              <a:rPr lang="en-US" altLang="en-US" sz="2000" b="1" dirty="0"/>
              <a:t> đặt mosquito broker</a:t>
            </a:r>
          </a:p>
          <a:p>
            <a:pPr>
              <a:buNone/>
            </a:pPr>
            <a:r>
              <a:rPr lang="en-US" altLang="en-US" sz="2000" i="1" dirty="0">
                <a:hlinkClick r:id="rId2"/>
              </a:rPr>
              <a:t>https://m2msupport.net/m2msupport/install-mqtt-broker-mosquitto-in-windows/</a:t>
            </a:r>
            <a:endParaRPr lang="en-US" altLang="en-US" sz="2000" i="1" dirty="0"/>
          </a:p>
          <a:p>
            <a:pPr>
              <a:buNone/>
            </a:pPr>
            <a:endParaRPr lang="en-US" altLang="en-US" sz="2000" i="1" dirty="0"/>
          </a:p>
          <a:p>
            <a:pPr>
              <a:defRPr/>
            </a:pPr>
            <a:r>
              <a:rPr lang="en-US" sz="2000" dirty="0"/>
              <a:t>2</a:t>
            </a:r>
            <a:r>
              <a:rPr lang="en-US" sz="2000" b="1" dirty="0"/>
              <a:t>. MQTT protocol</a:t>
            </a:r>
            <a:endParaRPr lang="en-US" sz="2000" b="1" dirty="0">
              <a:hlinkClick r:id="" action="ppaction://noaction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3"/>
              </a:rPr>
              <a:t>https://m2msupport.net/m2msupport/how-mqtt-works/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3. </a:t>
            </a:r>
            <a:r>
              <a:rPr lang="en-US" sz="2000" b="1" dirty="0"/>
              <a:t>SLIP Protocol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4"/>
              </a:rPr>
              <a:t>http://www.tcpipguide.com/free/t_SerialLineInternetProtocolSLIP-2.htm</a:t>
            </a: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buNone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26117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A92-127C-425A-892F-2C2C673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36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96C-4ACA-4395-A490-B76DF31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Protocol 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7919CA5F-1020-4661-913B-CF67E929E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641441"/>
            <a:ext cx="5715000" cy="3798094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F82F6-66BC-4060-899D-1D20D943FBCD}"/>
              </a:ext>
            </a:extLst>
          </p:cNvPr>
          <p:cNvSpPr txBox="1">
            <a:spLocks/>
          </p:cNvSpPr>
          <p:nvPr/>
        </p:nvSpPr>
        <p:spPr bwMode="auto">
          <a:xfrm>
            <a:off x="566530" y="1676401"/>
            <a:ext cx="76962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" indent="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MQTT = </a:t>
            </a:r>
            <a:r>
              <a:rPr lang="en-US" u="sng" kern="0" dirty="0">
                <a:solidFill>
                  <a:srgbClr val="FF0000"/>
                </a:solidFill>
              </a:rPr>
              <a:t>Message Queuing </a:t>
            </a:r>
            <a:r>
              <a:rPr lang="en-US" kern="0" dirty="0"/>
              <a:t>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23884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MQTT - Message Flow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FD39EC-E614-4466-9957-10879E6B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3642"/>
            <a:ext cx="8229600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94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BF1-74C2-4120-81B2-2448D925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- QoS (</a:t>
            </a:r>
            <a:r>
              <a:rPr lang="en-US" altLang="en-US" dirty="0"/>
              <a:t>Quality of Service)</a:t>
            </a:r>
            <a:endParaRPr lang="en-US" dirty="0"/>
          </a:p>
        </p:txBody>
      </p:sp>
      <p:pic>
        <p:nvPicPr>
          <p:cNvPr id="7" name="Picture 2" descr="MQTT">
            <a:extLst>
              <a:ext uri="{FF2B5EF4-FFF2-40B4-BE49-F238E27FC236}">
                <a16:creationId xmlns:a16="http://schemas.microsoft.com/office/drawing/2014/main" id="{F6C73FC7-0509-4D78-8D53-89739C7B7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356302" cy="4411663"/>
          </a:xfrm>
          <a:noFill/>
        </p:spPr>
      </p:pic>
    </p:spTree>
    <p:extLst>
      <p:ext uri="{BB962C8B-B14F-4D97-AF65-F5344CB8AC3E}">
        <p14:creationId xmlns:p14="http://schemas.microsoft.com/office/powerpoint/2010/main" val="20887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D2C-2CF6-4087-A384-869F077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ESP-LINK STM32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DF268-3D60-4B03-B814-F5DF4DBC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964118" cy="411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42785-DA4F-44A5-BF94-6F8C96FF8CEE}"/>
              </a:ext>
            </a:extLst>
          </p:cNvPr>
          <p:cNvSpPr txBox="1"/>
          <p:nvPr/>
        </p:nvSpPr>
        <p:spPr>
          <a:xfrm>
            <a:off x="609600" y="5636235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Note: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dây </a:t>
            </a:r>
            <a:r>
              <a:rPr lang="en-US" dirty="0" err="1"/>
              <a:t>usb</a:t>
            </a:r>
            <a:r>
              <a:rPr lang="en-US" dirty="0"/>
              <a:t> cấp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 + </a:t>
            </a:r>
            <a:r>
              <a:rPr lang="en-US" dirty="0" err="1"/>
              <a:t>nối</a:t>
            </a:r>
            <a:r>
              <a:rPr lang="en-US" dirty="0"/>
              <a:t> thêm dây bus GND)</a:t>
            </a:r>
          </a:p>
        </p:txBody>
      </p:sp>
    </p:spTree>
    <p:extLst>
      <p:ext uri="{BB962C8B-B14F-4D97-AF65-F5344CB8AC3E}">
        <p14:creationId xmlns:p14="http://schemas.microsoft.com/office/powerpoint/2010/main" val="28766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315A-6E44-4DC6-93FA-D2EE764D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8EAA-3D32-4EDB-9F67-E1E71194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75607"/>
            <a:ext cx="6448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56AF-FC95-4883-8404-8CCCE8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7696200" cy="1295400"/>
          </a:xfrm>
        </p:spPr>
        <p:txBody>
          <a:bodyPr/>
          <a:lstStyle/>
          <a:p>
            <a:r>
              <a:rPr lang="en-US" dirty="0"/>
              <a:t>ESP-Link Firmware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1510B-28E7-4446-A145-4E27C174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543800" cy="4411663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ESP-Link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https://github.com/jeelabs/el-client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Prequisite</a:t>
            </a:r>
            <a:r>
              <a:rPr lang="en-US" dirty="0"/>
              <a:t>:</a:t>
            </a:r>
          </a:p>
          <a:p>
            <a:pPr marL="0">
              <a:defRPr/>
            </a:pPr>
            <a:r>
              <a:rPr lang="en-US" dirty="0"/>
              <a:t>	- Python 3 (3.7, 3.8, 3.9)</a:t>
            </a:r>
          </a:p>
          <a:p>
            <a:pPr marL="0">
              <a:defRPr/>
            </a:pPr>
            <a:r>
              <a:rPr lang="en-US" dirty="0"/>
              <a:t>	- Install esptool.py</a:t>
            </a:r>
          </a:p>
          <a:p>
            <a:pPr marL="0">
              <a:defRPr/>
            </a:pPr>
            <a:r>
              <a:rPr lang="en-US" dirty="0"/>
              <a:t>   python .\setup.py build</a:t>
            </a:r>
          </a:p>
          <a:p>
            <a:pPr marL="0">
              <a:defRPr/>
            </a:pPr>
            <a:r>
              <a:rPr lang="en-US" dirty="0"/>
              <a:t>   python .\setup.py install</a:t>
            </a:r>
          </a:p>
          <a:p>
            <a:pPr marL="0">
              <a:defRPr/>
            </a:pPr>
            <a:r>
              <a:rPr lang="en-US" dirty="0"/>
              <a:t>   OR</a:t>
            </a:r>
          </a:p>
          <a:p>
            <a:pPr marL="0">
              <a:defRPr/>
            </a:pPr>
            <a:r>
              <a:rPr lang="en-US" dirty="0"/>
              <a:t>   pip install </a:t>
            </a:r>
            <a:r>
              <a:rPr lang="en-US" dirty="0" err="1"/>
              <a:t>esptool</a:t>
            </a:r>
            <a:endParaRPr lang="en-US" dirty="0"/>
          </a:p>
          <a:p>
            <a:pPr marL="0">
              <a:defRPr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05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6DA-B645-425E-9138-8CB9F7D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8DEA-2596-4F91-BA4F-1B327F2C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58" y="1905000"/>
            <a:ext cx="7021585" cy="3515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14C1B-AE8D-4E45-9BE4-86B70CDD07F9}"/>
              </a:ext>
            </a:extLst>
          </p:cNvPr>
          <p:cNvSpPr txBox="1"/>
          <p:nvPr/>
        </p:nvSpPr>
        <p:spPr>
          <a:xfrm>
            <a:off x="685800" y="5529090"/>
            <a:ext cx="739140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Edit COM Port</a:t>
            </a:r>
          </a:p>
          <a:p>
            <a:pPr>
              <a:buNone/>
            </a:pPr>
            <a:r>
              <a:rPr lang="en-US" dirty="0"/>
              <a:t>esptool.py --port </a:t>
            </a:r>
            <a:r>
              <a:rPr lang="en-US" dirty="0">
                <a:solidFill>
                  <a:srgbClr val="FF0000"/>
                </a:solidFill>
              </a:rPr>
              <a:t>COM14</a:t>
            </a:r>
            <a:r>
              <a:rPr lang="en-US" dirty="0"/>
              <a:t> </a:t>
            </a:r>
            <a:r>
              <a:rPr lang="en-US" dirty="0" err="1"/>
              <a:t>erase_flash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57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965</TotalTime>
  <Words>509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Sales training presentation</vt:lpstr>
      <vt:lpstr>STM32 Training IoT Module</vt:lpstr>
      <vt:lpstr>Giới thiệu</vt:lpstr>
      <vt:lpstr>MQTT Protocol </vt:lpstr>
      <vt:lpstr>MQTT - Message Flow</vt:lpstr>
      <vt:lpstr>MQTT - QoS (Quality of Service)</vt:lpstr>
      <vt:lpstr>ESP-LINK STM32 Integration</vt:lpstr>
      <vt:lpstr>ESP Module</vt:lpstr>
      <vt:lpstr>ESP-Link Firmware</vt:lpstr>
      <vt:lpstr>Command line tool </vt:lpstr>
      <vt:lpstr>ESP-Link: Setup Wifi </vt:lpstr>
      <vt:lpstr>Setup Station Mode</vt:lpstr>
      <vt:lpstr>Modem setting</vt:lpstr>
      <vt:lpstr>PowerPoint Presentation</vt:lpstr>
      <vt:lpstr>WiFi Module (SoC = MCU + WiFi)</vt:lpstr>
      <vt:lpstr>RTOS</vt:lpstr>
      <vt:lpstr>Setup MQTT Link</vt:lpstr>
      <vt:lpstr>Cài đặt MQTT Broker</vt:lpstr>
      <vt:lpstr>Cấu hình MQTTBox</vt:lpstr>
      <vt:lpstr>Pub/Sub dùng MQTTBox</vt:lpstr>
      <vt:lpstr>SLIP Protocol (1)</vt:lpstr>
      <vt:lpstr>SLIP Protocol (2)</vt:lpstr>
      <vt:lpstr>ESP-Link Frame Structure (1)</vt:lpstr>
      <vt:lpstr>ESPLink Frame Structure (2)</vt:lpstr>
      <vt:lpstr>Argument Structure </vt:lpstr>
      <vt:lpstr>Reference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Ngoc Phu Truong</dc:creator>
  <cp:lastModifiedBy>Ngoc Phu Truong</cp:lastModifiedBy>
  <cp:revision>164</cp:revision>
  <dcterms:created xsi:type="dcterms:W3CDTF">2021-05-20T14:26:33Z</dcterms:created>
  <dcterms:modified xsi:type="dcterms:W3CDTF">2021-08-25T14:19:52Z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