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10" r:id="rId5"/>
    <p:sldId id="411" r:id="rId6"/>
    <p:sldId id="412" r:id="rId7"/>
    <p:sldId id="413" r:id="rId8"/>
    <p:sldId id="414" r:id="rId9"/>
    <p:sldId id="428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31" r:id="rId22"/>
    <p:sldId id="433" r:id="rId23"/>
    <p:sldId id="432" r:id="rId24"/>
    <p:sldId id="434" r:id="rId25"/>
    <p:sldId id="429" r:id="rId26"/>
    <p:sldId id="430" r:id="rId27"/>
    <p:sldId id="435" r:id="rId28"/>
    <p:sldId id="426" r:id="rId29"/>
    <p:sldId id="42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76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61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61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9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18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36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80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03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09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54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19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9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121540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7895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Clocks, Counters, and Timers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HCM - 2021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627-04DE-41CA-BE15-6EA7644A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81DB-80FA-41F7-99BB-98A12141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8263"/>
            <a:ext cx="10972800" cy="1795724"/>
          </a:xfrm>
        </p:spPr>
        <p:txBody>
          <a:bodyPr/>
          <a:lstStyle/>
          <a:p>
            <a:r>
              <a:rPr lang="en-US" sz="2600" dirty="0"/>
              <a:t>Measures input </a:t>
            </a:r>
            <a:r>
              <a:rPr lang="en-US" sz="2600" i="1" dirty="0">
                <a:solidFill>
                  <a:srgbClr val="FF0000"/>
                </a:solidFill>
              </a:rPr>
              <a:t>pulse lengths</a:t>
            </a:r>
          </a:p>
          <a:p>
            <a:r>
              <a:rPr lang="en-US" sz="2600" dirty="0"/>
              <a:t>Applications: decoding remote control signals, distance measurement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CA6E7-87D7-468E-9A66-640B026E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90" y="2383761"/>
            <a:ext cx="10336019" cy="42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3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A41F-3BBE-4C9E-AFA9-4DC6CB90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47B7-0E31-416D-AE14-48E4A585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306037"/>
          </a:xfrm>
        </p:spPr>
        <p:txBody>
          <a:bodyPr/>
          <a:lstStyle/>
          <a:p>
            <a:r>
              <a:rPr lang="en-US" dirty="0"/>
              <a:t>Generates an event when counter </a:t>
            </a:r>
            <a:r>
              <a:rPr lang="en-US" dirty="0">
                <a:solidFill>
                  <a:srgbClr val="FF0000"/>
                </a:solidFill>
              </a:rPr>
              <a:t>matches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certain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MCU’s behavior when receiving a compare event:</a:t>
            </a:r>
          </a:p>
          <a:p>
            <a:pPr lvl="1"/>
            <a:r>
              <a:rPr lang="en-US" dirty="0"/>
              <a:t>Sets a flag (Cleared by CPU)</a:t>
            </a:r>
          </a:p>
          <a:p>
            <a:pPr lvl="1"/>
            <a:r>
              <a:rPr lang="en-US" dirty="0"/>
              <a:t>Generates an interrupt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Sets, resets, or toggles output pin (real-time)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4FECF-D452-44BC-9825-322497D0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13" y="1892647"/>
            <a:ext cx="9465174" cy="273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4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CC41-CD81-4DFB-84F6-7C62A771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Pulse-Width Modulation (PWM)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224C-69C7-4367-A9D4-BB7F0AE6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1812502"/>
          </a:xfrm>
        </p:spPr>
        <p:txBody>
          <a:bodyPr/>
          <a:lstStyle/>
          <a:p>
            <a:r>
              <a:rPr lang="en-US" sz="2600" dirty="0"/>
              <a:t>PWM utilizes duty cycle control to </a:t>
            </a:r>
            <a:r>
              <a:rPr lang="en-US" sz="2600" dirty="0">
                <a:solidFill>
                  <a:srgbClr val="FF0000"/>
                </a:solidFill>
              </a:rPr>
              <a:t>simulate analog </a:t>
            </a:r>
            <a:r>
              <a:rPr lang="en-US" sz="2600" dirty="0"/>
              <a:t>output</a:t>
            </a:r>
          </a:p>
          <a:p>
            <a:r>
              <a:rPr lang="en-US" sz="2600" dirty="0"/>
              <a:t>Applications: motor speed control, servo position control, LED brightness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656D8-7934-4437-AF9A-F273392A3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072" y="3196788"/>
            <a:ext cx="7959855" cy="34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0417-1613-4B8E-8C13-80898FB0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Waveform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4452-15E7-4DDE-9F01-5E75B4DE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879973"/>
          </a:xfrm>
        </p:spPr>
        <p:txBody>
          <a:bodyPr/>
          <a:lstStyle/>
          <a:p>
            <a:r>
              <a:rPr lang="en-US" sz="2600" dirty="0"/>
              <a:t>Typical MCU behavior</a:t>
            </a:r>
          </a:p>
          <a:p>
            <a:pPr lvl="1"/>
            <a:r>
              <a:rPr lang="en-US" dirty="0"/>
              <a:t> Auto-reload event sets output pin high</a:t>
            </a:r>
          </a:p>
          <a:p>
            <a:pPr lvl="1"/>
            <a:r>
              <a:rPr lang="en-US" dirty="0"/>
              <a:t> Output-compare event sets output pin low</a:t>
            </a:r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r>
              <a:rPr lang="en-US" sz="2600" dirty="0"/>
              <a:t>Output compare value determines PWM duty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1F3AC-091F-441B-8B66-87213C6D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66" y="3345110"/>
            <a:ext cx="713522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CDE5-6450-469F-B324-ED0C3C7C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STM32F4xx’s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A256-2BE3-4987-92E1-B4B576CB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4371144"/>
          </a:xfrm>
        </p:spPr>
        <p:txBody>
          <a:bodyPr/>
          <a:lstStyle/>
          <a:p>
            <a:r>
              <a:rPr lang="en-US" dirty="0"/>
              <a:t>Basic timers: TIM6/TIM7</a:t>
            </a:r>
          </a:p>
          <a:p>
            <a:r>
              <a:rPr lang="en-US" dirty="0"/>
              <a:t>General-purpose timers: TIM2/TIM3 and TIM15/TIM16</a:t>
            </a:r>
          </a:p>
          <a:p>
            <a:r>
              <a:rPr lang="en-US" dirty="0"/>
              <a:t>Advanced timers: TIM1</a:t>
            </a:r>
          </a:p>
        </p:txBody>
      </p:sp>
    </p:spTree>
    <p:extLst>
      <p:ext uri="{BB962C8B-B14F-4D97-AF65-F5344CB8AC3E}">
        <p14:creationId xmlns:p14="http://schemas.microsoft.com/office/powerpoint/2010/main" val="166912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12ED-C222-4D83-B39D-C79318A5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STM32F4xx’s General-Purpose Timers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82429-F677-41F0-9890-861FC768F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810" y="1344304"/>
            <a:ext cx="7388973" cy="5395502"/>
          </a:xfrm>
        </p:spPr>
      </p:pic>
    </p:spTree>
    <p:extLst>
      <p:ext uri="{BB962C8B-B14F-4D97-AF65-F5344CB8AC3E}">
        <p14:creationId xmlns:p14="http://schemas.microsoft.com/office/powerpoint/2010/main" val="264558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A4BB-2FB6-42AD-A590-E4DB0B31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Timer-Related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13A3-4F0F-443E-8B63-9A5F929A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60352"/>
            <a:ext cx="11051097" cy="5150841"/>
          </a:xfrm>
        </p:spPr>
        <p:txBody>
          <a:bodyPr/>
          <a:lstStyle/>
          <a:p>
            <a:r>
              <a:rPr lang="en-US" dirty="0" err="1"/>
              <a:t>TIMx</a:t>
            </a:r>
            <a:r>
              <a:rPr lang="en-US" dirty="0"/>
              <a:t>-&gt;PSC (16 bits)</a:t>
            </a:r>
          </a:p>
          <a:p>
            <a:pPr lvl="1"/>
            <a:r>
              <a:rPr lang="en-US" dirty="0" err="1"/>
              <a:t>Prescaler</a:t>
            </a:r>
            <a:r>
              <a:rPr lang="en-US" dirty="0"/>
              <a:t> for </a:t>
            </a:r>
            <a:r>
              <a:rPr lang="en-US" dirty="0" err="1"/>
              <a:t>TIMx</a:t>
            </a:r>
            <a:endParaRPr lang="en-US" dirty="0"/>
          </a:p>
          <a:p>
            <a:pPr lvl="1"/>
            <a:r>
              <a:rPr lang="en-US" dirty="0"/>
              <a:t>PSC =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no </a:t>
            </a:r>
            <a:r>
              <a:rPr lang="en-US" dirty="0" err="1"/>
              <a:t>prescaler</a:t>
            </a:r>
            <a:r>
              <a:rPr lang="en-US" dirty="0"/>
              <a:t> (</a:t>
            </a:r>
            <a:r>
              <a:rPr lang="en-US" dirty="0" err="1"/>
              <a:t>prescaler</a:t>
            </a:r>
            <a:r>
              <a:rPr lang="en-US" dirty="0"/>
              <a:t> = 1)</a:t>
            </a:r>
          </a:p>
          <a:p>
            <a:pPr lvl="1"/>
            <a:r>
              <a:rPr lang="pt-BR" dirty="0"/>
              <a:t>PSC = n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prescaler = n+1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TIMx</a:t>
            </a:r>
            <a:r>
              <a:rPr lang="en-US" dirty="0"/>
              <a:t>-&gt;ARR (16/32 bits) – Counter Period</a:t>
            </a:r>
          </a:p>
          <a:p>
            <a:pPr lvl="1"/>
            <a:r>
              <a:rPr lang="en-US" dirty="0"/>
              <a:t>Auto-reload register for </a:t>
            </a:r>
            <a:r>
              <a:rPr lang="en-US" dirty="0" err="1"/>
              <a:t>TIMx</a:t>
            </a:r>
            <a:endParaRPr lang="en-US" dirty="0"/>
          </a:p>
          <a:p>
            <a:pPr lvl="1"/>
            <a:r>
              <a:rPr lang="en-US" dirty="0"/>
              <a:t>Counter counts up to and including ARR</a:t>
            </a:r>
          </a:p>
          <a:p>
            <a:pPr lvl="1"/>
            <a:r>
              <a:rPr lang="en-US" dirty="0"/>
              <a:t>Therefore, reload occurs every </a:t>
            </a:r>
            <a:r>
              <a:rPr lang="en-US" dirty="0">
                <a:solidFill>
                  <a:srgbClr val="FF0000"/>
                </a:solidFill>
              </a:rPr>
              <a:t>ARR+1 </a:t>
            </a:r>
            <a:r>
              <a:rPr lang="en-US" dirty="0"/>
              <a:t>clock ticks</a:t>
            </a:r>
          </a:p>
          <a:p>
            <a:r>
              <a:rPr lang="en-US" dirty="0" err="1"/>
              <a:t>TIMx</a:t>
            </a:r>
            <a:r>
              <a:rPr lang="en-US" dirty="0"/>
              <a:t>-&gt;</a:t>
            </a:r>
            <a:r>
              <a:rPr lang="en-US" dirty="0" err="1"/>
              <a:t>CCRy</a:t>
            </a:r>
            <a:r>
              <a:rPr lang="en-US" dirty="0"/>
              <a:t> (32 bits)</a:t>
            </a:r>
          </a:p>
          <a:p>
            <a:pPr lvl="1"/>
            <a:r>
              <a:rPr lang="en-US" dirty="0"/>
              <a:t> Capture/compare register for </a:t>
            </a:r>
            <a:r>
              <a:rPr lang="en-US" dirty="0" err="1"/>
              <a:t>TIMx</a:t>
            </a:r>
            <a:r>
              <a:rPr lang="en-US" dirty="0"/>
              <a:t>, channel y</a:t>
            </a:r>
          </a:p>
        </p:txBody>
      </p:sp>
    </p:spTree>
    <p:extLst>
      <p:ext uri="{BB962C8B-B14F-4D97-AF65-F5344CB8AC3E}">
        <p14:creationId xmlns:p14="http://schemas.microsoft.com/office/powerpoint/2010/main" val="397690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DBC3-C412-4A75-9EA3-676F29C1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Timer Period/Frequency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43DF-B8F8-44C2-9559-EB07A60F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668837"/>
          </a:xfrm>
        </p:spPr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PSC = </a:t>
            </a:r>
            <a:r>
              <a:rPr lang="en-US" dirty="0" err="1"/>
              <a:t>Prescaler</a:t>
            </a:r>
            <a:r>
              <a:rPr lang="en-US" dirty="0"/>
              <a:t> (</a:t>
            </a:r>
            <a:r>
              <a:rPr lang="en-US" dirty="0" err="1"/>
              <a:t>TIMx</a:t>
            </a:r>
            <a:r>
              <a:rPr lang="en-US" dirty="0"/>
              <a:t>-&gt;PSC)</a:t>
            </a:r>
          </a:p>
          <a:p>
            <a:pPr lvl="1"/>
            <a:r>
              <a:rPr lang="en-US" dirty="0"/>
              <a:t>ARR = Auto-Reload Register (</a:t>
            </a:r>
            <a:r>
              <a:rPr lang="en-US" dirty="0" err="1"/>
              <a:t>TIMx</a:t>
            </a:r>
            <a:r>
              <a:rPr lang="en-US" dirty="0"/>
              <a:t>-&gt;ARR)</a:t>
            </a:r>
          </a:p>
          <a:p>
            <a:r>
              <a:rPr lang="en-US" dirty="0"/>
              <a:t>Then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C6FBB-E4AC-4CEE-96FA-372BEA11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60" y="3956553"/>
            <a:ext cx="4972744" cy="704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4605A-6394-4359-8C7A-969016AD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60" y="5326662"/>
            <a:ext cx="6192114" cy="885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70B1F1-3AA2-4B57-9896-AF050DF13FEF}"/>
              </a:ext>
            </a:extLst>
          </p:cNvPr>
          <p:cNvSpPr txBox="1"/>
          <p:nvPr/>
        </p:nvSpPr>
        <p:spPr>
          <a:xfrm>
            <a:off x="7353300" y="6047511"/>
            <a:ext cx="31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Period_clock</a:t>
            </a:r>
            <a:r>
              <a:rPr lang="en-US" dirty="0"/>
              <a:t> = APB clock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3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DDFB-E2F9-4208-B7BE-488B0F58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Timer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6AB8-D1E9-4D48-A4E1-F0B7CF5E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timer’s period in milliseconds with the following configuration?</a:t>
            </a:r>
          </a:p>
          <a:p>
            <a:pPr lvl="1"/>
            <a:r>
              <a:rPr lang="en-US" dirty="0"/>
              <a:t>Up-counting configuration</a:t>
            </a:r>
          </a:p>
          <a:p>
            <a:pPr lvl="1"/>
            <a:r>
              <a:rPr lang="en-US" dirty="0"/>
              <a:t>Input clock: 80 MHz</a:t>
            </a:r>
          </a:p>
          <a:p>
            <a:pPr lvl="1"/>
            <a:r>
              <a:rPr lang="en-US" dirty="0" err="1"/>
              <a:t>Prescaler</a:t>
            </a:r>
            <a:r>
              <a:rPr lang="en-US" dirty="0"/>
              <a:t> (PSC): 999</a:t>
            </a:r>
          </a:p>
          <a:p>
            <a:pPr lvl="1"/>
            <a:r>
              <a:rPr lang="en-US" dirty="0"/>
              <a:t> Auto-reload register (ARR): 4999</a:t>
            </a:r>
          </a:p>
        </p:txBody>
      </p:sp>
    </p:spTree>
    <p:extLst>
      <p:ext uri="{BB962C8B-B14F-4D97-AF65-F5344CB8AC3E}">
        <p14:creationId xmlns:p14="http://schemas.microsoft.com/office/powerpoint/2010/main" val="228452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5D83-871B-459A-9B87-1E124C6E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Modes 1 vs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6488B-1DE8-4739-B1C7-B87EB5639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236" y="1892772"/>
            <a:ext cx="9178801" cy="3711074"/>
          </a:xfrm>
        </p:spPr>
      </p:pic>
    </p:spTree>
    <p:extLst>
      <p:ext uri="{BB962C8B-B14F-4D97-AF65-F5344CB8AC3E}">
        <p14:creationId xmlns:p14="http://schemas.microsoft.com/office/powerpoint/2010/main" val="37569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075" y="1811324"/>
            <a:ext cx="9718159" cy="4411663"/>
          </a:xfrm>
        </p:spPr>
        <p:txBody>
          <a:bodyPr/>
          <a:lstStyle/>
          <a:p>
            <a:r>
              <a:rPr lang="en-US" altLang="en-US" dirty="0"/>
              <a:t>Clock sources</a:t>
            </a:r>
          </a:p>
          <a:p>
            <a:r>
              <a:rPr lang="en-US" dirty="0"/>
              <a:t>Basics of counters and timers</a:t>
            </a:r>
          </a:p>
          <a:p>
            <a:r>
              <a:rPr lang="en-US" dirty="0"/>
              <a:t>Clocks, counters, and timers in ARM Cortex-M chips</a:t>
            </a:r>
          </a:p>
          <a:p>
            <a:r>
              <a:rPr lang="en-US" dirty="0"/>
              <a:t>Labs</a:t>
            </a:r>
            <a:br>
              <a:rPr lang="en-US" dirty="0"/>
            </a:b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43F4-FE08-4544-91A5-C75D9326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69C3C-2CBC-4698-9EBB-E2A115D40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44" y="1443830"/>
            <a:ext cx="6318955" cy="36361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528DA-93FB-4239-9C05-39A0DE23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698" y="1926658"/>
            <a:ext cx="5770458" cy="300468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FEF7A7-B318-4A79-9541-C5AC504D2475}"/>
              </a:ext>
            </a:extLst>
          </p:cNvPr>
          <p:cNvCxnSpPr/>
          <p:nvPr/>
        </p:nvCxnSpPr>
        <p:spPr>
          <a:xfrm flipV="1">
            <a:off x="3556000" y="3428999"/>
            <a:ext cx="3759200" cy="12700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B2A673-1DE2-4F05-B9F6-938E4E77941D}"/>
              </a:ext>
            </a:extLst>
          </p:cNvPr>
          <p:cNvSpPr txBox="1"/>
          <p:nvPr/>
        </p:nvSpPr>
        <p:spPr>
          <a:xfrm>
            <a:off x="4076700" y="5587086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&amp; Clear Update Flag</a:t>
            </a:r>
          </a:p>
        </p:txBody>
      </p:sp>
    </p:spTree>
    <p:extLst>
      <p:ext uri="{BB962C8B-B14F-4D97-AF65-F5344CB8AC3E}">
        <p14:creationId xmlns:p14="http://schemas.microsoft.com/office/powerpoint/2010/main" val="2937746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08DB-2742-4187-A078-94317109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1E91A-D63A-4640-BEF5-91E9C0B5B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2072481"/>
            <a:ext cx="7581900" cy="3629025"/>
          </a:xfrm>
        </p:spPr>
      </p:pic>
    </p:spTree>
    <p:extLst>
      <p:ext uri="{BB962C8B-B14F-4D97-AF65-F5344CB8AC3E}">
        <p14:creationId xmlns:p14="http://schemas.microsoft.com/office/powerpoint/2010/main" val="97630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DD40-1D32-42FC-BED7-E03F5B2E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B45FA-BB17-46D9-AF17-6052D5CB2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774" y="1958181"/>
            <a:ext cx="8480425" cy="4199539"/>
          </a:xfrm>
        </p:spPr>
      </p:pic>
    </p:spTree>
    <p:extLst>
      <p:ext uri="{BB962C8B-B14F-4D97-AF65-F5344CB8AC3E}">
        <p14:creationId xmlns:p14="http://schemas.microsoft.com/office/powerpoint/2010/main" val="212987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4DA1-3B3D-42FB-B562-20A4DF0F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ED409-0723-49CC-83C9-535A0BA1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305" y="1943894"/>
            <a:ext cx="7071389" cy="4202906"/>
          </a:xfrm>
        </p:spPr>
      </p:pic>
    </p:spTree>
    <p:extLst>
      <p:ext uri="{BB962C8B-B14F-4D97-AF65-F5344CB8AC3E}">
        <p14:creationId xmlns:p14="http://schemas.microsoft.com/office/powerpoint/2010/main" val="731308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F7F1-7A01-46B4-BA80-599B00A2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Period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005C9-8F34-4B7B-8A3E-4D34D17AB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5224" y="2716140"/>
            <a:ext cx="4867954" cy="2181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A5A821-DA94-4090-8B55-05CE3090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1470025"/>
            <a:ext cx="5040653" cy="3427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82BD8C-0438-429F-B8D8-6F25FA95EDEE}"/>
              </a:ext>
            </a:extLst>
          </p:cNvPr>
          <p:cNvSpPr txBox="1"/>
          <p:nvPr/>
        </p:nvSpPr>
        <p:spPr>
          <a:xfrm>
            <a:off x="609600" y="5181600"/>
            <a:ext cx="6870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Period = (</a:t>
            </a:r>
            <a:r>
              <a:rPr lang="en-US" dirty="0" err="1"/>
              <a:t>AutoReload</a:t>
            </a:r>
            <a:r>
              <a:rPr lang="en-US" dirty="0"/>
              <a:t>  + 1) * </a:t>
            </a:r>
            <a:r>
              <a:rPr lang="en-US" dirty="0" err="1"/>
              <a:t>Clock_Period</a:t>
            </a:r>
            <a:r>
              <a:rPr lang="en-US" dirty="0"/>
              <a:t> </a:t>
            </a:r>
          </a:p>
          <a:p>
            <a:r>
              <a:rPr lang="en-US" dirty="0"/>
              <a:t>                      = (9 + 1) * (1/(16^6/15+1))</a:t>
            </a:r>
          </a:p>
          <a:p>
            <a:r>
              <a:rPr lang="en-US" dirty="0"/>
              <a:t>                      = 10 * 16/16^6</a:t>
            </a:r>
          </a:p>
          <a:p>
            <a:r>
              <a:rPr lang="en-US" dirty="0"/>
              <a:t>                      = 10 * 1^6 </a:t>
            </a:r>
          </a:p>
          <a:p>
            <a:r>
              <a:rPr lang="en-US" dirty="0"/>
              <a:t>                       = 10 </a:t>
            </a:r>
            <a:r>
              <a:rPr lang="en-US" dirty="0" err="1"/>
              <a:t>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30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12F1-16A4-473C-9C04-A59F542A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Register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3ABE-C9F6-4252-A595-28A95EE1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7662"/>
            <a:ext cx="11252200" cy="5557838"/>
          </a:xfrm>
        </p:spPr>
        <p:txBody>
          <a:bodyPr/>
          <a:lstStyle/>
          <a:p>
            <a:r>
              <a:rPr lang="en-US" sz="2800" dirty="0" err="1"/>
              <a:t>Tạo</a:t>
            </a:r>
            <a:r>
              <a:rPr lang="en-US" sz="2800" dirty="0"/>
              <a:t> ra event timer </a:t>
            </a:r>
            <a:r>
              <a:rPr lang="en-US" sz="2800" dirty="0">
                <a:solidFill>
                  <a:srgbClr val="FF0000"/>
                </a:solidFill>
              </a:rPr>
              <a:t>100 us  </a:t>
            </a:r>
            <a:r>
              <a:rPr lang="en-US" sz="2800" dirty="0"/>
              <a:t>với APB1 clock = 36  MHz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TIM4</a:t>
            </a:r>
          </a:p>
          <a:p>
            <a:pPr marL="0" indent="0">
              <a:buNone/>
            </a:pPr>
            <a:r>
              <a:rPr lang="en-US" sz="2800" dirty="0"/>
              <a:t> Analyzing step:</a:t>
            </a:r>
          </a:p>
          <a:p>
            <a:r>
              <a:rPr lang="en-US" sz="2800" dirty="0"/>
              <a:t> 100 us </a:t>
            </a:r>
            <a:r>
              <a:rPr lang="en-US" sz="2800" dirty="0">
                <a:sym typeface="Wingdings" panose="05000000000000000000" pitchFamily="2" charset="2"/>
              </a:rPr>
              <a:t> 0.1ms  Freq = 10 kHz</a:t>
            </a:r>
          </a:p>
          <a:p>
            <a:r>
              <a:rPr lang="en-US" sz="2800" dirty="0">
                <a:sym typeface="Wingdings" panose="05000000000000000000" pitchFamily="2" charset="2"/>
              </a:rPr>
              <a:t> Clock Ratio = APB1_CLK / </a:t>
            </a:r>
            <a:r>
              <a:rPr lang="en-US" sz="2800" dirty="0" err="1">
                <a:sym typeface="Wingdings" panose="05000000000000000000" pitchFamily="2" charset="2"/>
              </a:rPr>
              <a:t>Tmr_Freq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                     = 36 MHz / 10 kHz 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                     = 3.6 * 10^3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                     = 3600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Prescale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= 36 &amp; Auto-reload = 100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PSC Reg = 35 &amp; ARR = 9</a:t>
            </a:r>
          </a:p>
        </p:txBody>
      </p:sp>
    </p:spTree>
    <p:extLst>
      <p:ext uri="{BB962C8B-B14F-4D97-AF65-F5344CB8AC3E}">
        <p14:creationId xmlns:p14="http://schemas.microsoft.com/office/powerpoint/2010/main" val="1312610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12F1-16A4-473C-9C04-A59F542A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Register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3ABE-C9F6-4252-A595-28A95EE1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7662"/>
            <a:ext cx="11252200" cy="5557838"/>
          </a:xfrm>
        </p:spPr>
        <p:txBody>
          <a:bodyPr/>
          <a:lstStyle/>
          <a:p>
            <a:r>
              <a:rPr lang="en-US" sz="2800" dirty="0" err="1"/>
              <a:t>Tạo</a:t>
            </a:r>
            <a:r>
              <a:rPr lang="en-US" sz="2800" dirty="0"/>
              <a:t> ra event timer </a:t>
            </a:r>
            <a:r>
              <a:rPr lang="en-US" sz="2800" dirty="0">
                <a:solidFill>
                  <a:srgbClr val="FF0000"/>
                </a:solidFill>
              </a:rPr>
              <a:t>600 </a:t>
            </a:r>
            <a:r>
              <a:rPr lang="en-US" sz="2800" dirty="0" err="1">
                <a:solidFill>
                  <a:srgbClr val="FF0000"/>
                </a:solidFill>
              </a:rPr>
              <a:t>ms</a:t>
            </a:r>
            <a:r>
              <a:rPr lang="en-US" sz="2800" dirty="0">
                <a:solidFill>
                  <a:srgbClr val="FF0000"/>
                </a:solidFill>
              </a:rPr>
              <a:t>  </a:t>
            </a:r>
            <a:r>
              <a:rPr lang="en-US" sz="2800" dirty="0"/>
              <a:t>với APB1 clock = 36  MHz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TIM4</a:t>
            </a:r>
          </a:p>
          <a:p>
            <a:pPr marL="0" indent="0">
              <a:buNone/>
            </a:pPr>
            <a:r>
              <a:rPr lang="en-US" sz="2800" dirty="0"/>
              <a:t> Analyzing step:</a:t>
            </a:r>
          </a:p>
          <a:p>
            <a:r>
              <a:rPr lang="en-US" sz="2800" dirty="0"/>
              <a:t> 100 us </a:t>
            </a:r>
            <a:r>
              <a:rPr lang="en-US" sz="2800" dirty="0">
                <a:sym typeface="Wingdings" panose="05000000000000000000" pitchFamily="2" charset="2"/>
              </a:rPr>
              <a:t> 0.1ms  Freq = 10 kHz</a:t>
            </a:r>
          </a:p>
          <a:p>
            <a:r>
              <a:rPr lang="en-US" sz="2800" dirty="0">
                <a:sym typeface="Wingdings" panose="05000000000000000000" pitchFamily="2" charset="2"/>
              </a:rPr>
              <a:t> Clock Ratio = APB1_CLK / </a:t>
            </a:r>
            <a:r>
              <a:rPr lang="en-US" sz="2800" dirty="0" err="1">
                <a:sym typeface="Wingdings" panose="05000000000000000000" pitchFamily="2" charset="2"/>
              </a:rPr>
              <a:t>Tmr_Freq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                     = 36 MHz / 10 kHz 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                     = 3.6 * 10^3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                     = 3600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Prescale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= 36000 &amp; Auto-reload = 500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PSC Reg = 35999 &amp; ARR = 499</a:t>
            </a:r>
          </a:p>
        </p:txBody>
      </p:sp>
    </p:spTree>
    <p:extLst>
      <p:ext uri="{BB962C8B-B14F-4D97-AF65-F5344CB8AC3E}">
        <p14:creationId xmlns:p14="http://schemas.microsoft.com/office/powerpoint/2010/main" val="444733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0751-9DF4-4E15-BF8B-996586E5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PWM Duty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AB20-EB1D-4632-BCB8-978971DC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Assume </a:t>
            </a:r>
            <a:r>
              <a:rPr lang="en-US" sz="2600" dirty="0">
                <a:solidFill>
                  <a:srgbClr val="FF0000"/>
                </a:solidFill>
              </a:rPr>
              <a:t>up-counting</a:t>
            </a:r>
            <a:r>
              <a:rPr lang="en-US" sz="2600" dirty="0"/>
              <a:t> configuration and </a:t>
            </a:r>
            <a:r>
              <a:rPr lang="en-US" sz="2600" dirty="0">
                <a:solidFill>
                  <a:srgbClr val="FF0000"/>
                </a:solidFill>
              </a:rPr>
              <a:t>PWM mode 1</a:t>
            </a:r>
          </a:p>
          <a:p>
            <a:pPr marL="0" indent="0">
              <a:buNone/>
            </a:pPr>
            <a:r>
              <a:rPr lang="en-US" sz="2600" dirty="0"/>
              <a:t>   (output is clear when compare match)</a:t>
            </a:r>
          </a:p>
          <a:p>
            <a:r>
              <a:rPr lang="en-US" sz="2600" dirty="0"/>
              <a:t>Let</a:t>
            </a:r>
          </a:p>
          <a:p>
            <a:pPr lvl="1"/>
            <a:r>
              <a:rPr lang="en-US" dirty="0"/>
              <a:t> ARR = Auto-Reload Register (</a:t>
            </a:r>
            <a:r>
              <a:rPr lang="en-US" dirty="0" err="1"/>
              <a:t>TIMx</a:t>
            </a:r>
            <a:r>
              <a:rPr lang="en-US" dirty="0"/>
              <a:t>-&gt;ARR)</a:t>
            </a:r>
          </a:p>
          <a:p>
            <a:pPr lvl="1"/>
            <a:r>
              <a:rPr lang="en-US" dirty="0"/>
              <a:t> CCR = Capture/Compare Register (</a:t>
            </a:r>
            <a:r>
              <a:rPr lang="en-US" dirty="0" err="1"/>
              <a:t>TIMx</a:t>
            </a:r>
            <a:r>
              <a:rPr lang="en-US" dirty="0"/>
              <a:t>-&gt;</a:t>
            </a:r>
            <a:r>
              <a:rPr lang="en-US" dirty="0" err="1"/>
              <a:t>CCRy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79252-B2C5-4ABC-9F29-55071F0A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742" y="4541049"/>
            <a:ext cx="6689866" cy="158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42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5A20-1BAA-4B97-963B-E1635F7C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PWM Duty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8FBE-8791-41F5-848A-B45EFF416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75" y="1962544"/>
            <a:ext cx="6739157" cy="3892972"/>
          </a:xfrm>
        </p:spPr>
        <p:txBody>
          <a:bodyPr/>
          <a:lstStyle/>
          <a:p>
            <a:r>
              <a:rPr lang="en-US" sz="2600" dirty="0"/>
              <a:t>What is the </a:t>
            </a:r>
            <a:r>
              <a:rPr lang="en-US" sz="2600" dirty="0">
                <a:solidFill>
                  <a:srgbClr val="FF0000"/>
                </a:solidFill>
              </a:rPr>
              <a:t>PWM’s frequency </a:t>
            </a:r>
            <a:r>
              <a:rPr lang="en-US" sz="2600" dirty="0"/>
              <a:t>and</a:t>
            </a:r>
          </a:p>
          <a:p>
            <a:pPr marL="0" indent="0">
              <a:buNone/>
            </a:pPr>
            <a:r>
              <a:rPr lang="en-US" sz="2600" dirty="0"/>
              <a:t>   </a:t>
            </a:r>
            <a:r>
              <a:rPr lang="en-US" sz="2600" dirty="0">
                <a:solidFill>
                  <a:srgbClr val="FF0000"/>
                </a:solidFill>
              </a:rPr>
              <a:t>duty cycle </a:t>
            </a:r>
            <a:r>
              <a:rPr lang="en-US" sz="2600" dirty="0"/>
              <a:t>with the following configuration?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Up-counting </a:t>
            </a:r>
            <a:r>
              <a:rPr lang="en-US" dirty="0"/>
              <a:t>configuration</a:t>
            </a:r>
          </a:p>
          <a:p>
            <a:pPr lvl="1"/>
            <a:r>
              <a:rPr lang="en-US" dirty="0"/>
              <a:t> Input clock: </a:t>
            </a:r>
            <a:r>
              <a:rPr lang="en-US" dirty="0">
                <a:solidFill>
                  <a:srgbClr val="FF0000"/>
                </a:solidFill>
              </a:rPr>
              <a:t>80 MHz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Prescaler</a:t>
            </a:r>
            <a:r>
              <a:rPr lang="en-US" dirty="0"/>
              <a:t> (PSC): </a:t>
            </a:r>
            <a:r>
              <a:rPr lang="en-US" dirty="0">
                <a:solidFill>
                  <a:srgbClr val="FF0000"/>
                </a:solidFill>
              </a:rPr>
              <a:t>79</a:t>
            </a:r>
          </a:p>
          <a:p>
            <a:pPr lvl="1"/>
            <a:r>
              <a:rPr lang="en-US" dirty="0"/>
              <a:t>Auto-reload register (ARR): </a:t>
            </a:r>
            <a:r>
              <a:rPr lang="en-US" dirty="0">
                <a:solidFill>
                  <a:srgbClr val="FF0000"/>
                </a:solidFill>
              </a:rPr>
              <a:t>4999</a:t>
            </a:r>
          </a:p>
          <a:p>
            <a:pPr lvl="1"/>
            <a:r>
              <a:rPr lang="it-IT" dirty="0"/>
              <a:t>Capture/compare register (CRR): </a:t>
            </a:r>
            <a:r>
              <a:rPr lang="it-IT" dirty="0">
                <a:solidFill>
                  <a:srgbClr val="FF0000"/>
                </a:solidFill>
              </a:rPr>
              <a:t>2000</a:t>
            </a:r>
          </a:p>
          <a:p>
            <a:pPr lvl="1"/>
            <a:r>
              <a:rPr lang="en-US" dirty="0"/>
              <a:t>PWM mode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A4649-4E67-4000-BE74-92E30FA7668B}"/>
              </a:ext>
            </a:extLst>
          </p:cNvPr>
          <p:cNvSpPr txBox="1"/>
          <p:nvPr/>
        </p:nvSpPr>
        <p:spPr>
          <a:xfrm>
            <a:off x="7083104" y="1819451"/>
            <a:ext cx="5108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1.  TMR_CLK = 80 MHz / (79 + 1) = 1 MHz</a:t>
            </a:r>
          </a:p>
          <a:p>
            <a:r>
              <a:rPr lang="en-US" dirty="0"/>
              <a:t> 2. TMR_TICK = 1 / 1MHz = 1 us</a:t>
            </a:r>
          </a:p>
          <a:p>
            <a:r>
              <a:rPr lang="en-US" dirty="0"/>
              <a:t> 3. Overflow period = TMR_TICK * (ARR + 1)</a:t>
            </a:r>
          </a:p>
          <a:p>
            <a:r>
              <a:rPr lang="en-US" dirty="0"/>
              <a:t>                                = 1 us * 5000</a:t>
            </a:r>
          </a:p>
          <a:p>
            <a:r>
              <a:rPr lang="en-US" dirty="0"/>
              <a:t>                                = 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=&gt; PWM Freq = 1 / Period = 1 / 5ms = 0.2 </a:t>
            </a:r>
            <a:r>
              <a:rPr lang="en-US" dirty="0" err="1"/>
              <a:t>KHz</a:t>
            </a:r>
            <a:endParaRPr lang="en-US" dirty="0"/>
          </a:p>
          <a:p>
            <a:r>
              <a:rPr lang="en-US" dirty="0"/>
              <a:t>                         = </a:t>
            </a:r>
            <a:r>
              <a:rPr lang="en-US" b="1" dirty="0">
                <a:solidFill>
                  <a:srgbClr val="FF0000"/>
                </a:solidFill>
              </a:rPr>
              <a:t>200 Hz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Duty % = 2000 / (4999 + 1) </a:t>
            </a:r>
          </a:p>
          <a:p>
            <a:r>
              <a:rPr lang="en-US" dirty="0"/>
              <a:t>                  = 2000 / 5000 * 100%</a:t>
            </a:r>
          </a:p>
          <a:p>
            <a:r>
              <a:rPr lang="en-US" dirty="0"/>
              <a:t>                   =  </a:t>
            </a:r>
            <a:r>
              <a:rPr lang="en-US" b="1" dirty="0">
                <a:solidFill>
                  <a:srgbClr val="FF0000"/>
                </a:solidFill>
              </a:rPr>
              <a:t>40 %</a:t>
            </a:r>
          </a:p>
          <a:p>
            <a:r>
              <a:rPr lang="en-US" dirty="0"/>
              <a:t>			     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362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Signals</a:t>
            </a:r>
          </a:p>
        </p:txBody>
      </p:sp>
      <p:sp>
        <p:nvSpPr>
          <p:cNvPr id="20" name="Content Placeholder 43">
            <a:extLst>
              <a:ext uri="{FF2B5EF4-FFF2-40B4-BE49-F238E27FC236}">
                <a16:creationId xmlns:a16="http://schemas.microsoft.com/office/drawing/2014/main" id="{DC047A7C-B7EF-4C7F-950B-30F2A3DB66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325461"/>
            <a:ext cx="9242465" cy="327170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Clock signals are required for a lot of stuff </a:t>
            </a:r>
          </a:p>
          <a:p>
            <a:pPr lvl="1"/>
            <a:r>
              <a:rPr lang="en-US" dirty="0"/>
              <a:t>CPU execution </a:t>
            </a:r>
          </a:p>
          <a:p>
            <a:pPr lvl="1"/>
            <a:r>
              <a:rPr lang="en-US" dirty="0"/>
              <a:t>Internal communications, e.g., peripheral bus </a:t>
            </a:r>
          </a:p>
          <a:p>
            <a:pPr lvl="1"/>
            <a:r>
              <a:rPr lang="fr-FR" dirty="0" err="1"/>
              <a:t>External</a:t>
            </a:r>
            <a:r>
              <a:rPr lang="fr-FR" dirty="0"/>
              <a:t> communications, e.g., USB, USART </a:t>
            </a:r>
          </a:p>
          <a:p>
            <a:pPr lvl="1"/>
            <a:r>
              <a:rPr lang="en-US" dirty="0"/>
              <a:t>Analog-to-digital conversion </a:t>
            </a:r>
          </a:p>
          <a:p>
            <a:pPr lvl="1"/>
            <a:r>
              <a:rPr lang="en-US" dirty="0"/>
              <a:t>Tick generation for timers </a:t>
            </a:r>
            <a:br>
              <a:rPr lang="en-US" dirty="0"/>
            </a:br>
            <a:br>
              <a:rPr lang="en-US" dirty="0"/>
            </a:br>
            <a:br>
              <a:rPr lang="fr-FR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D2EC5-D02F-4D03-BADB-B5672C7F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202" y="2728784"/>
            <a:ext cx="7574798" cy="37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9934-0D61-4B08-BC17-7FC60182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 and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8A7A-B791-4C7E-B1C5-BE01FFC7F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39" y="1721600"/>
            <a:ext cx="7740838" cy="3414799"/>
          </a:xfrm>
        </p:spPr>
        <p:txBody>
          <a:bodyPr/>
          <a:lstStyle/>
          <a:p>
            <a:r>
              <a:rPr lang="en-US" sz="2200" dirty="0"/>
              <a:t>Counters and timers are ones of the most important components of MCUs</a:t>
            </a:r>
          </a:p>
          <a:p>
            <a:r>
              <a:rPr lang="en-US" sz="2200" dirty="0"/>
              <a:t>A counter keeps track of how </a:t>
            </a:r>
            <a:r>
              <a:rPr lang="en-US" sz="2200" dirty="0">
                <a:solidFill>
                  <a:srgbClr val="FF0000"/>
                </a:solidFill>
              </a:rPr>
              <a:t>many event ticks </a:t>
            </a:r>
            <a:r>
              <a:rPr lang="en-US" sz="2200" dirty="0"/>
              <a:t>have occurred</a:t>
            </a:r>
          </a:p>
          <a:p>
            <a:r>
              <a:rPr lang="en-US" sz="2200" dirty="0"/>
              <a:t>A timer is a counter that counts deterministic clock cycles</a:t>
            </a:r>
          </a:p>
          <a:p>
            <a:r>
              <a:rPr lang="en-US" sz="2200" dirty="0"/>
              <a:t>Two terms are often used interchangeably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F2384-9B13-4BA3-BCFC-F160E436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77" y="1838484"/>
            <a:ext cx="4018922" cy="47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0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16D9-1FC0-445D-BF42-4BEC04B4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Uses of Counters/Timers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5855-AA78-4566-812D-0177D1A2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7393497" cy="4429746"/>
          </a:xfrm>
        </p:spPr>
        <p:txBody>
          <a:bodyPr/>
          <a:lstStyle/>
          <a:p>
            <a:r>
              <a:rPr lang="en-US" sz="2000" dirty="0"/>
              <a:t>Scheduling future events</a:t>
            </a:r>
          </a:p>
          <a:p>
            <a:pPr lvl="1"/>
            <a:r>
              <a:rPr lang="en-US" sz="2000" dirty="0"/>
              <a:t>One-shot events</a:t>
            </a:r>
          </a:p>
          <a:p>
            <a:pPr lvl="1"/>
            <a:r>
              <a:rPr lang="en-US" sz="2000" dirty="0"/>
              <a:t>Periodic events</a:t>
            </a:r>
          </a:p>
          <a:p>
            <a:r>
              <a:rPr lang="en-US" sz="2000" dirty="0"/>
              <a:t>Input capture</a:t>
            </a:r>
          </a:p>
          <a:p>
            <a:pPr lvl="1"/>
            <a:r>
              <a:rPr lang="en-US" sz="2000" dirty="0"/>
              <a:t>Measuring input pulse length</a:t>
            </a:r>
          </a:p>
          <a:p>
            <a:r>
              <a:rPr lang="en-US" sz="2000" dirty="0"/>
              <a:t>Output waveform generation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Output compare </a:t>
            </a:r>
            <a:r>
              <a:rPr lang="en-US" sz="2000" dirty="0"/>
              <a:t>– flags or toggles output pin when the counter reaches a certain value </a:t>
            </a:r>
          </a:p>
          <a:p>
            <a:pPr marL="344487" lvl="1" indent="0">
              <a:buNone/>
            </a:pPr>
            <a:r>
              <a:rPr lang="en-US" sz="2000" dirty="0"/>
              <a:t>     PPM = Pulse per Second</a:t>
            </a:r>
          </a:p>
          <a:p>
            <a:pPr lvl="1"/>
            <a:r>
              <a:rPr lang="en-US" sz="2000" dirty="0"/>
              <a:t>Pulse-width modulation (</a:t>
            </a:r>
            <a:r>
              <a:rPr lang="en-US" sz="2000" b="1" dirty="0">
                <a:solidFill>
                  <a:srgbClr val="FF0000"/>
                </a:solidFill>
              </a:rPr>
              <a:t>PWM</a:t>
            </a:r>
            <a:r>
              <a:rPr lang="en-US" sz="2000" dirty="0"/>
              <a:t>) – generates</a:t>
            </a:r>
          </a:p>
          <a:p>
            <a:pPr lvl="1"/>
            <a:r>
              <a:rPr lang="en-US" sz="2000" dirty="0"/>
              <a:t>Analog output encoded as pulse length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175E6-3CD0-4C3E-9FED-2C5595FE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452" y="2204866"/>
            <a:ext cx="276263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1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C423-309C-4520-AD31-02B44CEB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Counter/Timer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0D021-20D8-4B64-9512-611DE512C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333500"/>
            <a:ext cx="9550777" cy="4967477"/>
          </a:xfrm>
        </p:spPr>
      </p:pic>
    </p:spTree>
    <p:extLst>
      <p:ext uri="{BB962C8B-B14F-4D97-AF65-F5344CB8AC3E}">
        <p14:creationId xmlns:p14="http://schemas.microsoft.com/office/powerpoint/2010/main" val="64943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BF68-41EC-4344-94E2-1BD5846E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83A7-9EA8-47F7-9C55-54C12B85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5069747" cy="2684957"/>
          </a:xfrm>
        </p:spPr>
        <p:txBody>
          <a:bodyPr/>
          <a:lstStyle/>
          <a:p>
            <a:r>
              <a:rPr lang="en-US" dirty="0"/>
              <a:t>Up-counting</a:t>
            </a:r>
          </a:p>
          <a:p>
            <a:r>
              <a:rPr lang="en-US" dirty="0"/>
              <a:t>Down-counting</a:t>
            </a:r>
          </a:p>
          <a:p>
            <a:r>
              <a:rPr lang="en-US" dirty="0"/>
              <a:t>Center aligned (up/down)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CB152-1AEA-4E21-9A93-2A6D3809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42" y="1994524"/>
            <a:ext cx="400105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3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C83A-F75A-4F07-A160-B021A8E2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timer block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E98F2A-C5EC-4103-A255-82A5C09B3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455" y="1427162"/>
            <a:ext cx="8067222" cy="5043135"/>
          </a:xfrm>
        </p:spPr>
      </p:pic>
    </p:spTree>
    <p:extLst>
      <p:ext uri="{BB962C8B-B14F-4D97-AF65-F5344CB8AC3E}">
        <p14:creationId xmlns:p14="http://schemas.microsoft.com/office/powerpoint/2010/main" val="209577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5402-6232-4AC1-8F2E-A22A8865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Prescaler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A7CF-91AB-4CE7-9786-66A5D93E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822601"/>
          </a:xfrm>
        </p:spPr>
        <p:txBody>
          <a:bodyPr/>
          <a:lstStyle/>
          <a:p>
            <a:r>
              <a:rPr lang="en-US" dirty="0"/>
              <a:t>Divides clock frequency; increases timer period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DC7F5-E16D-43A9-ADF6-E463F44C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52" y="2410643"/>
            <a:ext cx="8093748" cy="41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8652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876</Words>
  <Application>Microsoft Office PowerPoint</Application>
  <PresentationFormat>Widescreen</PresentationFormat>
  <Paragraphs>154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Symbol</vt:lpstr>
      <vt:lpstr>Wingdings</vt:lpstr>
      <vt:lpstr>1_Network</vt:lpstr>
      <vt:lpstr>Network</vt:lpstr>
      <vt:lpstr>PowerPoint Presentation</vt:lpstr>
      <vt:lpstr>Agenda</vt:lpstr>
      <vt:lpstr>Clock Signals</vt:lpstr>
      <vt:lpstr>Counters and Timers</vt:lpstr>
      <vt:lpstr>Typical Uses of Counters/Timers</vt:lpstr>
      <vt:lpstr>Basic Counter/Timer Operations</vt:lpstr>
      <vt:lpstr>Counter Modes</vt:lpstr>
      <vt:lpstr>Basic timer block diagram</vt:lpstr>
      <vt:lpstr>Prescaler</vt:lpstr>
      <vt:lpstr>Input Capture</vt:lpstr>
      <vt:lpstr>Output Compare</vt:lpstr>
      <vt:lpstr>Pulse-Width Modulation (PWM)</vt:lpstr>
      <vt:lpstr>PWM Waveform Generation</vt:lpstr>
      <vt:lpstr>STM32F4xx’s Timers</vt:lpstr>
      <vt:lpstr>STM32F4xx’s General-Purpose Timers</vt:lpstr>
      <vt:lpstr>Important Timer-Related Registers</vt:lpstr>
      <vt:lpstr>Calculating Timer Period/Frequency</vt:lpstr>
      <vt:lpstr>Example: Timer Period</vt:lpstr>
      <vt:lpstr>PWM Modes 1 vs 2</vt:lpstr>
      <vt:lpstr>PowerPoint Presentation</vt:lpstr>
      <vt:lpstr>PowerPoint Presentation</vt:lpstr>
      <vt:lpstr>PowerPoint Presentation</vt:lpstr>
      <vt:lpstr>PowerPoint Presentation</vt:lpstr>
      <vt:lpstr>Timer Period Calculation</vt:lpstr>
      <vt:lpstr>Find Register Setting</vt:lpstr>
      <vt:lpstr>Find Register Setting</vt:lpstr>
      <vt:lpstr>Calculating PWM Duty Cycle</vt:lpstr>
      <vt:lpstr>Example: PWM Duty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43</cp:revision>
  <dcterms:created xsi:type="dcterms:W3CDTF">2021-08-31T10:34:53Z</dcterms:created>
  <dcterms:modified xsi:type="dcterms:W3CDTF">2021-11-13T14:18:08Z</dcterms:modified>
</cp:coreProperties>
</file>