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363" r:id="rId4"/>
    <p:sldId id="443" r:id="rId5"/>
    <p:sldId id="439" r:id="rId6"/>
    <p:sldId id="410" r:id="rId7"/>
    <p:sldId id="423" r:id="rId8"/>
    <p:sldId id="424" r:id="rId9"/>
    <p:sldId id="425" r:id="rId10"/>
    <p:sldId id="440" r:id="rId11"/>
    <p:sldId id="426" r:id="rId12"/>
    <p:sldId id="427" r:id="rId13"/>
    <p:sldId id="428" r:id="rId14"/>
    <p:sldId id="429" r:id="rId15"/>
    <p:sldId id="430" r:id="rId16"/>
    <p:sldId id="441" r:id="rId17"/>
    <p:sldId id="442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4" r:id="rId35"/>
    <p:sldId id="452" r:id="rId36"/>
    <p:sldId id="453" r:id="rId37"/>
    <p:sldId id="455" r:id="rId38"/>
    <p:sldId id="456" r:id="rId39"/>
    <p:sldId id="457" r:id="rId40"/>
    <p:sldId id="458" r:id="rId41"/>
    <p:sldId id="40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DD89A75-8654-4194-9406-E249D9F7F2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59C56EA-9893-4015-A76F-15CDF5EFD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1F93A-2E70-418A-8631-6B256E6CA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00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F29DF2-272C-4DF5-B221-881A5195A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09118A7-F379-40D4-9D97-8583589080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C78E-A5C9-4AFB-8616-E10027409A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25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CE7503-63EE-4C4E-8094-F36FF8B4A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A88E6-22F7-4324-B512-7A0D4CC982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86259-D9D7-4C1C-8916-165CECB78B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24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58763"/>
            <a:ext cx="2743200" cy="587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8763"/>
            <a:ext cx="8026400" cy="587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B1BA2A-A593-4A6F-856A-6A4DF805B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0A78FB-FB8F-46F8-9E33-20185F7377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50F-FCEB-4C05-818D-099E50DA6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9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429C47-FEF3-4AFB-935E-F0218FBEF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85022F1-CD11-47A9-9058-8FA1026BD5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F3F-B068-4607-989B-BAABF54EF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0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C7345-DFD0-4561-B634-57325550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6B9672F-37F8-4AD0-964D-4E3FC4AB58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8B0FF-9AC3-4BDD-A7D9-7A9CE11EAC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19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D69AAA-F97F-4BAF-8368-4E449C407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D997F8-DC54-4B12-8743-09203BD2D9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1D994-EB66-42AF-A2F8-489E52A4E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F645E1-30CA-454D-9885-AFDF70866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5D002-A1AC-4FDD-8C0E-62C6F7D64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7562E-F879-4095-ABF5-C73B5A7CC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1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ECA784-088D-4C25-A441-7919AFA09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9BA0E-7F19-44E7-94F8-25D8196EF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4C25-8B22-4449-B2CD-B2E3B721C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02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60D9E5-AF0F-402C-8580-04552E303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CDB7881-97D1-42CA-95F7-47553532C0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0E4B5-D593-4406-96FC-23A1D3164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90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E528FA-2E35-4544-8F56-D87CA693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72A664-8A9C-481A-A1CE-8FF9A16CB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589D4-0202-4EE7-B254-D5F5F5284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E3C7CD-8EFC-40C8-99DB-4C4CA88B0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E26F8C-A8AC-4E38-B75D-0A3E7B002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5B8FA-0F24-45DD-A0B1-E1570FF4D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0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DE39563-2A8D-4F0A-BEDC-E426B19B0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295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1027" name="Group 8">
            <a:extLst>
              <a:ext uri="{FF2B5EF4-FFF2-40B4-BE49-F238E27FC236}">
                <a16:creationId xmlns:a16="http://schemas.microsoft.com/office/drawing/2014/main" id="{72DDC5A4-1931-48AE-ABCC-93C010628D90}"/>
              </a:ext>
            </a:extLst>
          </p:cNvPr>
          <p:cNvGrpSpPr>
            <a:grpSpLocks/>
          </p:cNvGrpSpPr>
          <p:nvPr/>
        </p:nvGrpSpPr>
        <p:grpSpPr bwMode="auto">
          <a:xfrm>
            <a:off x="10041467" y="3030538"/>
            <a:ext cx="1784351" cy="2189162"/>
            <a:chOff x="4704" y="1885"/>
            <a:chExt cx="843" cy="1379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069BB5D-F5F5-4F6A-9574-4C7EB971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E9325959-FE70-42DF-BAC7-DF2658B63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655A3CEB-9185-4723-B43E-78CBD4E9C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71E9C3DC-27AC-4F81-8A52-D8E1F06E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46E309F7-D109-4BCB-B472-C7013C2E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0F232D6-F1C0-4D86-86DD-29B73D25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094B95-7A9F-4E27-A76F-AF6C76BA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1316446F-7411-49B4-BAD5-24EE11D8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862FB1-C204-49C3-92AB-7034B654A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A5C08F7-694A-4121-AF10-9B8D9E4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6E97B86-22E6-48F1-BA4D-3CB612928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9298F44-FDA8-4AFF-BDFC-0342FC9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01F59968-C190-410C-8723-AC61D5DB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415570F0-353D-4097-93A3-9FEF2C76C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48EA8F1-895F-4961-9291-6C463213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CC06B73-2ADC-45AF-AF18-5009E3FB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909AAD3-3983-4291-8DC3-6F8294C85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CABBD57-0D04-4325-B7EE-5F3D23CE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E212C74-8DBE-4FC7-A235-5A57D15C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877890-2A40-45E4-A7ED-DEF90BBA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DBA345F-560E-44CB-96F5-54F75B1A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6494A7E-875F-4584-A1B0-73BCE36DC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0E90CA0-E800-48FD-B1CC-35C8ECBF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854C80F-850B-489F-929D-A574856F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8D2A578-741F-44DA-9DE6-D24888AB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3A617B1-ACF0-45A8-8371-CEF176A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FE73368-FD01-4D6E-9D10-1A724781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F5F21CF5-B719-467B-BC27-679284AEE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043BB70-C4D5-41C3-BE4E-A0309931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744746D-E16D-4D89-919E-3C1DD826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208D95B-D0B5-4481-8ED2-88CB86DC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1028" name="Line 40">
            <a:extLst>
              <a:ext uri="{FF2B5EF4-FFF2-40B4-BE49-F238E27FC236}">
                <a16:creationId xmlns:a16="http://schemas.microsoft.com/office/drawing/2014/main" id="{3C6D9E1F-E692-4073-B5CE-7490108A3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137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4" name="Rectangle 5">
            <a:extLst>
              <a:ext uri="{FF2B5EF4-FFF2-40B4-BE49-F238E27FC236}">
                <a16:creationId xmlns:a16="http://schemas.microsoft.com/office/drawing/2014/main" id="{AD56341C-688C-42DA-B51D-B55B8A4013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F712B849-B1EB-4862-B057-E12688A0A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B595FAF-7733-43D3-9377-3FDAC5F55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DCD67B5F-31F2-41D0-8907-4FEB9AD382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8151" y="1879601"/>
            <a:ext cx="9042400" cy="8477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900" b="1" dirty="0">
                <a:solidFill>
                  <a:schemeClr val="tx2"/>
                </a:solidFill>
              </a:rPr>
              <a:t>Hi-Tech Education Center</a:t>
            </a:r>
          </a:p>
        </p:txBody>
      </p:sp>
    </p:spTree>
    <p:extLst>
      <p:ext uri="{BB962C8B-B14F-4D97-AF65-F5344CB8AC3E}">
        <p14:creationId xmlns:p14="http://schemas.microsoft.com/office/powerpoint/2010/main" val="320909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AFB6D7CE-F733-4802-A096-4134CC53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A7CCD-936F-44CB-BB98-876C7A9B2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8764"/>
            <a:ext cx="100584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DC534-87EB-445D-A532-61DDCC05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F3A06371-B8F8-44DC-B929-EC22A1E666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BE40E59-7AC1-42ED-AF3A-A98C609F23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D62C76-B710-4A57-B883-3FE33F120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5" name="Group 8">
            <a:extLst>
              <a:ext uri="{FF2B5EF4-FFF2-40B4-BE49-F238E27FC236}">
                <a16:creationId xmlns:a16="http://schemas.microsoft.com/office/drawing/2014/main" id="{F1C87ECB-AC24-458D-991C-52C7BBD9526B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B7C95E-175F-46D8-97E7-46E584AE9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B899C88C-0F1D-4478-8005-CE9B31DEB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6CBFFE80-2696-42C0-983A-58B40EBB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F48F49F0-1241-4C5A-AD9C-80ED7A3A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4136EB0F-42B3-4331-BC8A-C874119B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A16BA3C1-C5C6-4CF0-84FC-A6005C9D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73CD5657-054A-4949-B668-81D1926D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BA9C93A0-8A2C-4067-B051-C7518FF0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D9C5BAFA-FD58-47C2-B55E-977533DA3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3A8C9E9F-0398-4E97-ACEA-27D524983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C00B4D27-79FD-4164-BDDA-900A82CF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764FEE1F-7E36-4ABB-82D4-D54551AD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C7D90267-9C2B-436A-868A-2C9BDDA8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76978E4C-3B2B-44AD-9229-1A9F3A0AB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94E426A7-B101-49BB-B006-5E3EF805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2CA5AD28-CAC7-4EE5-AE18-115B702EA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22736F9-9921-4861-88C1-845E878D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01FD783-7A14-4D56-A458-BD7692BE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0A1C0F8-A67D-4C44-B220-2FD72B59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F20E117E-B60D-4F83-B1DD-3DBC9CC5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2AC52023-1ADA-4FFE-A7CE-8B70FE32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F5A3EC92-F3C6-4927-9FFC-44A2D960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24965F3D-0725-498A-AFD1-20C8EC519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3FC785C0-4600-4DFD-B22D-B570C6544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DB73C35E-E54E-4716-9252-A2BF347A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8038D1D-B289-46FF-BEDD-BA1739319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E4395689-336B-46BE-90AC-FC6E36EE3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E60DA25-179B-4266-9097-92EDD63F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8F19465C-138F-4B18-80A9-56EED9EE1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7C4C4B6D-3AD2-4EE1-A92B-DA94F476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A347372D-3D2C-420C-A406-106F5894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8736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-jdk11-downloads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60B6EB7-4D46-472F-AC00-CFCF0399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7239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altLang="en-US" sz="3800" b="1" dirty="0">
                <a:solidFill>
                  <a:srgbClr val="000000"/>
                </a:solidFill>
              </a:rPr>
              <a:t>STM32 Development Tool</a:t>
            </a:r>
            <a:endParaRPr lang="en-US" altLang="en-US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4ABB-1DFA-4629-8C57-F9D482F5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FW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67A6C-3A9A-4FA6-841A-50999645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531936"/>
            <a:ext cx="4562475" cy="5067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952609-FFCF-49F2-9464-9BFEDA6BF5A9}"/>
              </a:ext>
            </a:extLst>
          </p:cNvPr>
          <p:cNvCxnSpPr>
            <a:cxnSpLocks/>
          </p:cNvCxnSpPr>
          <p:nvPr/>
        </p:nvCxnSpPr>
        <p:spPr>
          <a:xfrm>
            <a:off x="4731391" y="2323750"/>
            <a:ext cx="3900881" cy="679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EF700C-F146-4727-9347-2CFDA352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69597"/>
            <a:ext cx="4121791" cy="4411662"/>
          </a:xfrm>
        </p:spPr>
        <p:txBody>
          <a:bodyPr/>
          <a:lstStyle/>
          <a:p>
            <a:r>
              <a:rPr lang="en-US" dirty="0"/>
              <a:t>Chọn version đã </a:t>
            </a:r>
            <a:r>
              <a:rPr lang="en-US" dirty="0" err="1"/>
              <a:t>cài</a:t>
            </a:r>
            <a:r>
              <a:rPr lang="en-US" dirty="0"/>
              <a:t> đặt</a:t>
            </a:r>
          </a:p>
        </p:txBody>
      </p:sp>
    </p:spTree>
    <p:extLst>
      <p:ext uri="{BB962C8B-B14F-4D97-AF65-F5344CB8AC3E}">
        <p14:creationId xmlns:p14="http://schemas.microsoft.com/office/powerpoint/2010/main" val="422214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A67D-4E7C-4641-BDDE-CAE43140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Manage SW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A29BF-8892-4AF5-B352-5E4DE7D01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325" y="1767408"/>
            <a:ext cx="5169136" cy="44116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861651-6783-4E45-98FB-26F5EA65A0FB}"/>
              </a:ext>
            </a:extLst>
          </p:cNvPr>
          <p:cNvCxnSpPr>
            <a:cxnSpLocks/>
          </p:cNvCxnSpPr>
          <p:nvPr/>
        </p:nvCxnSpPr>
        <p:spPr>
          <a:xfrm>
            <a:off x="4731391" y="2323750"/>
            <a:ext cx="2097248" cy="2290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AA8EAB6-99E9-41B0-AC33-3E9CFB034293}"/>
              </a:ext>
            </a:extLst>
          </p:cNvPr>
          <p:cNvSpPr txBox="1">
            <a:spLocks/>
          </p:cNvSpPr>
          <p:nvPr/>
        </p:nvSpPr>
        <p:spPr bwMode="auto">
          <a:xfrm>
            <a:off x="609600" y="1769597"/>
            <a:ext cx="4121791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Cài</a:t>
            </a:r>
            <a:r>
              <a:rPr lang="en-US" kern="0" dirty="0"/>
              <a:t> đặt các </a:t>
            </a:r>
            <a:r>
              <a:rPr lang="en-US" kern="0" dirty="0" err="1"/>
              <a:t>phiên</a:t>
            </a:r>
            <a:r>
              <a:rPr lang="en-US" kern="0" dirty="0"/>
              <a:t> </a:t>
            </a:r>
            <a:r>
              <a:rPr lang="en-US" kern="0" dirty="0" err="1"/>
              <a:t>bản</a:t>
            </a:r>
            <a:r>
              <a:rPr lang="en-US" kern="0" dirty="0"/>
              <a:t> </a:t>
            </a:r>
            <a:r>
              <a:rPr lang="en-US" kern="0" dirty="0" err="1"/>
              <a:t>thư</a:t>
            </a:r>
            <a:r>
              <a:rPr lang="en-US" kern="0" dirty="0"/>
              <a:t> viện </a:t>
            </a:r>
            <a:r>
              <a:rPr lang="en-US" kern="0" dirty="0" err="1"/>
              <a:t>cho</a:t>
            </a:r>
            <a:r>
              <a:rPr lang="en-US" kern="0" dirty="0"/>
              <a:t> F4</a:t>
            </a:r>
          </a:p>
        </p:txBody>
      </p:sp>
    </p:spTree>
    <p:extLst>
      <p:ext uri="{BB962C8B-B14F-4D97-AF65-F5344CB8AC3E}">
        <p14:creationId xmlns:p14="http://schemas.microsoft.com/office/powerpoint/2010/main" val="309024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505C-8472-491B-8294-AF42600D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Manage SW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56DFB-A05A-4205-B008-6AFF9481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64" y="1551963"/>
            <a:ext cx="6832353" cy="49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2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2364-ECFE-4DE7-BEEA-1189977E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2A128-5A6C-4ABC-A8FB-FC1B31CC7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736" y="1777621"/>
            <a:ext cx="8687580" cy="4411662"/>
          </a:xfrm>
        </p:spPr>
      </p:pic>
    </p:spTree>
    <p:extLst>
      <p:ext uri="{BB962C8B-B14F-4D97-AF65-F5344CB8AC3E}">
        <p14:creationId xmlns:p14="http://schemas.microsoft.com/office/powerpoint/2010/main" val="424017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18FE-2291-497F-9295-AA5DCB8F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Choose FW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F6B3E-D717-4D2C-A68E-900ABEAE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750" y="1603608"/>
            <a:ext cx="5864087" cy="49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3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8A21-A5C8-489F-B27D-B2C5F996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hình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DFF5-640A-4DFA-AEC6-4F569BE41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3937233" cy="2433287"/>
          </a:xfrm>
        </p:spPr>
        <p:txBody>
          <a:bodyPr/>
          <a:lstStyle/>
          <a:p>
            <a:r>
              <a:rPr lang="en-US" dirty="0"/>
              <a:t>Chọn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động </a:t>
            </a:r>
            <a:r>
              <a:rPr lang="en-US" dirty="0" err="1"/>
              <a:t>thạch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HSE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27B62D-7834-4C5A-A7E7-D24C64FB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004" y="1719263"/>
            <a:ext cx="6343650" cy="4410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12644-A70C-4490-88FD-14504A83A192}"/>
              </a:ext>
            </a:extLst>
          </p:cNvPr>
          <p:cNvCxnSpPr>
            <a:cxnSpLocks/>
          </p:cNvCxnSpPr>
          <p:nvPr/>
        </p:nvCxnSpPr>
        <p:spPr>
          <a:xfrm>
            <a:off x="4622334" y="2181138"/>
            <a:ext cx="5134062" cy="889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DDE142A5-C2DD-4E77-B7E8-772B8E8A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832" y="3867025"/>
            <a:ext cx="4893678" cy="17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33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36E-39BC-4F71-A09D-A9ACC5AB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hình Clock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1DA0A-FE1A-4C68-8BD0-1F560C60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66" y="1865152"/>
            <a:ext cx="6632896" cy="396376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31EA90-A768-4CE9-961B-7EE22F46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2"/>
            <a:ext cx="4591574" cy="4879973"/>
          </a:xfrm>
        </p:spPr>
        <p:txBody>
          <a:bodyPr/>
          <a:lstStyle/>
          <a:p>
            <a:r>
              <a:rPr lang="en-US" dirty="0"/>
              <a:t>Input Freq: 8MHz</a:t>
            </a:r>
          </a:p>
          <a:p>
            <a:r>
              <a:rPr lang="en-US" dirty="0"/>
              <a:t>PLL Source: HSE</a:t>
            </a:r>
          </a:p>
          <a:p>
            <a:r>
              <a:rPr lang="en-US" dirty="0"/>
              <a:t>Clock Mux: PLL</a:t>
            </a:r>
          </a:p>
          <a:p>
            <a:r>
              <a:rPr lang="en-US" dirty="0"/>
              <a:t>Nhập giá trị HCLK và </a:t>
            </a:r>
            <a:r>
              <a:rPr lang="en-US" dirty="0" err="1"/>
              <a:t>nhấn</a:t>
            </a:r>
            <a:r>
              <a:rPr lang="en-US" dirty="0"/>
              <a:t> Enter, tool sẽ tự động tính toán các giá trị clock còn lại</a:t>
            </a:r>
          </a:p>
        </p:txBody>
      </p:sp>
    </p:spTree>
    <p:extLst>
      <p:ext uri="{BB962C8B-B14F-4D97-AF65-F5344CB8AC3E}">
        <p14:creationId xmlns:p14="http://schemas.microsoft.com/office/powerpoint/2010/main" val="238947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B7C1-CFE0-41C7-8264-83647BC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Code Generator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83854-D166-4A62-87A6-DE3DBDCD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22" y="1350626"/>
            <a:ext cx="6842244" cy="5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704A-194C-40FB-B585-312EB7DC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Advanced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3D3A3-D2DF-43CD-87CD-3519724C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982" y="1832754"/>
            <a:ext cx="6395966" cy="465299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537B55-1231-4C3F-8309-C6D22D554C75}"/>
              </a:ext>
            </a:extLst>
          </p:cNvPr>
          <p:cNvCxnSpPr>
            <a:cxnSpLocks/>
          </p:cNvCxnSpPr>
          <p:nvPr/>
        </p:nvCxnSpPr>
        <p:spPr>
          <a:xfrm>
            <a:off x="4152550" y="2088859"/>
            <a:ext cx="6132353" cy="805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91646E24-81C1-4904-9746-26484104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4879973"/>
          </a:xfrm>
        </p:spPr>
        <p:txBody>
          <a:bodyPr/>
          <a:lstStyle/>
          <a:p>
            <a:r>
              <a:rPr lang="en-US" dirty="0"/>
              <a:t>Chọn </a:t>
            </a:r>
            <a:r>
              <a:rPr lang="en-US" dirty="0" err="1"/>
              <a:t>thư</a:t>
            </a:r>
            <a:r>
              <a:rPr lang="en-US" dirty="0"/>
              <a:t> viện: LL </a:t>
            </a:r>
          </a:p>
          <a:p>
            <a:pPr marL="0" indent="0">
              <a:buNone/>
            </a:pPr>
            <a:r>
              <a:rPr lang="en-US" dirty="0"/>
              <a:t>(Low Level Library)</a:t>
            </a:r>
          </a:p>
        </p:txBody>
      </p:sp>
    </p:spTree>
    <p:extLst>
      <p:ext uri="{BB962C8B-B14F-4D97-AF65-F5344CB8AC3E}">
        <p14:creationId xmlns:p14="http://schemas.microsoft.com/office/powerpoint/2010/main" val="1128704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327E-414D-4E1E-BA9D-FD774C8B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Code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2603F-EA74-41D4-83EC-586699DA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936" y="1426725"/>
            <a:ext cx="4905375" cy="5105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AC7572-ECF8-400A-8192-6C18E0D8344E}"/>
              </a:ext>
            </a:extLst>
          </p:cNvPr>
          <p:cNvCxnSpPr>
            <a:cxnSpLocks/>
          </p:cNvCxnSpPr>
          <p:nvPr/>
        </p:nvCxnSpPr>
        <p:spPr>
          <a:xfrm flipV="1">
            <a:off x="4152550" y="1996580"/>
            <a:ext cx="1744911" cy="92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CFB8E10-77F9-4018-9B86-3712E7E3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4879973"/>
          </a:xfrm>
        </p:spPr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“Save” </a:t>
            </a:r>
            <a:r>
              <a:rPr lang="en-US" dirty="0" err="1"/>
              <a:t>hoặc</a:t>
            </a:r>
            <a:r>
              <a:rPr lang="en-US" dirty="0"/>
              <a:t> “Save all” để </a:t>
            </a:r>
            <a:r>
              <a:rPr lang="en-US" dirty="0" err="1"/>
              <a:t>CubeMX</a:t>
            </a:r>
            <a:r>
              <a:rPr lang="en-US" dirty="0"/>
              <a:t> tự động Generate Code</a:t>
            </a:r>
          </a:p>
        </p:txBody>
      </p:sp>
    </p:spTree>
    <p:extLst>
      <p:ext uri="{BB962C8B-B14F-4D97-AF65-F5344CB8AC3E}">
        <p14:creationId xmlns:p14="http://schemas.microsoft.com/office/powerpoint/2010/main" val="422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2C86834-99CE-4CE7-8B9A-F116348E4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1"/>
            <a:ext cx="9753600" cy="4411663"/>
          </a:xfrm>
        </p:spPr>
        <p:txBody>
          <a:bodyPr/>
          <a:lstStyle/>
          <a:p>
            <a:r>
              <a:rPr lang="en-US" altLang="en-US" dirty="0"/>
              <a:t>Code Editor</a:t>
            </a:r>
          </a:p>
          <a:p>
            <a:r>
              <a:rPr lang="en-US" altLang="en-US" dirty="0" err="1"/>
              <a:t>CubeIDE</a:t>
            </a:r>
            <a:r>
              <a:rPr lang="en-US" altLang="en-US" dirty="0"/>
              <a:t> setup</a:t>
            </a:r>
          </a:p>
          <a:p>
            <a:r>
              <a:rPr lang="en-US" altLang="en-US" dirty="0" err="1"/>
              <a:t>CubeIDE</a:t>
            </a:r>
            <a:r>
              <a:rPr lang="en-US" altLang="en-US" dirty="0"/>
              <a:t> instruction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ACDE-47DC-4D67-9FF7-B11CFEDA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E5FAE-46A0-4C55-9586-60A86843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63" y="1957433"/>
            <a:ext cx="375285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003FF-9881-4F8C-9ED0-7966B710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80" y="4733537"/>
            <a:ext cx="5774423" cy="1961384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DD390AE-AF42-4DD6-BC27-D586920C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2399731"/>
          </a:xfrm>
        </p:spPr>
        <p:txBody>
          <a:bodyPr/>
          <a:lstStyle/>
          <a:p>
            <a:r>
              <a:rPr lang="en-US" dirty="0"/>
              <a:t>Right Click </a:t>
            </a:r>
            <a:r>
              <a:rPr lang="en-US" dirty="0" err="1"/>
              <a:t>tên</a:t>
            </a:r>
            <a:r>
              <a:rPr lang="en-US" dirty="0"/>
              <a:t> project và chọn “Build”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2A672F-ED63-497B-9DB6-F62554B33566}"/>
              </a:ext>
            </a:extLst>
          </p:cNvPr>
          <p:cNvCxnSpPr>
            <a:cxnSpLocks/>
          </p:cNvCxnSpPr>
          <p:nvPr/>
        </p:nvCxnSpPr>
        <p:spPr>
          <a:xfrm>
            <a:off x="5494789" y="2088859"/>
            <a:ext cx="236569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2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D896-7BCF-449A-A0B0-1E0F7CF3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1523B-38BF-45ED-AA8F-07BF94E6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7161"/>
            <a:ext cx="4648200" cy="4543425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1EF079A-7CF7-40F9-B34C-B6A02176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591574" cy="2399731"/>
          </a:xfrm>
        </p:spPr>
        <p:txBody>
          <a:bodyPr/>
          <a:lstStyle/>
          <a:p>
            <a:r>
              <a:rPr lang="en-US" dirty="0"/>
              <a:t>Chọn Menu “Run” -&gt; “Debug Config… “ để </a:t>
            </a:r>
            <a:r>
              <a:rPr lang="en-US" dirty="0" err="1"/>
              <a:t>cấu</a:t>
            </a:r>
            <a:r>
              <a:rPr lang="en-US" dirty="0"/>
              <a:t> hình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D0419-D843-49E5-B3D2-1023B42AE3D3}"/>
              </a:ext>
            </a:extLst>
          </p:cNvPr>
          <p:cNvCxnSpPr>
            <a:cxnSpLocks/>
          </p:cNvCxnSpPr>
          <p:nvPr/>
        </p:nvCxnSpPr>
        <p:spPr>
          <a:xfrm>
            <a:off x="4999839" y="2248250"/>
            <a:ext cx="1820411" cy="1426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9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7421-770C-4117-9170-4FBAAD6D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98879-D199-41C5-B2D7-379351C3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92" y="1974355"/>
            <a:ext cx="6815669" cy="4289278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1B597D2-5197-45A4-9E19-E25B6D24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667074" cy="3909750"/>
          </a:xfrm>
        </p:spPr>
        <p:txBody>
          <a:bodyPr/>
          <a:lstStyle/>
          <a:p>
            <a:r>
              <a:rPr lang="en-US" dirty="0"/>
              <a:t>Double Click “STM32 Cortex … “ để </a:t>
            </a:r>
            <a:r>
              <a:rPr lang="en-US" dirty="0" err="1"/>
              <a:t>tạo</a:t>
            </a:r>
            <a:r>
              <a:rPr lang="en-US" dirty="0"/>
              <a:t> Debug configuration mới</a:t>
            </a:r>
          </a:p>
          <a:p>
            <a:r>
              <a:rPr lang="en-US" dirty="0"/>
              <a:t>Chuyển sang tab “Debugger” bên </a:t>
            </a:r>
            <a:r>
              <a:rPr lang="en-US" dirty="0" err="1"/>
              <a:t>cạnh</a:t>
            </a:r>
            <a:r>
              <a:rPr lang="en-US" dirty="0"/>
              <a:t> để </a:t>
            </a:r>
            <a:r>
              <a:rPr lang="en-US" dirty="0" err="1"/>
              <a:t>cấu</a:t>
            </a:r>
            <a:r>
              <a:rPr lang="en-US" dirty="0"/>
              <a:t> hình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nạp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2931B8-4835-46F3-BF19-1146CC0B57C1}"/>
              </a:ext>
            </a:extLst>
          </p:cNvPr>
          <p:cNvCxnSpPr>
            <a:cxnSpLocks/>
          </p:cNvCxnSpPr>
          <p:nvPr/>
        </p:nvCxnSpPr>
        <p:spPr>
          <a:xfrm>
            <a:off x="4479721" y="2290194"/>
            <a:ext cx="1887523" cy="1341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60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022B-5F22-4FC1-818F-7D9BD5A8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9CE16-0267-4AFB-8C5A-024CD7A3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29" y="1590938"/>
            <a:ext cx="8040979" cy="50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2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F313-154E-4E34-96EC-CFF3D40F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Debug config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56ADA-AB04-4B30-9B24-2063956C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328" y="2264548"/>
            <a:ext cx="3714750" cy="4191000"/>
          </a:xfrm>
          <a:prstGeom prst="rect">
            <a:avLst/>
          </a:prstGeom>
        </p:spPr>
      </p:pic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F7F99FE-277D-4BBF-AB8E-D9B91807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5" y="1719263"/>
            <a:ext cx="4667074" cy="5050654"/>
          </a:xfrm>
        </p:spPr>
        <p:txBody>
          <a:bodyPr/>
          <a:lstStyle/>
          <a:p>
            <a:r>
              <a:rPr lang="en-US" dirty="0" err="1"/>
              <a:t>Nhấn</a:t>
            </a:r>
            <a:r>
              <a:rPr lang="en-US" dirty="0"/>
              <a:t> “Run” để </a:t>
            </a:r>
            <a:r>
              <a:rPr lang="en-US" dirty="0" err="1"/>
              <a:t>nạp</a:t>
            </a:r>
            <a:r>
              <a:rPr lang="en-US" dirty="0"/>
              <a:t> code</a:t>
            </a:r>
          </a:p>
          <a:p>
            <a:r>
              <a:rPr lang="en-US" dirty="0" err="1"/>
              <a:t>Nhấn</a:t>
            </a:r>
            <a:r>
              <a:rPr lang="en-US" dirty="0"/>
              <a:t> “Debug” để </a:t>
            </a:r>
            <a:r>
              <a:rPr lang="en-US" dirty="0" err="1"/>
              <a:t>bắt</a:t>
            </a:r>
            <a:r>
              <a:rPr lang="en-US" dirty="0"/>
              <a:t> đầu chạy từng bước</a:t>
            </a:r>
          </a:p>
          <a:p>
            <a:pPr lvl="1"/>
            <a:r>
              <a:rPr lang="en-US" dirty="0"/>
              <a:t>F8: Run</a:t>
            </a:r>
          </a:p>
          <a:p>
            <a:pPr lvl="1"/>
            <a:r>
              <a:rPr lang="en-US" dirty="0"/>
              <a:t>F6: Step Over – chạy qua từng dòng code, từng </a:t>
            </a:r>
            <a:r>
              <a:rPr lang="en-US" dirty="0" err="1"/>
              <a:t>hàm</a:t>
            </a:r>
            <a:endParaRPr lang="en-US" dirty="0"/>
          </a:p>
          <a:p>
            <a:pPr lvl="1"/>
            <a:r>
              <a:rPr lang="en-US" dirty="0"/>
              <a:t>F5: Step Into – chạy từng dòng code, </a:t>
            </a:r>
            <a:r>
              <a:rPr lang="en-US" dirty="0" err="1"/>
              <a:t>kể</a:t>
            </a:r>
            <a:r>
              <a:rPr lang="en-US" dirty="0"/>
              <a:t> cả trong </a:t>
            </a:r>
            <a:r>
              <a:rPr lang="en-US" dirty="0" err="1"/>
              <a:t>hàm</a:t>
            </a:r>
            <a:r>
              <a:rPr lang="en-US" dirty="0"/>
              <a:t> con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F9E9C6-A1C7-4124-BA4B-33A0351297F6}"/>
              </a:ext>
            </a:extLst>
          </p:cNvPr>
          <p:cNvCxnSpPr>
            <a:cxnSpLocks/>
          </p:cNvCxnSpPr>
          <p:nvPr/>
        </p:nvCxnSpPr>
        <p:spPr>
          <a:xfrm>
            <a:off x="4479721" y="2290194"/>
            <a:ext cx="3070371" cy="41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97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3D1E-B550-4199-B187-C48066CA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sub C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4F872-6C79-4B50-8660-D9F07FCD3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214" y="1644243"/>
            <a:ext cx="6584082" cy="22630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30AC5-87E4-4BBF-8354-67CB82A06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37" y="4382631"/>
            <a:ext cx="6791325" cy="20478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EFB15C-939A-4B86-8ED7-CF1F9D4F2417}"/>
              </a:ext>
            </a:extLst>
          </p:cNvPr>
          <p:cNvCxnSpPr>
            <a:cxnSpLocks/>
          </p:cNvCxnSpPr>
          <p:nvPr/>
        </p:nvCxnSpPr>
        <p:spPr>
          <a:xfrm>
            <a:off x="2600587" y="2775754"/>
            <a:ext cx="22616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BAACA2-8ED5-44F5-9D11-9D0135FE3194}"/>
              </a:ext>
            </a:extLst>
          </p:cNvPr>
          <p:cNvSpPr txBox="1"/>
          <p:nvPr/>
        </p:nvSpPr>
        <p:spPr>
          <a:xfrm>
            <a:off x="545284" y="2452588"/>
            <a:ext cx="205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folder  “User”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A36707-AD4A-4269-91FA-0C9E9064AE33}"/>
              </a:ext>
            </a:extLst>
          </p:cNvPr>
          <p:cNvCxnSpPr>
            <a:cxnSpLocks/>
          </p:cNvCxnSpPr>
          <p:nvPr/>
        </p:nvCxnSpPr>
        <p:spPr>
          <a:xfrm>
            <a:off x="2894202" y="5679743"/>
            <a:ext cx="14915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A14141-370A-4A0C-8A12-779324BB9C10}"/>
              </a:ext>
            </a:extLst>
          </p:cNvPr>
          <p:cNvSpPr txBox="1"/>
          <p:nvPr/>
        </p:nvSpPr>
        <p:spPr>
          <a:xfrm>
            <a:off x="609600" y="5218078"/>
            <a:ext cx="2055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all software </a:t>
            </a:r>
            <a:r>
              <a:rPr lang="en-US" dirty="0" err="1"/>
              <a:t>rtc</a:t>
            </a:r>
            <a:r>
              <a:rPr lang="en-US" dirty="0"/>
              <a:t> source code into “User”</a:t>
            </a:r>
          </a:p>
        </p:txBody>
      </p:sp>
    </p:spTree>
    <p:extLst>
      <p:ext uri="{BB962C8B-B14F-4D97-AF65-F5344CB8AC3E}">
        <p14:creationId xmlns:p14="http://schemas.microsoft.com/office/powerpoint/2010/main" val="43876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D110-8838-4E76-AFE2-2995B918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sub C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7DA88-2012-488F-9DFB-EAE474E49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5847" y="1836708"/>
            <a:ext cx="3560146" cy="44116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EFF3D9-951D-4CE2-8327-A6A8EE3A3EE9}"/>
              </a:ext>
            </a:extLst>
          </p:cNvPr>
          <p:cNvCxnSpPr>
            <a:cxnSpLocks/>
          </p:cNvCxnSpPr>
          <p:nvPr/>
        </p:nvCxnSpPr>
        <p:spPr>
          <a:xfrm>
            <a:off x="4337108" y="4126381"/>
            <a:ext cx="29746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F7663-C6DF-4271-B4FC-EEFF9B3435B0}"/>
              </a:ext>
            </a:extLst>
          </p:cNvPr>
          <p:cNvSpPr txBox="1"/>
          <p:nvPr/>
        </p:nvSpPr>
        <p:spPr>
          <a:xfrm>
            <a:off x="1272914" y="3664716"/>
            <a:ext cx="2974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Project Name -&gt; Click “Refresh” để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project content</a:t>
            </a:r>
          </a:p>
        </p:txBody>
      </p:sp>
    </p:spTree>
    <p:extLst>
      <p:ext uri="{BB962C8B-B14F-4D97-AF65-F5344CB8AC3E}">
        <p14:creationId xmlns:p14="http://schemas.microsoft.com/office/powerpoint/2010/main" val="4125058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EE9C-4302-4564-9C1D-8582978F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compiler setting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FD759-616D-4DD1-ACA6-AB6A66394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741" y="1836709"/>
            <a:ext cx="3713354" cy="4411662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EE57D-7C99-41DF-A321-3F2730544CCB}"/>
              </a:ext>
            </a:extLst>
          </p:cNvPr>
          <p:cNvCxnSpPr>
            <a:cxnSpLocks/>
          </p:cNvCxnSpPr>
          <p:nvPr/>
        </p:nvCxnSpPr>
        <p:spPr>
          <a:xfrm>
            <a:off x="4202884" y="5980347"/>
            <a:ext cx="29746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4466BB-948E-43AB-91ED-B3D4CB85229E}"/>
              </a:ext>
            </a:extLst>
          </p:cNvPr>
          <p:cNvSpPr txBox="1"/>
          <p:nvPr/>
        </p:nvSpPr>
        <p:spPr>
          <a:xfrm>
            <a:off x="201336" y="5518682"/>
            <a:ext cx="391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click Project Name -&gt; Click “Properties” để thay đổi compiler setting</a:t>
            </a:r>
          </a:p>
        </p:txBody>
      </p:sp>
    </p:spTree>
    <p:extLst>
      <p:ext uri="{BB962C8B-B14F-4D97-AF65-F5344CB8AC3E}">
        <p14:creationId xmlns:p14="http://schemas.microsoft.com/office/powerpoint/2010/main" val="4139833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E568-7AC6-4F0D-A22C-12F0B967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source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E257C-E8B5-48C9-B3FF-21A473F4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123" y="2416029"/>
            <a:ext cx="6057777" cy="41213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61B8E6-E015-4876-8B9F-AEAB93782E3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80493" y="2683705"/>
            <a:ext cx="5002051" cy="972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015D5B-5E7B-4F55-B407-4B71DDE340E6}"/>
              </a:ext>
            </a:extLst>
          </p:cNvPr>
          <p:cNvSpPr txBox="1"/>
          <p:nvPr/>
        </p:nvSpPr>
        <p:spPr>
          <a:xfrm>
            <a:off x="268448" y="2222040"/>
            <a:ext cx="391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Trong tab “Source Location” </a:t>
            </a:r>
            <a:r>
              <a:rPr lang="en-US" dirty="0" err="1"/>
              <a:t>nhấn</a:t>
            </a:r>
            <a:r>
              <a:rPr lang="en-US" dirty="0"/>
              <a:t> “Add Folder …” để thêm folder User vào project</a:t>
            </a:r>
          </a:p>
        </p:txBody>
      </p:sp>
    </p:spTree>
    <p:extLst>
      <p:ext uri="{BB962C8B-B14F-4D97-AF65-F5344CB8AC3E}">
        <p14:creationId xmlns:p14="http://schemas.microsoft.com/office/powerpoint/2010/main" val="2935413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FF47-0EA6-4B39-8DBE-4A59E619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source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3D4F8-21C9-4990-ACB5-5FF3914C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832" y="1787340"/>
            <a:ext cx="3938676" cy="47607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7D7EB-2A02-4B5A-877A-831869CFF75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80493" y="2683705"/>
            <a:ext cx="3117929" cy="1351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B4210B-AF14-4940-B524-6681F5CA795E}"/>
              </a:ext>
            </a:extLst>
          </p:cNvPr>
          <p:cNvSpPr txBox="1"/>
          <p:nvPr/>
        </p:nvSpPr>
        <p:spPr>
          <a:xfrm>
            <a:off x="268448" y="2222040"/>
            <a:ext cx="391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Trong tab “Source Location” </a:t>
            </a:r>
            <a:r>
              <a:rPr lang="en-US" dirty="0" err="1"/>
              <a:t>nhấn</a:t>
            </a:r>
            <a:r>
              <a:rPr lang="en-US" dirty="0"/>
              <a:t> “Add Folder …” để thêm folder User vào project</a:t>
            </a:r>
          </a:p>
        </p:txBody>
      </p:sp>
    </p:spTree>
    <p:extLst>
      <p:ext uri="{BB962C8B-B14F-4D97-AF65-F5344CB8AC3E}">
        <p14:creationId xmlns:p14="http://schemas.microsoft.com/office/powerpoint/2010/main" val="168320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736B-0F0E-4AEC-94AC-28D8CE94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D011-F323-4ED8-AA9B-429FB3F9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Code</a:t>
            </a:r>
          </a:p>
          <a:p>
            <a:r>
              <a:rPr lang="en-US" dirty="0"/>
              <a:t>Sublime Text</a:t>
            </a:r>
          </a:p>
          <a:p>
            <a:r>
              <a:rPr lang="en-US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193469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BF2-022A-4B54-BC36-B30C7A0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Thêm Include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5549A-4C61-4969-8D3C-1FEC5BFA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46" y="1820411"/>
            <a:ext cx="5810356" cy="4235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3A25B0-08A5-4282-95AD-9B82D0D62F9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55326" y="2662651"/>
            <a:ext cx="5508791" cy="58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19C398-7404-460F-A9CD-A29BEF974AF4}"/>
              </a:ext>
            </a:extLst>
          </p:cNvPr>
          <p:cNvSpPr txBox="1"/>
          <p:nvPr/>
        </p:nvSpPr>
        <p:spPr>
          <a:xfrm>
            <a:off x="243281" y="2339485"/>
            <a:ext cx="391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“+” để thêm đường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tới folder “User”</a:t>
            </a:r>
          </a:p>
        </p:txBody>
      </p:sp>
    </p:spTree>
    <p:extLst>
      <p:ext uri="{BB962C8B-B14F-4D97-AF65-F5344CB8AC3E}">
        <p14:creationId xmlns:p14="http://schemas.microsoft.com/office/powerpoint/2010/main" val="1870827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4AFB-F34C-4C5D-9300-E21C9833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Thêm Include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BD930-19B3-43CE-B336-4F0BA301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70" y="2332139"/>
            <a:ext cx="6829976" cy="34015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6F4FEB-D8EE-4E14-B0C9-9A17A5184B6C}"/>
              </a:ext>
            </a:extLst>
          </p:cNvPr>
          <p:cNvCxnSpPr>
            <a:cxnSpLocks/>
          </p:cNvCxnSpPr>
          <p:nvPr/>
        </p:nvCxnSpPr>
        <p:spPr>
          <a:xfrm>
            <a:off x="855677" y="4169328"/>
            <a:ext cx="6828639" cy="578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9A1BEB-95DD-4272-9ADB-320DAC453386}"/>
              </a:ext>
            </a:extLst>
          </p:cNvPr>
          <p:cNvSpPr txBox="1"/>
          <p:nvPr/>
        </p:nvSpPr>
        <p:spPr>
          <a:xfrm>
            <a:off x="243281" y="2339485"/>
            <a:ext cx="3912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“+” để thêm đường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tới folder “User”</a:t>
            </a:r>
          </a:p>
          <a:p>
            <a:endParaRPr lang="en-US" dirty="0"/>
          </a:p>
          <a:p>
            <a:r>
              <a:rPr lang="en-US" b="1" dirty="0"/>
              <a:t>Debug </a:t>
            </a:r>
          </a:p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…</a:t>
            </a:r>
          </a:p>
          <a:p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makefile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(Current working folder)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b="1" dirty="0"/>
              <a:t>User</a:t>
            </a:r>
          </a:p>
          <a:p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sw_rtc.c</a:t>
            </a:r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i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..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Tương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đương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lùi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1 cấp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thư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mục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50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71C4-5A03-445A-8B8A-85237D72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E9F94-A3B6-417F-9B0B-7AC85122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66" y="1904301"/>
            <a:ext cx="5256995" cy="4392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AB25A-E6A3-42F6-AF84-29615D4C946F}"/>
              </a:ext>
            </a:extLst>
          </p:cNvPr>
          <p:cNvSpPr txBox="1"/>
          <p:nvPr/>
        </p:nvSpPr>
        <p:spPr>
          <a:xfrm>
            <a:off x="243281" y="2339485"/>
            <a:ext cx="433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Gọi </a:t>
            </a:r>
            <a:r>
              <a:rPr lang="en-US" dirty="0" err="1"/>
              <a:t>hàm</a:t>
            </a:r>
            <a:r>
              <a:rPr lang="en-US" dirty="0"/>
              <a:t> “</a:t>
            </a:r>
            <a:r>
              <a:rPr lang="en-US" dirty="0" err="1"/>
              <a:t>sw_rtc_systick_update</a:t>
            </a:r>
            <a:r>
              <a:rPr lang="en-US" dirty="0"/>
              <a:t>()” bên trong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SysTick_Hanlder</a:t>
            </a:r>
            <a:r>
              <a:rPr lang="en-US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AD05C5-84EC-4193-AA0B-C638D25052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80389" y="2662651"/>
            <a:ext cx="3036815" cy="3058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06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558A-F4CF-4DEB-AC3F-4BC1254D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28CE6-4A11-40EF-9CC6-4E973352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72" y="2124206"/>
            <a:ext cx="6324600" cy="3381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34ADD-59BF-47DA-BAFF-647E28644D5C}"/>
              </a:ext>
            </a:extLst>
          </p:cNvPr>
          <p:cNvSpPr txBox="1"/>
          <p:nvPr/>
        </p:nvSpPr>
        <p:spPr>
          <a:xfrm>
            <a:off x="243281" y="2339485"/>
            <a:ext cx="452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Khai báo kiểu extern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“</a:t>
            </a:r>
            <a:r>
              <a:rPr lang="en-US" dirty="0" err="1"/>
              <a:t>sw_rtc_systick_update</a:t>
            </a:r>
            <a:r>
              <a:rPr lang="en-US" dirty="0"/>
              <a:t>()” bên trong file stm32f4xx_it.c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2A637B-E6E3-4490-8F25-23F9929A5FA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64947" y="2801150"/>
            <a:ext cx="3638025" cy="361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62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AEA0-712A-43D9-A187-E48A7CD3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297E6-5683-48DD-B0C8-384DFA17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599" y="1816995"/>
            <a:ext cx="5922122" cy="4558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13BA2-0B84-4B39-B2DA-71C313650FFD}"/>
              </a:ext>
            </a:extLst>
          </p:cNvPr>
          <p:cNvSpPr txBox="1"/>
          <p:nvPr/>
        </p:nvSpPr>
        <p:spPr>
          <a:xfrm>
            <a:off x="243281" y="2339485"/>
            <a:ext cx="4521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Gọi </a:t>
            </a:r>
            <a:r>
              <a:rPr lang="en-US" dirty="0" err="1"/>
              <a:t>hàm</a:t>
            </a:r>
            <a:r>
              <a:rPr lang="en-US" dirty="0"/>
              <a:t> “</a:t>
            </a:r>
            <a:r>
              <a:rPr lang="en-US" dirty="0" err="1"/>
              <a:t>sw_rtc_app_run</a:t>
            </a:r>
            <a:r>
              <a:rPr lang="en-US" dirty="0"/>
              <a:t>()” trong </a:t>
            </a:r>
            <a:r>
              <a:rPr lang="en-US" dirty="0" err="1"/>
              <a:t>hàm</a:t>
            </a:r>
            <a:r>
              <a:rPr lang="en-US" dirty="0"/>
              <a:t> main()</a:t>
            </a:r>
          </a:p>
          <a:p>
            <a:endParaRPr lang="en-US" dirty="0"/>
          </a:p>
          <a:p>
            <a:r>
              <a:rPr lang="en-US" dirty="0"/>
              <a:t>Source code thêm vào phải nằm trong USER CODE BEGIN / END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2 */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sw_rtc_app_run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2 */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025DB0-1C09-43A5-8E29-0CF094F0021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64947" y="3493647"/>
            <a:ext cx="2751589" cy="163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01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70B9-6667-40CB-9D58-3582A61A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Systick</a:t>
            </a:r>
            <a:r>
              <a:rPr lang="en-US" dirty="0"/>
              <a:t> 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9D928-6C88-4E14-9F10-5FE60B0C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00" y="1895913"/>
            <a:ext cx="5724300" cy="4324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5BFBB-2B7F-462B-9ABF-7CDF7791959C}"/>
              </a:ext>
            </a:extLst>
          </p:cNvPr>
          <p:cNvSpPr txBox="1"/>
          <p:nvPr/>
        </p:nvSpPr>
        <p:spPr>
          <a:xfrm>
            <a:off x="243281" y="2339485"/>
            <a:ext cx="452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Khai báo “extern” để compiler </a:t>
            </a:r>
            <a:r>
              <a:rPr lang="en-US" dirty="0" err="1"/>
              <a:t>không</a:t>
            </a:r>
            <a:r>
              <a:rPr lang="en-US" dirty="0"/>
              <a:t> báo warning.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C6C653-0607-432A-889A-996B831AEB1E}"/>
              </a:ext>
            </a:extLst>
          </p:cNvPr>
          <p:cNvCxnSpPr>
            <a:cxnSpLocks/>
          </p:cNvCxnSpPr>
          <p:nvPr/>
        </p:nvCxnSpPr>
        <p:spPr>
          <a:xfrm>
            <a:off x="4389888" y="2785145"/>
            <a:ext cx="3176982" cy="1006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86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13B8-CF3E-49D8-97E4-DB68AEBB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– view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28B2B-5437-4686-8795-C57B3271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50" y="1010218"/>
            <a:ext cx="3524839" cy="5705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3C58E-6607-46FB-AE64-73FACB524868}"/>
              </a:ext>
            </a:extLst>
          </p:cNvPr>
          <p:cNvSpPr txBox="1"/>
          <p:nvPr/>
        </p:nvSpPr>
        <p:spPr>
          <a:xfrm>
            <a:off x="939568" y="2391727"/>
            <a:ext cx="414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“Expressions”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F40195-886F-47ED-93D9-AA401B752C0A}"/>
              </a:ext>
            </a:extLst>
          </p:cNvPr>
          <p:cNvCxnSpPr>
            <a:cxnSpLocks/>
          </p:cNvCxnSpPr>
          <p:nvPr/>
        </p:nvCxnSpPr>
        <p:spPr>
          <a:xfrm>
            <a:off x="5086175" y="2718033"/>
            <a:ext cx="3176982" cy="1006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018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3CA4-27D6-4784-913F-D2240393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– view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26EDB-7A74-422C-9C1D-70275EFA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129" y="1897485"/>
            <a:ext cx="6431122" cy="3654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51B6FE-C01D-4A2E-8641-0ED84D447D38}"/>
              </a:ext>
            </a:extLst>
          </p:cNvPr>
          <p:cNvSpPr txBox="1"/>
          <p:nvPr/>
        </p:nvSpPr>
        <p:spPr>
          <a:xfrm>
            <a:off x="419450" y="2391727"/>
            <a:ext cx="325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Thêm biến “</a:t>
            </a:r>
            <a:r>
              <a:rPr lang="en-US" dirty="0" err="1"/>
              <a:t>currTime</a:t>
            </a:r>
            <a:r>
              <a:rPr lang="en-US" dirty="0"/>
              <a:t>” để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giá trị thay đổi khi chạy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30B6DA-2ECF-4558-AC22-0581A34BCD02}"/>
              </a:ext>
            </a:extLst>
          </p:cNvPr>
          <p:cNvCxnSpPr>
            <a:cxnSpLocks/>
          </p:cNvCxnSpPr>
          <p:nvPr/>
        </p:nvCxnSpPr>
        <p:spPr>
          <a:xfrm>
            <a:off x="3674378" y="2576393"/>
            <a:ext cx="2573344" cy="318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78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5FE0-2A72-49E5-A60F-BC7C232C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EC413-5A1F-4DCD-8E79-0D010BB50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79" y="1912210"/>
            <a:ext cx="6527459" cy="4411662"/>
          </a:xfrm>
        </p:spPr>
      </p:pic>
    </p:spTree>
    <p:extLst>
      <p:ext uri="{BB962C8B-B14F-4D97-AF65-F5344CB8AC3E}">
        <p14:creationId xmlns:p14="http://schemas.microsoft.com/office/powerpoint/2010/main" val="4277163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0704-3372-4EFE-B070-56FA46D7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D56F4C-5EA3-4E48-B8F5-C43BB0906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318" y="1817352"/>
            <a:ext cx="2702431" cy="4411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49C5E-ED5E-47AF-9ECC-DD26F1B4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181" y="2187574"/>
            <a:ext cx="5742405" cy="40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3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88F-780A-4353-ADB2-548682DB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CubeIDE</a:t>
            </a:r>
            <a:r>
              <a:rPr lang="en-US" altLang="en-US" dirty="0"/>
              <a:t>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0550-4710-481D-9340-076036E4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JDK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https://www.oracle.com/java/technologies/javase-jdk11-downloads.html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17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D170F9D-DCE6-4EA7-BF52-966E9A987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Question ?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8F8915E4-1EDB-4D7A-A9C2-4AD2BFC7AA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5D2A22-4C4D-4048-93C6-F66F19CD3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Development Tools</a:t>
            </a:r>
          </a:p>
        </p:txBody>
      </p:sp>
      <p:sp>
        <p:nvSpPr>
          <p:cNvPr id="20" name="Content Placeholder 43">
            <a:extLst>
              <a:ext uri="{FF2B5EF4-FFF2-40B4-BE49-F238E27FC236}">
                <a16:creationId xmlns:a16="http://schemas.microsoft.com/office/drawing/2014/main" id="{DC047A7C-B7EF-4C7F-950B-30F2A3DB6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668000" cy="3697357"/>
          </a:xfrm>
        </p:spPr>
        <p:txBody>
          <a:bodyPr>
            <a:noAutofit/>
          </a:bodyPr>
          <a:lstStyle/>
          <a:p>
            <a:endParaRPr lang="en-US" sz="2200" dirty="0"/>
          </a:p>
          <a:p>
            <a:r>
              <a:rPr lang="en-US" sz="2200" dirty="0"/>
              <a:t>The development tools include:</a:t>
            </a:r>
          </a:p>
          <a:p>
            <a:pPr lvl="1"/>
            <a:r>
              <a:rPr lang="en-US" sz="2200" dirty="0"/>
              <a:t>Compiler</a:t>
            </a:r>
          </a:p>
          <a:p>
            <a:pPr lvl="1"/>
            <a:r>
              <a:rPr lang="en-US" sz="2200" dirty="0"/>
              <a:t>Debugger</a:t>
            </a:r>
          </a:p>
          <a:p>
            <a:pPr lvl="1"/>
            <a:r>
              <a:rPr lang="en-US" sz="2200" dirty="0"/>
              <a:t>In-Circuit Serial Programmer (ICSP)</a:t>
            </a:r>
          </a:p>
          <a:p>
            <a:r>
              <a:rPr lang="en-US" sz="2200" dirty="0"/>
              <a:t>Common Development IDE include:</a:t>
            </a:r>
          </a:p>
          <a:p>
            <a:pPr lvl="1"/>
            <a:r>
              <a:rPr lang="en-US" sz="2200" dirty="0"/>
              <a:t>Keil MDK ARM</a:t>
            </a:r>
          </a:p>
          <a:p>
            <a:pPr lvl="1"/>
            <a:r>
              <a:rPr lang="en-US" sz="2200" dirty="0"/>
              <a:t>STM32 </a:t>
            </a:r>
            <a:r>
              <a:rPr lang="en-US" sz="2200" dirty="0" err="1"/>
              <a:t>CubeIDE</a:t>
            </a:r>
            <a:endParaRPr lang="en-US" sz="2200" dirty="0"/>
          </a:p>
          <a:p>
            <a:pPr lvl="1"/>
            <a:r>
              <a:rPr lang="en-US" sz="2200" dirty="0" err="1"/>
              <a:t>Segger</a:t>
            </a:r>
            <a:r>
              <a:rPr lang="en-US" sz="2200" dirty="0"/>
              <a:t> Embedded Studio</a:t>
            </a:r>
          </a:p>
          <a:p>
            <a:pPr marL="344487" lvl="1" indent="0">
              <a:buNone/>
            </a:pPr>
            <a:endParaRPr lang="en-US" sz="2200" dirty="0"/>
          </a:p>
          <a:p>
            <a:pPr marL="344487" lvl="1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872D2-45B5-49F6-942D-AF406509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5001027"/>
            <a:ext cx="11701670" cy="15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F29B-1C06-4A11-9867-1680D218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New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B57D9-10E0-4CE5-BF06-B84894C5D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7" y="1219201"/>
            <a:ext cx="83058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3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4BFE-270C-41D0-8599-9888290F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Select MCU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3DF9A-94DB-4ED9-9BAE-D9A17C6E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8" y="1455000"/>
            <a:ext cx="9607827" cy="514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7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D1EA-E8ED-4607-8954-2C5177A4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STM32CUBE IDE – Select MCU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CEA3CF-5ADA-4B34-8999-8E3D3EA9C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19" y="1579561"/>
            <a:ext cx="46005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808D-1298-419C-AB3A-8A6AED1C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workspace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90B31-FF3C-4B0D-8F60-11BCB3983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69597"/>
            <a:ext cx="4121791" cy="4411662"/>
          </a:xfrm>
        </p:spPr>
        <p:txBody>
          <a:bodyPr/>
          <a:lstStyle/>
          <a:p>
            <a:r>
              <a:rPr lang="en-US" dirty="0"/>
              <a:t>Thay đổi folder lưu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193539-ACAE-47E4-A4E4-445E937C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723" y="2004138"/>
            <a:ext cx="3990975" cy="44100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11B2DE-FAD2-47F6-AC64-16D60BA1183B}"/>
              </a:ext>
            </a:extLst>
          </p:cNvPr>
          <p:cNvCxnSpPr>
            <a:cxnSpLocks/>
          </p:cNvCxnSpPr>
          <p:nvPr/>
        </p:nvCxnSpPr>
        <p:spPr>
          <a:xfrm>
            <a:off x="4320330" y="2201381"/>
            <a:ext cx="3313652" cy="960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73793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638</Words>
  <Application>Microsoft Office PowerPoint</Application>
  <PresentationFormat>Widescreen</PresentationFormat>
  <Paragraphs>102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Consolas</vt:lpstr>
      <vt:lpstr>Wingdings</vt:lpstr>
      <vt:lpstr>1_Network</vt:lpstr>
      <vt:lpstr>Network</vt:lpstr>
      <vt:lpstr>PowerPoint Presentation</vt:lpstr>
      <vt:lpstr>Agenda</vt:lpstr>
      <vt:lpstr>Code Editor</vt:lpstr>
      <vt:lpstr>CubeIDE setup</vt:lpstr>
      <vt:lpstr>Development Tools</vt:lpstr>
      <vt:lpstr>STM32CUBE IDE – New Project</vt:lpstr>
      <vt:lpstr>STM32CUBE IDE – Select MCU</vt:lpstr>
      <vt:lpstr>STM32CUBE IDE – Select MCU</vt:lpstr>
      <vt:lpstr>Custom workspace</vt:lpstr>
      <vt:lpstr>STM32CUBE IDE – FW Package</vt:lpstr>
      <vt:lpstr>STM32CUBE IDE – Manage SW Package</vt:lpstr>
      <vt:lpstr>STM32CUBE IDE – Manage SW Package</vt:lpstr>
      <vt:lpstr>STM32CUBE IDE – Configuration</vt:lpstr>
      <vt:lpstr>STM32CUBE IDE – Choose FW Version</vt:lpstr>
      <vt:lpstr>Cấu hình clock</vt:lpstr>
      <vt:lpstr>Cấu hình Clock tree</vt:lpstr>
      <vt:lpstr>STM32CUBE IDE – Code Generator</vt:lpstr>
      <vt:lpstr>STM32CUBE IDE – Advanced Settings</vt:lpstr>
      <vt:lpstr>STM32CUBE IDE – Code Generation</vt:lpstr>
      <vt:lpstr>STM32CUBE IDE – Building</vt:lpstr>
      <vt:lpstr>STM32CUBE IDE – Debug config</vt:lpstr>
      <vt:lpstr>STM32CUBE IDE – Debug config</vt:lpstr>
      <vt:lpstr>STM32CUBE IDE – Debug config</vt:lpstr>
      <vt:lpstr>STM32CUBE IDE – Debug config</vt:lpstr>
      <vt:lpstr>Add sub C module</vt:lpstr>
      <vt:lpstr>Add sub C module</vt:lpstr>
      <vt:lpstr>Change compiler setting</vt:lpstr>
      <vt:lpstr>Add source location</vt:lpstr>
      <vt:lpstr>Add source location</vt:lpstr>
      <vt:lpstr>Thêm Include Path</vt:lpstr>
      <vt:lpstr>Thêm Include Path</vt:lpstr>
      <vt:lpstr>Systick source code</vt:lpstr>
      <vt:lpstr>Systick source code</vt:lpstr>
      <vt:lpstr>Systick source code</vt:lpstr>
      <vt:lpstr>Systick source code</vt:lpstr>
      <vt:lpstr>Debug – view variable</vt:lpstr>
      <vt:lpstr>Debug – view variable</vt:lpstr>
      <vt:lpstr>PowerPoint Presentation</vt:lpstr>
      <vt:lpstr>PowerPoint Presentation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Phu Truong</dc:creator>
  <cp:lastModifiedBy>Ngoc Phu Truong</cp:lastModifiedBy>
  <cp:revision>25</cp:revision>
  <dcterms:created xsi:type="dcterms:W3CDTF">2021-08-26T08:22:37Z</dcterms:created>
  <dcterms:modified xsi:type="dcterms:W3CDTF">2021-08-31T12:52:50Z</dcterms:modified>
</cp:coreProperties>
</file>