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363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57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6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84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6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49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63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28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6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06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91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345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09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36547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01704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INTERRUPTS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HCM - 2021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CA1A-CCAB-4842-8554-9D7FBA0E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761B-EFFE-4B33-AF63-059F609F4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3423188"/>
          </a:xfrm>
        </p:spPr>
        <p:txBody>
          <a:bodyPr/>
          <a:lstStyle/>
          <a:p>
            <a:r>
              <a:rPr lang="en-US" sz="2600" dirty="0"/>
              <a:t>Many MCUs support different interrupt priorities</a:t>
            </a:r>
          </a:p>
          <a:p>
            <a:r>
              <a:rPr lang="en-US" sz="2600" dirty="0"/>
              <a:t>An interrupt with a higher priority can preempt the execution of a lower-priority interrupt</a:t>
            </a:r>
          </a:p>
          <a:p>
            <a:r>
              <a:rPr lang="en-US" sz="2600" dirty="0"/>
              <a:t>Priorities may be fixed or programmable</a:t>
            </a:r>
          </a:p>
          <a:p>
            <a:r>
              <a:rPr lang="en-US" sz="2600" dirty="0"/>
              <a:t>Program can also choose to disable interrupts whose priorities are below a threshold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5148D-86D0-4FC5-8D9D-DDDE6D54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09" y="4503091"/>
            <a:ext cx="8821381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7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28BB-F7F3-4DA8-AA93-A8E6B770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8C16-267A-43C1-B2FA-FC17CF340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949985"/>
          </a:xfrm>
        </p:spPr>
        <p:txBody>
          <a:bodyPr/>
          <a:lstStyle/>
          <a:p>
            <a:r>
              <a:rPr lang="en-US" sz="2400" dirty="0"/>
              <a:t>Interrupt latency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amount of time to respond to an interrupt</a:t>
            </a:r>
          </a:p>
          <a:p>
            <a:r>
              <a:rPr lang="en-US" sz="2400" dirty="0"/>
              <a:t>Depends on:</a:t>
            </a:r>
          </a:p>
          <a:p>
            <a:pPr lvl="1"/>
            <a:r>
              <a:rPr lang="en-US" sz="2400" dirty="0"/>
              <a:t>How long the interrupt is disabled</a:t>
            </a:r>
          </a:p>
          <a:p>
            <a:pPr lvl="1"/>
            <a:r>
              <a:rPr lang="en-US" sz="2400" dirty="0"/>
              <a:t>Time to execute ISRs of higher priority interrupts</a:t>
            </a:r>
          </a:p>
          <a:p>
            <a:pPr lvl="1"/>
            <a:r>
              <a:rPr lang="en-US" sz="2400" dirty="0"/>
              <a:t>Time for processor to stop current execution, do necessary save state, and start executing the ISR</a:t>
            </a:r>
          </a:p>
          <a:p>
            <a:pPr lvl="1"/>
            <a:r>
              <a:rPr lang="en-US" sz="2400" dirty="0"/>
              <a:t>Time taken for the ISR to save context and start executing instructions that count as a ‘response’</a:t>
            </a:r>
          </a:p>
          <a:p>
            <a:r>
              <a:rPr lang="en-US" sz="2400" dirty="0"/>
              <a:t>Factor 3 depends on HW, not under software control</a:t>
            </a:r>
          </a:p>
          <a:p>
            <a:r>
              <a:rPr lang="en-US" sz="2400" dirty="0"/>
              <a:t>Other factors are controlled by writing efficient code that are not too long</a:t>
            </a:r>
          </a:p>
          <a:p>
            <a:pPr lvl="1"/>
            <a:r>
              <a:rPr lang="en-US" sz="2400" dirty="0"/>
              <a:t>Make ISRs short</a:t>
            </a:r>
          </a:p>
        </p:txBody>
      </p:sp>
    </p:spTree>
    <p:extLst>
      <p:ext uri="{BB962C8B-B14F-4D97-AF65-F5344CB8AC3E}">
        <p14:creationId xmlns:p14="http://schemas.microsoft.com/office/powerpoint/2010/main" val="275813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8FE6-ACAE-459C-99B4-20CF8026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 ISR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28163-D8C7-4C8A-8EDB-B0B401F4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77130"/>
            <a:ext cx="10972800" cy="4832059"/>
          </a:xfrm>
        </p:spPr>
        <p:txBody>
          <a:bodyPr/>
          <a:lstStyle/>
          <a:p>
            <a:r>
              <a:rPr lang="en-US" sz="2400" dirty="0"/>
              <a:t>ISR should finish as quickly as possible</a:t>
            </a:r>
          </a:p>
          <a:p>
            <a:r>
              <a:rPr lang="en-US" sz="2400" dirty="0"/>
              <a:t>ISR does not accept parameters, nor returns a value</a:t>
            </a:r>
          </a:p>
          <a:p>
            <a:pPr lvl="1"/>
            <a:r>
              <a:rPr lang="en-US" sz="2400" dirty="0"/>
              <a:t>To communicate with the main program, use global variables or shared data structures</a:t>
            </a:r>
          </a:p>
          <a:p>
            <a:pPr lvl="1"/>
            <a:r>
              <a:rPr lang="en-US" sz="2400" dirty="0"/>
              <a:t>These variables must be declared </a:t>
            </a:r>
            <a:r>
              <a:rPr lang="en-US" sz="2400" dirty="0">
                <a:solidFill>
                  <a:srgbClr val="FF0000"/>
                </a:solidFill>
              </a:rPr>
              <a:t>volatile</a:t>
            </a:r>
          </a:p>
          <a:p>
            <a:r>
              <a:rPr lang="en-US" sz="2400" dirty="0"/>
              <a:t>For events that need complicated handling, set a flag to notify the main code</a:t>
            </a:r>
          </a:p>
          <a:p>
            <a:r>
              <a:rPr lang="en-US" sz="2400" dirty="0"/>
              <a:t>Accessing variables shared with ISR must be atomic</a:t>
            </a:r>
          </a:p>
          <a:p>
            <a:pPr lvl="1"/>
            <a:r>
              <a:rPr lang="en-US" sz="2400" dirty="0"/>
              <a:t>Especially read-modify-write memory update sequence</a:t>
            </a:r>
          </a:p>
          <a:p>
            <a:pPr lvl="1"/>
            <a:r>
              <a:rPr lang="en-US" sz="2400" dirty="0"/>
              <a:t>An interrupt can happen in the middle of variable access</a:t>
            </a:r>
          </a:p>
          <a:p>
            <a:pPr lvl="1"/>
            <a:r>
              <a:rPr lang="en-US" sz="2400" dirty="0"/>
              <a:t>Wrap these statements inside a critical section (disable interrupt,</a:t>
            </a:r>
          </a:p>
          <a:p>
            <a:pPr lvl="1"/>
            <a:r>
              <a:rPr lang="en-US" sz="2400" dirty="0"/>
              <a:t>etc.)</a:t>
            </a:r>
          </a:p>
        </p:txBody>
      </p:sp>
    </p:spTree>
    <p:extLst>
      <p:ext uri="{BB962C8B-B14F-4D97-AF65-F5344CB8AC3E}">
        <p14:creationId xmlns:p14="http://schemas.microsoft.com/office/powerpoint/2010/main" val="3375799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3A5E-600A-4CA2-9588-A9492097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STM32F4’s Interrupt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1532-03E2-41AE-8C47-6C5CAEAB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by Nested Vectored Interrupt Controller (NVIC)</a:t>
            </a:r>
          </a:p>
          <a:p>
            <a:r>
              <a:rPr lang="en-US" dirty="0"/>
              <a:t>67 maskable interrupt channels</a:t>
            </a:r>
          </a:p>
          <a:p>
            <a:r>
              <a:rPr lang="en-US" dirty="0"/>
              <a:t>16 programmable priority levels</a:t>
            </a:r>
          </a:p>
          <a:p>
            <a:pPr lvl="1"/>
            <a:r>
              <a:rPr lang="en-US" dirty="0"/>
              <a:t>4 bits of interrupt priority are used</a:t>
            </a:r>
          </a:p>
          <a:p>
            <a:r>
              <a:rPr lang="en-US" dirty="0"/>
              <a:t>Low-latency exception and interrupt handling</a:t>
            </a:r>
          </a:p>
        </p:txBody>
      </p:sp>
    </p:spTree>
    <p:extLst>
      <p:ext uri="{BB962C8B-B14F-4D97-AF65-F5344CB8AC3E}">
        <p14:creationId xmlns:p14="http://schemas.microsoft.com/office/powerpoint/2010/main" val="6024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C49E-0CCD-4531-8311-BD173260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Cortex-M4’s Memory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102B49-8775-4B72-886A-66F2BF78C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373" y="1556800"/>
            <a:ext cx="9289947" cy="5042436"/>
          </a:xfrm>
        </p:spPr>
      </p:pic>
    </p:spTree>
    <p:extLst>
      <p:ext uri="{BB962C8B-B14F-4D97-AF65-F5344CB8AC3E}">
        <p14:creationId xmlns:p14="http://schemas.microsoft.com/office/powerpoint/2010/main" val="3762570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749C-D363-4CFE-BBC6-B5B0964C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Memory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AC2048-633B-448A-BAFF-57B56536F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908" y="1652150"/>
            <a:ext cx="8915265" cy="4798983"/>
          </a:xfrm>
        </p:spPr>
      </p:pic>
    </p:spTree>
    <p:extLst>
      <p:ext uri="{BB962C8B-B14F-4D97-AF65-F5344CB8AC3E}">
        <p14:creationId xmlns:p14="http://schemas.microsoft.com/office/powerpoint/2010/main" val="317034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C758-042D-4B2A-A713-2ABFD749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Memory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218507-45F2-4C36-B41E-693937259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978" y="1573860"/>
            <a:ext cx="8767995" cy="4826940"/>
          </a:xfrm>
        </p:spPr>
      </p:pic>
    </p:spTree>
    <p:extLst>
      <p:ext uri="{BB962C8B-B14F-4D97-AF65-F5344CB8AC3E}">
        <p14:creationId xmlns:p14="http://schemas.microsoft.com/office/powerpoint/2010/main" val="2534145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2014-0BF6-4125-97E5-0B09318B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NVIC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A383E-A567-457C-A4E7-7491650C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76650"/>
            <a:ext cx="10972800" cy="2265508"/>
          </a:xfrm>
        </p:spPr>
        <p:txBody>
          <a:bodyPr/>
          <a:lstStyle/>
          <a:p>
            <a:r>
              <a:rPr lang="en-US" dirty="0"/>
              <a:t>When an interrupt signal is detected, NVIC looks up the ISR address from the interrupt vector table</a:t>
            </a:r>
          </a:p>
          <a:p>
            <a:r>
              <a:rPr lang="en-US" dirty="0"/>
              <a:t>The address is then passed to the CPU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AACA5-6D62-4FFB-B159-50A1058EB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2" y="3429000"/>
            <a:ext cx="7363853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02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719E-F91D-43CA-89E3-9B7B0241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85936D-F7DC-44E1-9657-E85E5A83F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7084"/>
            <a:ext cx="8983025" cy="4999551"/>
          </a:xfrm>
        </p:spPr>
      </p:pic>
    </p:spTree>
    <p:extLst>
      <p:ext uri="{BB962C8B-B14F-4D97-AF65-F5344CB8AC3E}">
        <p14:creationId xmlns:p14="http://schemas.microsoft.com/office/powerpoint/2010/main" val="159425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E6B0-4465-42B0-8ECF-84EB03BF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ISR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7901-C69F-426E-B633-A3CC11AB0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2630"/>
            <a:ext cx="10972800" cy="4764947"/>
          </a:xfrm>
        </p:spPr>
        <p:txBody>
          <a:bodyPr/>
          <a:lstStyle/>
          <a:p>
            <a:r>
              <a:rPr lang="en-US" sz="2600" dirty="0"/>
              <a:t>Find the interrupt vector table entry that contains the address of EXTI Line3 interrupt handler</a:t>
            </a:r>
          </a:p>
          <a:p>
            <a:r>
              <a:rPr lang="en-US" sz="2600" dirty="0"/>
              <a:t>EXTI Line3 interrupt’s position is 9</a:t>
            </a:r>
          </a:p>
          <a:p>
            <a:pPr marL="0" indent="0">
              <a:buNone/>
            </a:pPr>
            <a:r>
              <a:rPr lang="en-US" sz="2600" dirty="0"/>
              <a:t>   Entry address = 64 + 4*9 = 100 = 0x64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i="1" dirty="0"/>
              <a:t>Notes: ISR address found in the table entry always has LSB</a:t>
            </a:r>
          </a:p>
          <a:p>
            <a:pPr marL="0" indent="0">
              <a:buNone/>
            </a:pPr>
            <a:r>
              <a:rPr lang="en-US" sz="2600" i="1" dirty="0"/>
              <a:t>set to 1 to indicate THUMB instruction set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B5E79-695B-4CAF-826A-EED295F9D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86" y="3595155"/>
            <a:ext cx="7506285" cy="144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4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076" y="1811325"/>
            <a:ext cx="9810924" cy="4304250"/>
          </a:xfrm>
        </p:spPr>
        <p:txBody>
          <a:bodyPr/>
          <a:lstStyle/>
          <a:p>
            <a:r>
              <a:rPr lang="en-US" altLang="en-US" dirty="0"/>
              <a:t>Polling vs. interrupt programming styles</a:t>
            </a:r>
          </a:p>
          <a:p>
            <a:r>
              <a:rPr lang="en-US" dirty="0"/>
              <a:t>General interrupt mechanism in microcontrollers </a:t>
            </a:r>
            <a:endParaRPr lang="en-US" altLang="en-US" dirty="0"/>
          </a:p>
          <a:p>
            <a:r>
              <a:rPr lang="en-US" dirty="0"/>
              <a:t>ARM Cortex-M4’s interrupt system </a:t>
            </a:r>
            <a:br>
              <a:rPr lang="en-US" dirty="0"/>
            </a:b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A2AF-0637-4E42-BD87-ABADA592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Interrupt Operation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8F7FAB-E0C6-453B-99D9-7DF9E56FD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91" y="2010080"/>
            <a:ext cx="10260291" cy="3602155"/>
          </a:xfrm>
        </p:spPr>
      </p:pic>
    </p:spTree>
    <p:extLst>
      <p:ext uri="{BB962C8B-B14F-4D97-AF65-F5344CB8AC3E}">
        <p14:creationId xmlns:p14="http://schemas.microsoft.com/office/powerpoint/2010/main" val="2014032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D9B1-E710-4906-9555-041B90A7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Cortex-M4’s Interrupt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5C3F-DCB7-41D9-B932-47BE4E083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194977"/>
          </a:xfrm>
        </p:spPr>
        <p:txBody>
          <a:bodyPr/>
          <a:lstStyle/>
          <a:p>
            <a:r>
              <a:rPr lang="en-US" sz="2400" dirty="0"/>
              <a:t>Four bits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16 different priorities</a:t>
            </a:r>
          </a:p>
          <a:p>
            <a:r>
              <a:rPr lang="en-US" sz="2400" dirty="0"/>
              <a:t>The four bits can be divided into</a:t>
            </a:r>
          </a:p>
          <a:p>
            <a:pPr lvl="1"/>
            <a:r>
              <a:rPr lang="en-US" sz="2400" dirty="0"/>
              <a:t>Preemption priorities (0-4 bits)</a:t>
            </a:r>
          </a:p>
          <a:p>
            <a:pPr lvl="1"/>
            <a:r>
              <a:rPr lang="en-US" sz="2400" dirty="0"/>
              <a:t>Sub priorities (0-4 bits)</a:t>
            </a:r>
          </a:p>
          <a:p>
            <a:r>
              <a:rPr lang="en-US" sz="2400" dirty="0"/>
              <a:t>An interrupt with smaller preemption priority number (higher priority) preempts the execution of an interrupt with larger preemption priority number</a:t>
            </a:r>
          </a:p>
          <a:p>
            <a:r>
              <a:rPr lang="en-US" sz="2400" dirty="0"/>
              <a:t>For pending interrupts of the same preemption priority, one with the smaller sub priority number will be serviced first</a:t>
            </a:r>
          </a:p>
        </p:txBody>
      </p:sp>
    </p:spTree>
    <p:extLst>
      <p:ext uri="{BB962C8B-B14F-4D97-AF65-F5344CB8AC3E}">
        <p14:creationId xmlns:p14="http://schemas.microsoft.com/office/powerpoint/2010/main" val="1550688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9E47-7F6B-44B1-B896-D2534000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Interrupts: Preemption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E449E-AA0F-46B9-B61F-F379A5262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868" y="1604645"/>
            <a:ext cx="8706529" cy="4834415"/>
          </a:xfrm>
        </p:spPr>
      </p:pic>
    </p:spTree>
    <p:extLst>
      <p:ext uri="{BB962C8B-B14F-4D97-AF65-F5344CB8AC3E}">
        <p14:creationId xmlns:p14="http://schemas.microsoft.com/office/powerpoint/2010/main" val="4235053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CD8C-F5BB-4E18-8791-4CB117FA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Interrupts: Tail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4AD1B-03C5-403C-8AA3-F7BAF6EAD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85518"/>
            <a:ext cx="10972800" cy="5013717"/>
          </a:xfrm>
        </p:spPr>
        <p:txBody>
          <a:bodyPr/>
          <a:lstStyle/>
          <a:p>
            <a:r>
              <a:rPr lang="en-US" sz="2600" dirty="0"/>
              <a:t>Suppose EXTI4 is of lower priority than EXTI3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Cortex-M4 optimizes the unnecessary unstacking/stacking operations, saving clock cycles</a:t>
            </a:r>
          </a:p>
          <a:p>
            <a:endParaRPr lang="en-US" sz="2600" dirty="0"/>
          </a:p>
          <a:p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06685-DDB4-40A1-99F4-D4CBBA8A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954" y="2135898"/>
            <a:ext cx="5677692" cy="1495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BAA1A-BA23-4530-A088-138D6EE8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954" y="4967789"/>
            <a:ext cx="5772956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60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3D11-FEC5-4773-9379-FE712CEFE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09A68-F324-49BA-A900-1A92A9D65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Common Programming Patterns</a:t>
            </a:r>
          </a:p>
        </p:txBody>
      </p:sp>
      <p:sp>
        <p:nvSpPr>
          <p:cNvPr id="20" name="Content Placeholder 43">
            <a:extLst>
              <a:ext uri="{FF2B5EF4-FFF2-40B4-BE49-F238E27FC236}">
                <a16:creationId xmlns:a16="http://schemas.microsoft.com/office/drawing/2014/main" id="{DC047A7C-B7EF-4C7F-950B-30F2A3DB66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47487" y="1848487"/>
            <a:ext cx="10120514" cy="4750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polling</a:t>
            </a:r>
            <a:r>
              <a:rPr lang="en-US" sz="1800" dirty="0"/>
              <a:t> </a:t>
            </a:r>
          </a:p>
          <a:p>
            <a:r>
              <a:rPr lang="en-US" dirty="0"/>
              <a:t>Interrupt (event-driven)</a:t>
            </a:r>
            <a:r>
              <a:rPr lang="en-US" sz="1800" dirty="0"/>
              <a:t> </a:t>
            </a:r>
          </a:p>
          <a:p>
            <a:r>
              <a:rPr lang="en-US" dirty="0"/>
              <a:t>DMA (direct memory access)</a:t>
            </a:r>
            <a:r>
              <a:rPr lang="en-US" sz="1800" dirty="0"/>
              <a:t> </a:t>
            </a:r>
          </a:p>
          <a:p>
            <a:pPr lvl="1"/>
            <a:r>
              <a:rPr lang="en-US" dirty="0"/>
              <a:t>Good for moving large amount of data, e.g., audio</a:t>
            </a:r>
            <a:r>
              <a:rPr lang="en-US" sz="1400" dirty="0"/>
              <a:t> </a:t>
            </a:r>
          </a:p>
          <a:p>
            <a:r>
              <a:rPr lang="en-US" dirty="0"/>
              <a:t>RTOS (Real-Time Operating System)</a:t>
            </a:r>
            <a:r>
              <a:rPr lang="en-US" sz="1800" dirty="0"/>
              <a:t> </a:t>
            </a:r>
          </a:p>
          <a:p>
            <a:pPr lvl="1"/>
            <a:r>
              <a:rPr lang="en-US" dirty="0"/>
              <a:t>Simplifies a complex application into smaller, concurrent tasks</a:t>
            </a:r>
            <a:r>
              <a:rPr lang="en-US" sz="1400" dirty="0"/>
              <a:t> </a:t>
            </a:r>
          </a:p>
          <a:p>
            <a:r>
              <a:rPr lang="en-US" dirty="0"/>
              <a:t>Combination of methods above</a:t>
            </a:r>
            <a:r>
              <a:rPr lang="en-US" sz="1800" dirty="0"/>
              <a:t> 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51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9AC8-ED1D-452D-8A2E-52A2E8A3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vs.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7F0B-4553-47D3-A418-71BC3519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26129"/>
            <a:ext cx="6160317" cy="5033394"/>
          </a:xfrm>
        </p:spPr>
        <p:txBody>
          <a:bodyPr/>
          <a:lstStyle/>
          <a:p>
            <a:r>
              <a:rPr lang="en-US" sz="2200" dirty="0"/>
              <a:t>Polling</a:t>
            </a:r>
          </a:p>
          <a:p>
            <a:pPr lvl="1"/>
            <a:r>
              <a:rPr lang="en-US" sz="2200" dirty="0"/>
              <a:t>Program keeps checking for a certain event to happen</a:t>
            </a:r>
          </a:p>
          <a:p>
            <a:pPr lvl="1"/>
            <a:r>
              <a:rPr lang="en-US" sz="2200" dirty="0"/>
              <a:t>E.g. GPIO pin status changed, or timer</a:t>
            </a:r>
          </a:p>
          <a:p>
            <a:r>
              <a:rPr lang="en-US" sz="2200" dirty="0"/>
              <a:t>Interrupt</a:t>
            </a:r>
          </a:p>
          <a:p>
            <a:pPr lvl="1"/>
            <a:r>
              <a:rPr lang="en-US" sz="2200" dirty="0"/>
              <a:t>Program keeps doing regular routines</a:t>
            </a:r>
          </a:p>
          <a:p>
            <a:pPr lvl="1"/>
            <a:r>
              <a:rPr lang="en-US" sz="2200" dirty="0"/>
              <a:t>When an event of interest happens, the program suspends normal execution and executes code that handles the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8D30E-1344-434A-87DF-739CA020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521" y="1426129"/>
            <a:ext cx="3429479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4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AAF3-570D-4798-8410-9F5DB699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vs. Interrupt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F2312-5A19-4339-BB5E-19A6B087F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1292385"/>
          </a:xfrm>
        </p:spPr>
        <p:txBody>
          <a:bodyPr/>
          <a:lstStyle/>
          <a:p>
            <a:r>
              <a:rPr lang="en-US" dirty="0"/>
              <a:t>Considering pseudo-code for switch-toggled 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8E684-4EFA-486D-9488-3E85A6812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67" y="2502914"/>
            <a:ext cx="8345065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8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6B7F-2130-4D4D-820B-89330E23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vs.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3B46-3DE8-4244-82AD-F31A048D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85" y="1652631"/>
            <a:ext cx="10472257" cy="4739780"/>
          </a:xfrm>
        </p:spPr>
        <p:txBody>
          <a:bodyPr/>
          <a:lstStyle/>
          <a:p>
            <a:r>
              <a:rPr lang="en-US" dirty="0"/>
              <a:t>An exception is an event that alters normal program flow</a:t>
            </a:r>
          </a:p>
          <a:p>
            <a:r>
              <a:rPr lang="en-US" dirty="0"/>
              <a:t>Interrupts are exceptions caused by hardware events, such as peripherals and I/O</a:t>
            </a:r>
          </a:p>
          <a:p>
            <a:r>
              <a:rPr lang="en-US" dirty="0"/>
              <a:t>Other exceptions are:</a:t>
            </a:r>
          </a:p>
          <a:p>
            <a:pPr lvl="1"/>
            <a:r>
              <a:rPr lang="en-US" dirty="0"/>
              <a:t>Faults – caused by faulting instructions, such as division by zero</a:t>
            </a:r>
          </a:p>
          <a:p>
            <a:pPr lvl="1"/>
            <a:r>
              <a:rPr lang="en-US" dirty="0"/>
              <a:t>Traps – deliberately caused by user program to trigger certain event or service</a:t>
            </a:r>
          </a:p>
          <a:p>
            <a:pPr lvl="1"/>
            <a:r>
              <a:rPr lang="en-US" dirty="0"/>
              <a:t>Aborts – used only to signal severe problems; operation no longer possible</a:t>
            </a:r>
          </a:p>
        </p:txBody>
      </p:sp>
    </p:spTree>
    <p:extLst>
      <p:ext uri="{BB962C8B-B14F-4D97-AF65-F5344CB8AC3E}">
        <p14:creationId xmlns:p14="http://schemas.microsoft.com/office/powerpoint/2010/main" val="27025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377E-F67C-4FBE-9E75-544D2208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 (ISR)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45441-B80F-4E20-9A69-C850F5CBC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4" y="1614640"/>
            <a:ext cx="10972800" cy="2349398"/>
          </a:xfrm>
        </p:spPr>
        <p:txBody>
          <a:bodyPr/>
          <a:lstStyle/>
          <a:p>
            <a:r>
              <a:rPr lang="en-US" dirty="0"/>
              <a:t>A special block of code that gets executed automatically by the CPU when a corresponding interrupt occurs</a:t>
            </a:r>
          </a:p>
          <a:p>
            <a:r>
              <a:rPr lang="en-US" dirty="0"/>
              <a:t>Also known as Interrupt Handler</a:t>
            </a:r>
          </a:p>
          <a:p>
            <a:pPr lvl="1"/>
            <a:r>
              <a:rPr lang="en-US" dirty="0"/>
              <a:t>or Exception Handler in general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0C1D4-B39A-462D-9473-4C90A444E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53" y="3964038"/>
            <a:ext cx="785922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8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BAF3-3B7D-4F3E-B7A3-F87418A9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Maskable vs. Non-maskable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E4F06-EE0B-4216-86D9-84E0204C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0206"/>
            <a:ext cx="10972800" cy="2726902"/>
          </a:xfrm>
        </p:spPr>
        <p:txBody>
          <a:bodyPr/>
          <a:lstStyle/>
          <a:p>
            <a:r>
              <a:rPr lang="en-US" dirty="0"/>
              <a:t>Maskable interrupts can be disabled by the program</a:t>
            </a:r>
          </a:p>
          <a:p>
            <a:pPr lvl="1"/>
            <a:r>
              <a:rPr lang="en-US" dirty="0"/>
              <a:t>To perform critical operations that must not be interrupted</a:t>
            </a:r>
          </a:p>
          <a:p>
            <a:pPr lvl="1"/>
            <a:r>
              <a:rPr lang="en-US" dirty="0"/>
              <a:t>Most interrupts are maskable</a:t>
            </a:r>
          </a:p>
          <a:p>
            <a:r>
              <a:rPr lang="en-US" dirty="0"/>
              <a:t>Non-maskable interrupts cannot be disabled</a:t>
            </a:r>
          </a:p>
          <a:p>
            <a:pPr lvl="1"/>
            <a:r>
              <a:rPr lang="en-US" dirty="0"/>
              <a:t>Used to indicate critical events, e.g., reset, power failure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C2E9C-3F88-4892-B0FA-D64AEA29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265" y="4337108"/>
            <a:ext cx="369621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8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7F29-B1C4-4A0D-BE82-BDE4DF0C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 of ISRs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1DD8-056C-4237-8BBC-31D9D8522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1876"/>
            <a:ext cx="10972800" cy="3564700"/>
          </a:xfrm>
        </p:spPr>
        <p:txBody>
          <a:bodyPr/>
          <a:lstStyle/>
          <a:p>
            <a:r>
              <a:rPr lang="en-US" sz="2400" dirty="0"/>
              <a:t>Should be at fixed locations so CPU can find them easily</a:t>
            </a:r>
          </a:p>
          <a:p>
            <a:r>
              <a:rPr lang="en-US" sz="2400" dirty="0"/>
              <a:t>Problem: different ISRs have different lengths</a:t>
            </a:r>
          </a:p>
          <a:p>
            <a:r>
              <a:rPr lang="en-US" sz="2400" dirty="0"/>
              <a:t>Possible solutions</a:t>
            </a:r>
          </a:p>
          <a:p>
            <a:pPr lvl="1"/>
            <a:r>
              <a:rPr lang="en-US" sz="2400" dirty="0"/>
              <a:t> A table of ISR locations is maintained at a fixed memory location</a:t>
            </a:r>
          </a:p>
          <a:p>
            <a:pPr lvl="1"/>
            <a:r>
              <a:rPr lang="en-US" sz="2400" dirty="0"/>
              <a:t> This table is called Interrupt Vector Table</a:t>
            </a:r>
          </a:p>
          <a:p>
            <a:pPr lvl="1"/>
            <a:r>
              <a:rPr lang="en-US" sz="2400" dirty="0"/>
              <a:t> ISRs may be changed dynamically by the application</a:t>
            </a:r>
          </a:p>
          <a:p>
            <a:pPr lvl="1"/>
            <a:r>
              <a:rPr lang="en-US" sz="2400" dirty="0"/>
              <a:t> AVR’s vector table is filled with JMP instructions, while Cortex-M’s vector table stores ISR addresses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49B94-F5B6-407F-BA8C-54002AF6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31" y="5076576"/>
            <a:ext cx="4077269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26201"/>
      </p:ext>
    </p:extLst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810</Words>
  <Application>Microsoft Office PowerPoint</Application>
  <PresentationFormat>Widescreen</PresentationFormat>
  <Paragraphs>117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Wingdings</vt:lpstr>
      <vt:lpstr>1_Network</vt:lpstr>
      <vt:lpstr>Network</vt:lpstr>
      <vt:lpstr>PowerPoint Presentation</vt:lpstr>
      <vt:lpstr>Agenda</vt:lpstr>
      <vt:lpstr>Common Programming Patterns</vt:lpstr>
      <vt:lpstr>Polling vs. Interrupt</vt:lpstr>
      <vt:lpstr>Polling vs. Interrupt (cont’d)</vt:lpstr>
      <vt:lpstr>Interrupts vs. Exceptions</vt:lpstr>
      <vt:lpstr>Interrupt Service Routine (ISR)</vt:lpstr>
      <vt:lpstr>Maskable vs. Non-maskable Interrupts</vt:lpstr>
      <vt:lpstr>Locations of ISRs</vt:lpstr>
      <vt:lpstr>Interrupt Priorities</vt:lpstr>
      <vt:lpstr>Interrupt Latency</vt:lpstr>
      <vt:lpstr>Writing an ISR</vt:lpstr>
      <vt:lpstr>STM32F4’s Interrupt System</vt:lpstr>
      <vt:lpstr>Cortex-M4’s Memory Map</vt:lpstr>
      <vt:lpstr>Data Memory</vt:lpstr>
      <vt:lpstr>Instruction Memory</vt:lpstr>
      <vt:lpstr>NVIC Operation</vt:lpstr>
      <vt:lpstr>Interrupt Vector Table</vt:lpstr>
      <vt:lpstr>Example: ISR Address</vt:lpstr>
      <vt:lpstr>Single Interrupt Operation</vt:lpstr>
      <vt:lpstr>Cortex-M4’s Interrupt Priorities</vt:lpstr>
      <vt:lpstr>Nested Interrupts: Preemption</vt:lpstr>
      <vt:lpstr>Nested Interrupts: Tail Chaining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4</cp:revision>
  <dcterms:created xsi:type="dcterms:W3CDTF">2021-08-31T09:36:28Z</dcterms:created>
  <dcterms:modified xsi:type="dcterms:W3CDTF">2021-09-01T08:05:10Z</dcterms:modified>
</cp:coreProperties>
</file>