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7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61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1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1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8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09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5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12154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789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Clocks, Counters, and Timers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A41F-3BBE-4C9E-AFA9-4DC6CB90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7B7-0E31-416D-AE14-48E4A585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958374"/>
          </a:xfrm>
        </p:spPr>
        <p:txBody>
          <a:bodyPr/>
          <a:lstStyle/>
          <a:p>
            <a:r>
              <a:rPr lang="en-US" dirty="0"/>
              <a:t>Generates an event when counter matches a 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MCU’s behavior when receiving a compare event:</a:t>
            </a:r>
          </a:p>
          <a:p>
            <a:pPr lvl="1"/>
            <a:r>
              <a:rPr lang="en-US" dirty="0"/>
              <a:t>Sets a flag</a:t>
            </a:r>
          </a:p>
          <a:p>
            <a:pPr lvl="1"/>
            <a:r>
              <a:rPr lang="en-US" dirty="0"/>
              <a:t>Generates an interrupt</a:t>
            </a:r>
          </a:p>
          <a:p>
            <a:pPr lvl="1"/>
            <a:r>
              <a:rPr lang="en-US" dirty="0"/>
              <a:t>Sets, resets, or toggles output pin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4FECF-D452-44BC-9825-322497D0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2395393"/>
            <a:ext cx="714474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C41-CD81-4DFB-84F6-7C62A77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224C-69C7-4367-A9D4-BB7F0AE6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812502"/>
          </a:xfrm>
        </p:spPr>
        <p:txBody>
          <a:bodyPr/>
          <a:lstStyle/>
          <a:p>
            <a:r>
              <a:rPr lang="en-US" sz="2600" dirty="0"/>
              <a:t>PWM utilizes duty cycle control to simulate analog output</a:t>
            </a:r>
          </a:p>
          <a:p>
            <a:r>
              <a:rPr lang="en-US" sz="2600" dirty="0"/>
              <a:t>Applications: motor speed control, servo position control, LED brightness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656D8-7934-4437-AF9A-F273392A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3361888"/>
            <a:ext cx="72876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17-1613-4B8E-8C13-80898FB0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Waveform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4452-15E7-4DDE-9F01-5E75B4DE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Typical MCU behavior</a:t>
            </a:r>
          </a:p>
          <a:p>
            <a:pPr lvl="1"/>
            <a:r>
              <a:rPr lang="en-US" dirty="0"/>
              <a:t>Auto-reload event sets output pin high</a:t>
            </a:r>
          </a:p>
          <a:p>
            <a:pPr lvl="1"/>
            <a:r>
              <a:rPr lang="en-US" dirty="0"/>
              <a:t> Output-compare event sets output pin low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sz="2600" dirty="0"/>
              <a:t>Output compare value determines PWM duty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1F3AC-091F-441B-8B66-87213C6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66" y="3345110"/>
            <a:ext cx="71352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CDE5-6450-469F-B324-ED0C3C7C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A256-2BE3-4987-92E1-B4B576CB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371144"/>
          </a:xfrm>
        </p:spPr>
        <p:txBody>
          <a:bodyPr/>
          <a:lstStyle/>
          <a:p>
            <a:r>
              <a:rPr lang="en-US" dirty="0"/>
              <a:t>Basic timers: TIM6/TIM7</a:t>
            </a:r>
          </a:p>
          <a:p>
            <a:r>
              <a:rPr lang="en-US" dirty="0"/>
              <a:t>General-purpose timers: TIM2/TIM3 and TIM15/TIM16</a:t>
            </a:r>
          </a:p>
          <a:p>
            <a:r>
              <a:rPr lang="en-US" dirty="0"/>
              <a:t>Advanced timers: TIM1</a:t>
            </a:r>
          </a:p>
          <a:p>
            <a:r>
              <a:rPr lang="en-US" dirty="0"/>
              <a:t>Low-power timers: LPTIM</a:t>
            </a:r>
          </a:p>
        </p:txBody>
      </p:sp>
    </p:spTree>
    <p:extLst>
      <p:ext uri="{BB962C8B-B14F-4D97-AF65-F5344CB8AC3E}">
        <p14:creationId xmlns:p14="http://schemas.microsoft.com/office/powerpoint/2010/main" val="166912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12ED-C222-4D83-B39D-C79318A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General-Purpose Timers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82429-F677-41F0-9890-861FC768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10" y="1344304"/>
            <a:ext cx="7388973" cy="5395502"/>
          </a:xfrm>
        </p:spPr>
      </p:pic>
    </p:spTree>
    <p:extLst>
      <p:ext uri="{BB962C8B-B14F-4D97-AF65-F5344CB8AC3E}">
        <p14:creationId xmlns:p14="http://schemas.microsoft.com/office/powerpoint/2010/main" val="264558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A4BB-2FB6-42AD-A590-E4DB0B31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Timer-Related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13A3-4F0F-443E-8B63-9A5F929A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60352"/>
            <a:ext cx="11051097" cy="5150841"/>
          </a:xfrm>
        </p:spPr>
        <p:txBody>
          <a:bodyPr/>
          <a:lstStyle/>
          <a:p>
            <a:r>
              <a:rPr lang="en-US" dirty="0" err="1"/>
              <a:t>TIMx</a:t>
            </a:r>
            <a:r>
              <a:rPr lang="en-US" dirty="0"/>
              <a:t>-&gt;PSC (16 bits)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PSC =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prescaler</a:t>
            </a:r>
            <a:r>
              <a:rPr lang="en-US" dirty="0"/>
              <a:t> = 1)</a:t>
            </a:r>
          </a:p>
          <a:p>
            <a:pPr lvl="1"/>
            <a:r>
              <a:rPr lang="pt-BR" dirty="0"/>
              <a:t>PSC = n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prescaler = n+1</a:t>
            </a:r>
            <a:endParaRPr lang="en-US" dirty="0"/>
          </a:p>
          <a:p>
            <a:r>
              <a:rPr lang="en-US" dirty="0" err="1"/>
              <a:t>TIMx</a:t>
            </a:r>
            <a:r>
              <a:rPr lang="en-US" dirty="0"/>
              <a:t>-&gt;ARR (32 bits)</a:t>
            </a:r>
          </a:p>
          <a:p>
            <a:pPr lvl="1"/>
            <a:r>
              <a:rPr lang="en-US" dirty="0"/>
              <a:t>Auto-reload register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Counter counts up to and including ARR</a:t>
            </a:r>
          </a:p>
          <a:p>
            <a:pPr lvl="1"/>
            <a:r>
              <a:rPr lang="en-US" dirty="0"/>
              <a:t>Therefore, reload occurs every ARR+1 clock ticks</a:t>
            </a:r>
          </a:p>
          <a:p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 (32 bits)</a:t>
            </a:r>
          </a:p>
          <a:p>
            <a:pPr lvl="1"/>
            <a:r>
              <a:rPr lang="en-US" dirty="0"/>
              <a:t> Capture/compare register for </a:t>
            </a:r>
            <a:r>
              <a:rPr lang="en-US" dirty="0" err="1"/>
              <a:t>TIMx</a:t>
            </a:r>
            <a:r>
              <a:rPr lang="en-US" dirty="0"/>
              <a:t>, channel y</a:t>
            </a:r>
          </a:p>
        </p:txBody>
      </p:sp>
    </p:spTree>
    <p:extLst>
      <p:ext uri="{BB962C8B-B14F-4D97-AF65-F5344CB8AC3E}">
        <p14:creationId xmlns:p14="http://schemas.microsoft.com/office/powerpoint/2010/main" val="397690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DBC3-C412-4A75-9EA3-676F29C1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Timer Period/Frequency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43DF-B8F8-44C2-9559-EB07A60F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PSC =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TIMx</a:t>
            </a:r>
            <a:r>
              <a:rPr lang="en-US" dirty="0"/>
              <a:t>-&gt;PSC)</a:t>
            </a:r>
          </a:p>
          <a:p>
            <a:pPr lvl="1"/>
            <a:r>
              <a:rPr lang="en-US" dirty="0"/>
              <a:t>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r>
              <a:rPr lang="en-US" dirty="0"/>
              <a:t>Then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6FBB-E4AC-4CEE-96FA-372BEA11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60" y="3956553"/>
            <a:ext cx="4972744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4605A-6394-4359-8C7A-969016AD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36" y="5150385"/>
            <a:ext cx="619211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3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DDFB-E2F9-4208-B7BE-488B0F58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Timer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6AB8-D1E9-4D48-A4E1-F0B7CF5E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timer’s period in milliseconds with the following configuration?</a:t>
            </a:r>
          </a:p>
          <a:p>
            <a:pPr lvl="1"/>
            <a:r>
              <a:rPr lang="en-US" dirty="0"/>
              <a:t>Up-counting configuration</a:t>
            </a:r>
          </a:p>
          <a:p>
            <a:pPr lvl="1"/>
            <a:r>
              <a:rPr lang="en-US" dirty="0"/>
              <a:t>Input clock: 80 MHz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(PSC): 999</a:t>
            </a:r>
          </a:p>
          <a:p>
            <a:pPr lvl="1"/>
            <a:r>
              <a:rPr lang="en-US" dirty="0"/>
              <a:t> Auto-reload register (ARR): 4999</a:t>
            </a:r>
          </a:p>
        </p:txBody>
      </p:sp>
    </p:spTree>
    <p:extLst>
      <p:ext uri="{BB962C8B-B14F-4D97-AF65-F5344CB8AC3E}">
        <p14:creationId xmlns:p14="http://schemas.microsoft.com/office/powerpoint/2010/main" val="228452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D83-871B-459A-9B87-1E124C6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Modes 1 vs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6488B-1DE8-4739-B1C7-B87EB563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6" y="1892772"/>
            <a:ext cx="9178801" cy="3711074"/>
          </a:xfrm>
        </p:spPr>
      </p:pic>
    </p:spTree>
    <p:extLst>
      <p:ext uri="{BB962C8B-B14F-4D97-AF65-F5344CB8AC3E}">
        <p14:creationId xmlns:p14="http://schemas.microsoft.com/office/powerpoint/2010/main" val="375692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0751-9DF4-4E15-BF8B-996586E5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AB20-EB1D-4632-BCB8-978971DC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up-counting configuration and PWM mode 1</a:t>
            </a:r>
          </a:p>
          <a:p>
            <a:pPr marL="0" indent="0">
              <a:buNone/>
            </a:pPr>
            <a:r>
              <a:rPr lang="en-US" sz="2600" dirty="0"/>
              <a:t>   (output is clear when compare match)</a:t>
            </a:r>
          </a:p>
          <a:p>
            <a:r>
              <a:rPr lang="en-US" sz="2600" dirty="0"/>
              <a:t>Let</a:t>
            </a:r>
          </a:p>
          <a:p>
            <a:pPr lvl="1"/>
            <a:r>
              <a:rPr lang="en-US" dirty="0"/>
              <a:t> 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pPr lvl="1"/>
            <a:r>
              <a:rPr lang="en-US" dirty="0"/>
              <a:t> CCR = Capture/Compare Register (</a:t>
            </a:r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9252-B2C5-4ABC-9F29-55071F0A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46" y="4566216"/>
            <a:ext cx="617306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6" y="1811324"/>
            <a:ext cx="9234880" cy="4411663"/>
          </a:xfrm>
        </p:spPr>
        <p:txBody>
          <a:bodyPr/>
          <a:lstStyle/>
          <a:p>
            <a:r>
              <a:rPr lang="en-US" altLang="en-US" dirty="0"/>
              <a:t>Clock sources</a:t>
            </a:r>
          </a:p>
          <a:p>
            <a:r>
              <a:rPr lang="en-US" dirty="0"/>
              <a:t>Basics of counters and timers</a:t>
            </a:r>
          </a:p>
          <a:p>
            <a:r>
              <a:rPr lang="en-US" dirty="0"/>
              <a:t>Clocks, counters, and timers in ARM Cortex-M chips</a:t>
            </a:r>
          </a:p>
          <a:p>
            <a:r>
              <a:rPr lang="en-US" dirty="0"/>
              <a:t>Labs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5A20-1BAA-4B97-963B-E1635F7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8FBE-8791-41F5-848A-B45EFF41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235655" cy="4411662"/>
          </a:xfrm>
        </p:spPr>
        <p:txBody>
          <a:bodyPr/>
          <a:lstStyle/>
          <a:p>
            <a:r>
              <a:rPr lang="en-US" sz="2600" dirty="0"/>
              <a:t>What is the PWM’s frequency and duty cycle with the following configuration?</a:t>
            </a:r>
          </a:p>
          <a:p>
            <a:pPr lvl="1"/>
            <a:r>
              <a:rPr lang="en-US" dirty="0"/>
              <a:t> Up-counting configuration</a:t>
            </a:r>
          </a:p>
          <a:p>
            <a:pPr lvl="1"/>
            <a:r>
              <a:rPr lang="en-US" dirty="0"/>
              <a:t> Input clock: 80 MHz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(PSC): 79</a:t>
            </a:r>
          </a:p>
          <a:p>
            <a:pPr lvl="1"/>
            <a:r>
              <a:rPr lang="en-US" dirty="0"/>
              <a:t>Auto-reload register (ARR): 4999</a:t>
            </a:r>
          </a:p>
          <a:p>
            <a:pPr lvl="1"/>
            <a:r>
              <a:rPr lang="it-IT" dirty="0"/>
              <a:t>Capture/compare register (CRR): 2000</a:t>
            </a:r>
          </a:p>
          <a:p>
            <a:pPr lvl="1"/>
            <a:r>
              <a:rPr lang="en-US" dirty="0"/>
              <a:t>PWM mode 1</a:t>
            </a:r>
          </a:p>
        </p:txBody>
      </p:sp>
    </p:spTree>
    <p:extLst>
      <p:ext uri="{BB962C8B-B14F-4D97-AF65-F5344CB8AC3E}">
        <p14:creationId xmlns:p14="http://schemas.microsoft.com/office/powerpoint/2010/main" val="13436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Signals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325461"/>
            <a:ext cx="9242465" cy="32717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Clock signals are required for a lot of stuff </a:t>
            </a:r>
          </a:p>
          <a:p>
            <a:pPr lvl="1"/>
            <a:r>
              <a:rPr lang="en-US" dirty="0"/>
              <a:t>CPU execution </a:t>
            </a:r>
          </a:p>
          <a:p>
            <a:pPr lvl="1"/>
            <a:r>
              <a:rPr lang="en-US" dirty="0"/>
              <a:t>Internal communications, e.g., peripheral bus </a:t>
            </a:r>
          </a:p>
          <a:p>
            <a:pPr lvl="1"/>
            <a:r>
              <a:rPr lang="fr-FR" dirty="0" err="1"/>
              <a:t>External</a:t>
            </a:r>
            <a:r>
              <a:rPr lang="fr-FR" dirty="0"/>
              <a:t> communications, e.g., USB, USART </a:t>
            </a:r>
          </a:p>
          <a:p>
            <a:pPr lvl="1"/>
            <a:r>
              <a:rPr lang="en-US" dirty="0"/>
              <a:t>Analog-to-digital conversion </a:t>
            </a:r>
          </a:p>
          <a:p>
            <a:pPr lvl="1"/>
            <a:r>
              <a:rPr lang="en-US" dirty="0"/>
              <a:t>Tick generation for timers </a:t>
            </a:r>
            <a:br>
              <a:rPr lang="en-US" dirty="0"/>
            </a:br>
            <a:br>
              <a:rPr lang="en-US" dirty="0"/>
            </a:br>
            <a:br>
              <a:rPr lang="fr-FR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D2EC5-D02F-4D03-BADB-B5672C7F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87" y="3275787"/>
            <a:ext cx="712569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934-0D61-4B08-BC17-7FC6018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A7A-B791-4C7E-B1C5-BE01FFC7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39" y="1721600"/>
            <a:ext cx="7740838" cy="3414799"/>
          </a:xfrm>
        </p:spPr>
        <p:txBody>
          <a:bodyPr/>
          <a:lstStyle/>
          <a:p>
            <a:r>
              <a:rPr lang="en-US" sz="2200" dirty="0"/>
              <a:t>Counters and timers are ones of the most important components of MCUs</a:t>
            </a:r>
          </a:p>
          <a:p>
            <a:r>
              <a:rPr lang="en-US" sz="2200" dirty="0"/>
              <a:t>A counter keeps track of how many event ticks have occurred</a:t>
            </a:r>
          </a:p>
          <a:p>
            <a:r>
              <a:rPr lang="en-US" sz="2200" dirty="0"/>
              <a:t>A timer is a counter that counts deterministic clock cycles</a:t>
            </a:r>
          </a:p>
          <a:p>
            <a:r>
              <a:rPr lang="en-US" sz="2200" dirty="0"/>
              <a:t>Two terms are often used interchangeably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F2384-9B13-4BA3-BCFC-F160E436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77" y="1838484"/>
            <a:ext cx="4018922" cy="47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16D9-1FC0-445D-BF42-4BEC04B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Uses of Counters/Timers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5855-AA78-4566-812D-0177D1A2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7393497" cy="4010418"/>
          </a:xfrm>
        </p:spPr>
        <p:txBody>
          <a:bodyPr/>
          <a:lstStyle/>
          <a:p>
            <a:r>
              <a:rPr lang="en-US" sz="2000" dirty="0"/>
              <a:t>Scheduling future events</a:t>
            </a:r>
          </a:p>
          <a:p>
            <a:pPr lvl="1"/>
            <a:r>
              <a:rPr lang="en-US" sz="2000" dirty="0"/>
              <a:t>One-shot events</a:t>
            </a:r>
          </a:p>
          <a:p>
            <a:pPr lvl="1"/>
            <a:r>
              <a:rPr lang="en-US" sz="2000" dirty="0"/>
              <a:t>Periodic events</a:t>
            </a:r>
          </a:p>
          <a:p>
            <a:r>
              <a:rPr lang="en-US" sz="2000" dirty="0"/>
              <a:t>Input capture</a:t>
            </a:r>
          </a:p>
          <a:p>
            <a:pPr lvl="1"/>
            <a:r>
              <a:rPr lang="en-US" sz="2000" dirty="0"/>
              <a:t>Measuring input pulse length</a:t>
            </a:r>
          </a:p>
          <a:p>
            <a:r>
              <a:rPr lang="en-US" sz="2000" dirty="0"/>
              <a:t>Output waveform generation</a:t>
            </a:r>
          </a:p>
          <a:p>
            <a:pPr lvl="1"/>
            <a:r>
              <a:rPr lang="en-US" sz="2000" dirty="0"/>
              <a:t>Output compare – flags or toggles output pin when the counter reaches a certain value</a:t>
            </a:r>
          </a:p>
          <a:p>
            <a:pPr lvl="1"/>
            <a:r>
              <a:rPr lang="en-US" sz="2000" dirty="0"/>
              <a:t>Pulse-width modulation (PWM) – generates</a:t>
            </a:r>
          </a:p>
          <a:p>
            <a:pPr lvl="1"/>
            <a:r>
              <a:rPr lang="en-US" sz="2000" dirty="0"/>
              <a:t>analog output encoded as pulse 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175E6-3CD0-4C3E-9FED-2C5595FE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52" y="2204866"/>
            <a:ext cx="27626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C423-309C-4520-AD31-02B44CE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Counter/Timer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0D021-20D8-4B64-9512-611DE512C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120" y="1643762"/>
            <a:ext cx="8937504" cy="4648506"/>
          </a:xfrm>
        </p:spPr>
      </p:pic>
    </p:spTree>
    <p:extLst>
      <p:ext uri="{BB962C8B-B14F-4D97-AF65-F5344CB8AC3E}">
        <p14:creationId xmlns:p14="http://schemas.microsoft.com/office/powerpoint/2010/main" val="6494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BF68-41EC-4344-94E2-1BD5846E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83A7-9EA8-47F7-9C55-54C12B85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069747" cy="2684957"/>
          </a:xfrm>
        </p:spPr>
        <p:txBody>
          <a:bodyPr/>
          <a:lstStyle/>
          <a:p>
            <a:r>
              <a:rPr lang="en-US" dirty="0"/>
              <a:t>Up-counting</a:t>
            </a:r>
          </a:p>
          <a:p>
            <a:r>
              <a:rPr lang="en-US" dirty="0"/>
              <a:t>Down-counting</a:t>
            </a:r>
          </a:p>
          <a:p>
            <a:r>
              <a:rPr lang="en-US" dirty="0"/>
              <a:t>Center aligned (up/down)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CB152-1AEA-4E21-9A93-2A6D3809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42" y="1994524"/>
            <a:ext cx="400105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5402-6232-4AC1-8F2E-A22A8865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Prescaler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A7CF-91AB-4CE7-9786-66A5D93E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822601"/>
          </a:xfrm>
        </p:spPr>
        <p:txBody>
          <a:bodyPr/>
          <a:lstStyle/>
          <a:p>
            <a:r>
              <a:rPr lang="en-US" dirty="0"/>
              <a:t>Divides clock frequency; increases timer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7F5-E16D-43A9-ADF6-E463F44C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52" y="2415634"/>
            <a:ext cx="734480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627-04DE-41CA-BE15-6EA7644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1DB-80FA-41F7-99BB-98A12141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795724"/>
          </a:xfrm>
        </p:spPr>
        <p:txBody>
          <a:bodyPr/>
          <a:lstStyle/>
          <a:p>
            <a:r>
              <a:rPr lang="en-US" sz="2600" dirty="0"/>
              <a:t>Measures input pulse lengths</a:t>
            </a:r>
          </a:p>
          <a:p>
            <a:r>
              <a:rPr lang="en-US" sz="2600" dirty="0"/>
              <a:t>Applications: decoding remote control signals, distance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CA6E7-87D7-468E-9A66-640B026E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10" y="3234796"/>
            <a:ext cx="728764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3233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555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1_Network</vt:lpstr>
      <vt:lpstr>Network</vt:lpstr>
      <vt:lpstr>PowerPoint Presentation</vt:lpstr>
      <vt:lpstr>Agenda</vt:lpstr>
      <vt:lpstr>Clock Signals</vt:lpstr>
      <vt:lpstr>Counters and Timers</vt:lpstr>
      <vt:lpstr>Typical Uses of Counters/Timers</vt:lpstr>
      <vt:lpstr>Basic Counter/Timer Operations</vt:lpstr>
      <vt:lpstr>Counter Modes</vt:lpstr>
      <vt:lpstr>Prescaler</vt:lpstr>
      <vt:lpstr>Input Capture</vt:lpstr>
      <vt:lpstr>Output Compare</vt:lpstr>
      <vt:lpstr>Pulse-Width Modulation (PWM)</vt:lpstr>
      <vt:lpstr>PWM Waveform Generation</vt:lpstr>
      <vt:lpstr>STM32F4xx’s Timers</vt:lpstr>
      <vt:lpstr>STM32F4xx’s General-Purpose Timers</vt:lpstr>
      <vt:lpstr>Important Timer-Related Registers</vt:lpstr>
      <vt:lpstr>Calculating Timer Period/Frequency</vt:lpstr>
      <vt:lpstr>Example: Timer Period</vt:lpstr>
      <vt:lpstr>PWM Modes 1 vs 2</vt:lpstr>
      <vt:lpstr>Calculating PWM Duty Cycle</vt:lpstr>
      <vt:lpstr>Example: PWM Duty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2</cp:revision>
  <dcterms:created xsi:type="dcterms:W3CDTF">2021-08-31T10:34:53Z</dcterms:created>
  <dcterms:modified xsi:type="dcterms:W3CDTF">2021-09-01T08:10:09Z</dcterms:modified>
</cp:coreProperties>
</file>