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5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4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6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4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6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28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9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0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6547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70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CA1A-CCAB-4842-8554-9D7FBA0E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761B-EFFE-4B33-AF63-059F609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3423188"/>
          </a:xfrm>
        </p:spPr>
        <p:txBody>
          <a:bodyPr/>
          <a:lstStyle/>
          <a:p>
            <a:r>
              <a:rPr lang="en-US" sz="2600" dirty="0"/>
              <a:t>Many MCUs support different interrupt priorities</a:t>
            </a:r>
          </a:p>
          <a:p>
            <a:r>
              <a:rPr lang="en-US" sz="2600" dirty="0"/>
              <a:t>An interrupt with a higher priority can </a:t>
            </a:r>
            <a:r>
              <a:rPr lang="en-US" sz="2600" dirty="0">
                <a:solidFill>
                  <a:srgbClr val="FF0000"/>
                </a:solidFill>
              </a:rPr>
              <a:t>preempt</a:t>
            </a:r>
            <a:r>
              <a:rPr lang="en-US" sz="2600" dirty="0"/>
              <a:t> the execution of a lower-priority interrupt</a:t>
            </a:r>
          </a:p>
          <a:p>
            <a:r>
              <a:rPr lang="en-US" sz="2600" dirty="0"/>
              <a:t>Priorities may be </a:t>
            </a:r>
            <a:r>
              <a:rPr lang="en-US" sz="2600" dirty="0">
                <a:solidFill>
                  <a:srgbClr val="FF0000"/>
                </a:solidFill>
              </a:rPr>
              <a:t>fixed</a:t>
            </a:r>
            <a:r>
              <a:rPr lang="en-US" sz="2600" dirty="0"/>
              <a:t> or </a:t>
            </a:r>
            <a:r>
              <a:rPr lang="en-US" sz="2600" dirty="0">
                <a:solidFill>
                  <a:srgbClr val="FF0000"/>
                </a:solidFill>
              </a:rPr>
              <a:t>programmable</a:t>
            </a:r>
          </a:p>
          <a:p>
            <a:r>
              <a:rPr lang="en-US" sz="2600" dirty="0"/>
              <a:t>Program can also choose to disable interrupts whose priorities are below a 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5148D-86D0-4FC5-8D9D-DDDE6D54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09" y="4503091"/>
            <a:ext cx="882138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28BB-F7F3-4DA8-AA93-A8E6B770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8C16-267A-43C1-B2FA-FC17CF34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949985"/>
          </a:xfrm>
        </p:spPr>
        <p:txBody>
          <a:bodyPr/>
          <a:lstStyle/>
          <a:p>
            <a:r>
              <a:rPr lang="en-US" sz="2400" dirty="0"/>
              <a:t>Interrupt latency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amount of time to respond to an interrupt</a:t>
            </a:r>
          </a:p>
          <a:p>
            <a:r>
              <a:rPr lang="en-US" sz="2400" dirty="0"/>
              <a:t>Depends on:</a:t>
            </a:r>
          </a:p>
          <a:p>
            <a:pPr lvl="1"/>
            <a:r>
              <a:rPr lang="en-US" sz="2400" dirty="0"/>
              <a:t>How long the interrupt is disabled</a:t>
            </a:r>
          </a:p>
          <a:p>
            <a:pPr lvl="1"/>
            <a:r>
              <a:rPr lang="en-US" sz="2400" dirty="0"/>
              <a:t>Time to execute ISRs of </a:t>
            </a:r>
            <a:r>
              <a:rPr lang="en-US" sz="2400" dirty="0">
                <a:solidFill>
                  <a:srgbClr val="FF0000"/>
                </a:solidFill>
              </a:rPr>
              <a:t>higher priority </a:t>
            </a:r>
            <a:r>
              <a:rPr lang="en-US" sz="2400" dirty="0"/>
              <a:t>interrupts</a:t>
            </a:r>
          </a:p>
          <a:p>
            <a:pPr lvl="1"/>
            <a:r>
              <a:rPr lang="en-US" sz="2400" dirty="0"/>
              <a:t>Time for processor to stop current execution, do necessary </a:t>
            </a:r>
            <a:r>
              <a:rPr lang="en-US" sz="2400" dirty="0">
                <a:solidFill>
                  <a:srgbClr val="FF0000"/>
                </a:solidFill>
              </a:rPr>
              <a:t>save state</a:t>
            </a:r>
            <a:r>
              <a:rPr lang="en-US" sz="2400" dirty="0"/>
              <a:t>, and start executing the ISR</a:t>
            </a:r>
          </a:p>
          <a:p>
            <a:pPr lvl="1"/>
            <a:r>
              <a:rPr lang="en-US" sz="2400" dirty="0"/>
              <a:t>Time taken for the ISR to </a:t>
            </a:r>
            <a:r>
              <a:rPr lang="en-US" sz="2400" dirty="0">
                <a:solidFill>
                  <a:srgbClr val="FF0000"/>
                </a:solidFill>
              </a:rPr>
              <a:t>save context </a:t>
            </a:r>
            <a:r>
              <a:rPr lang="en-US" sz="2400" dirty="0"/>
              <a:t>and start executing instructions that count as a ‘response’</a:t>
            </a:r>
          </a:p>
          <a:p>
            <a:r>
              <a:rPr lang="en-US" sz="2400" dirty="0"/>
              <a:t>Factor 3 depends on HW, not under software control</a:t>
            </a:r>
          </a:p>
          <a:p>
            <a:r>
              <a:rPr lang="en-US" sz="2400" dirty="0"/>
              <a:t>Other factors are controlled by writing efficient code that are not too long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Make ISRs short</a:t>
            </a:r>
          </a:p>
        </p:txBody>
      </p:sp>
    </p:spTree>
    <p:extLst>
      <p:ext uri="{BB962C8B-B14F-4D97-AF65-F5344CB8AC3E}">
        <p14:creationId xmlns:p14="http://schemas.microsoft.com/office/powerpoint/2010/main" val="27581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8FE6-ACAE-459C-99B4-20CF802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8163-D8C7-4C8A-8EDB-B0B401F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130"/>
            <a:ext cx="10972800" cy="4832059"/>
          </a:xfrm>
        </p:spPr>
        <p:txBody>
          <a:bodyPr/>
          <a:lstStyle/>
          <a:p>
            <a:r>
              <a:rPr lang="en-US" sz="2400" dirty="0"/>
              <a:t>ISR should finish as </a:t>
            </a:r>
            <a:r>
              <a:rPr lang="en-US" sz="2400" dirty="0">
                <a:solidFill>
                  <a:srgbClr val="FF0000"/>
                </a:solidFill>
              </a:rPr>
              <a:t>quickly</a:t>
            </a:r>
            <a:r>
              <a:rPr lang="en-US" sz="2400" dirty="0"/>
              <a:t> as possible</a:t>
            </a:r>
          </a:p>
          <a:p>
            <a:r>
              <a:rPr lang="en-US" sz="2400" dirty="0"/>
              <a:t>ISR does </a:t>
            </a:r>
            <a:r>
              <a:rPr lang="en-US" sz="2400" dirty="0">
                <a:solidFill>
                  <a:srgbClr val="FF0000"/>
                </a:solidFill>
              </a:rPr>
              <a:t>not accept parameters</a:t>
            </a:r>
            <a:r>
              <a:rPr lang="en-US" sz="2400" dirty="0"/>
              <a:t>, nor returns a value</a:t>
            </a:r>
          </a:p>
          <a:p>
            <a:pPr lvl="1"/>
            <a:r>
              <a:rPr lang="en-US" sz="2400" dirty="0"/>
              <a:t>To communicate with the main program, use </a:t>
            </a:r>
            <a:r>
              <a:rPr lang="en-US" sz="2400" dirty="0">
                <a:solidFill>
                  <a:srgbClr val="FF0000"/>
                </a:solidFill>
              </a:rPr>
              <a:t>global variables </a:t>
            </a:r>
            <a:r>
              <a:rPr lang="en-US" sz="2400" dirty="0"/>
              <a:t>or shared data structures</a:t>
            </a:r>
          </a:p>
          <a:p>
            <a:pPr lvl="1"/>
            <a:r>
              <a:rPr lang="en-US" sz="2400" dirty="0"/>
              <a:t>These variables must be declared </a:t>
            </a:r>
            <a:r>
              <a:rPr lang="en-US" sz="2400" dirty="0">
                <a:solidFill>
                  <a:srgbClr val="FF0000"/>
                </a:solidFill>
              </a:rPr>
              <a:t>volatile</a:t>
            </a:r>
          </a:p>
          <a:p>
            <a:r>
              <a:rPr lang="en-US" sz="2400" dirty="0"/>
              <a:t>For events that need </a:t>
            </a:r>
            <a:r>
              <a:rPr lang="en-US" sz="2400" dirty="0">
                <a:solidFill>
                  <a:srgbClr val="FF0000"/>
                </a:solidFill>
              </a:rPr>
              <a:t>complicated handling</a:t>
            </a:r>
            <a:r>
              <a:rPr lang="en-US" sz="2400" dirty="0"/>
              <a:t>, set a </a:t>
            </a:r>
            <a:r>
              <a:rPr lang="en-US" sz="2400" dirty="0">
                <a:solidFill>
                  <a:srgbClr val="FF0000"/>
                </a:solidFill>
              </a:rPr>
              <a:t>flag</a:t>
            </a:r>
            <a:r>
              <a:rPr lang="en-US" sz="2400" dirty="0"/>
              <a:t> to notify the main code</a:t>
            </a:r>
          </a:p>
          <a:p>
            <a:r>
              <a:rPr lang="en-US" sz="2400" dirty="0"/>
              <a:t>Accessing variables shared with ISR must be </a:t>
            </a:r>
            <a:r>
              <a:rPr lang="en-US" sz="2400" dirty="0">
                <a:solidFill>
                  <a:srgbClr val="FF0000"/>
                </a:solidFill>
              </a:rPr>
              <a:t>atomic</a:t>
            </a:r>
          </a:p>
          <a:p>
            <a:pPr lvl="1"/>
            <a:r>
              <a:rPr lang="en-US" sz="2400" dirty="0"/>
              <a:t>Especially read-modify-write memory update sequence</a:t>
            </a:r>
          </a:p>
          <a:p>
            <a:pPr lvl="1"/>
            <a:r>
              <a:rPr lang="en-US" sz="2400" dirty="0"/>
              <a:t>An interrupt can happen in the middle of variable access</a:t>
            </a:r>
          </a:p>
          <a:p>
            <a:pPr lvl="1"/>
            <a:r>
              <a:rPr lang="en-US" sz="2400" dirty="0"/>
              <a:t>Wrap these statements inside a </a:t>
            </a:r>
            <a:r>
              <a:rPr lang="en-US" sz="2400" dirty="0">
                <a:solidFill>
                  <a:srgbClr val="FF0000"/>
                </a:solidFill>
              </a:rPr>
              <a:t>critical section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disable interrupt</a:t>
            </a:r>
            <a:r>
              <a:rPr lang="en-US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3757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3A5E-600A-4CA2-9588-A949209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STM32F4’s Interrupt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1532-03E2-41AE-8C47-6C5CAEA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Nested Vectored Interrupt Controller (NVIC)</a:t>
            </a:r>
          </a:p>
          <a:p>
            <a:r>
              <a:rPr lang="en-US" dirty="0"/>
              <a:t>67 maskable interrupt channels</a:t>
            </a:r>
          </a:p>
          <a:p>
            <a:r>
              <a:rPr lang="en-US" dirty="0"/>
              <a:t>16 programmable priority levels</a:t>
            </a:r>
          </a:p>
          <a:p>
            <a:pPr lvl="1"/>
            <a:r>
              <a:rPr lang="en-US" dirty="0"/>
              <a:t>4 bits of interrupt priority are used</a:t>
            </a:r>
          </a:p>
          <a:p>
            <a:r>
              <a:rPr lang="en-US" dirty="0"/>
              <a:t>Low-latency exception and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6024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C49E-0CCD-4531-8311-BD1732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Memory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2B49-8775-4B72-886A-66F2BF78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373" y="1556800"/>
            <a:ext cx="9289947" cy="5042436"/>
          </a:xfrm>
        </p:spPr>
      </p:pic>
    </p:spTree>
    <p:extLst>
      <p:ext uri="{BB962C8B-B14F-4D97-AF65-F5344CB8AC3E}">
        <p14:creationId xmlns:p14="http://schemas.microsoft.com/office/powerpoint/2010/main" val="376257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49C-D363-4CFE-BBC6-B5B0964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AC2048-633B-448A-BAFF-57B56536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08" y="1652150"/>
            <a:ext cx="8915265" cy="4798983"/>
          </a:xfrm>
        </p:spPr>
      </p:pic>
    </p:spTree>
    <p:extLst>
      <p:ext uri="{BB962C8B-B14F-4D97-AF65-F5344CB8AC3E}">
        <p14:creationId xmlns:p14="http://schemas.microsoft.com/office/powerpoint/2010/main" val="317034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C758-042D-4B2A-A713-2ABFD749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218507-45F2-4C36-B41E-69393725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978" y="1573860"/>
            <a:ext cx="8767995" cy="4826940"/>
          </a:xfrm>
        </p:spPr>
      </p:pic>
    </p:spTree>
    <p:extLst>
      <p:ext uri="{BB962C8B-B14F-4D97-AF65-F5344CB8AC3E}">
        <p14:creationId xmlns:p14="http://schemas.microsoft.com/office/powerpoint/2010/main" val="25341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014-0BF6-4125-97E5-0B09318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383E-A567-457C-A4E7-7491650C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6650"/>
            <a:ext cx="10972800" cy="2265508"/>
          </a:xfrm>
        </p:spPr>
        <p:txBody>
          <a:bodyPr/>
          <a:lstStyle/>
          <a:p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interrupt signal </a:t>
            </a:r>
            <a:r>
              <a:rPr lang="en-US" dirty="0"/>
              <a:t>is detected, NVIC looks up the </a:t>
            </a:r>
            <a:r>
              <a:rPr lang="en-US" dirty="0">
                <a:solidFill>
                  <a:srgbClr val="FF0000"/>
                </a:solidFill>
              </a:rPr>
              <a:t>ISR address</a:t>
            </a:r>
            <a:r>
              <a:rPr lang="en-US" dirty="0"/>
              <a:t> from the interrupt vector table</a:t>
            </a:r>
          </a:p>
          <a:p>
            <a:r>
              <a:rPr lang="en-US" dirty="0"/>
              <a:t>The address is then passed to the CPU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ACA5-6D62-4FFB-B159-50A1058E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2" y="3429000"/>
            <a:ext cx="736385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719E-F91D-43CA-89E3-9B7B0241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5936D-F7DC-44E1-9657-E85E5A83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7084"/>
            <a:ext cx="8983025" cy="4999551"/>
          </a:xfrm>
        </p:spPr>
      </p:pic>
    </p:spTree>
    <p:extLst>
      <p:ext uri="{BB962C8B-B14F-4D97-AF65-F5344CB8AC3E}">
        <p14:creationId xmlns:p14="http://schemas.microsoft.com/office/powerpoint/2010/main" val="159425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6B0-4465-42B0-8ECF-84EB03B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901-C69F-426E-B633-A3CC11AB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2630"/>
            <a:ext cx="10972800" cy="4764947"/>
          </a:xfrm>
        </p:spPr>
        <p:txBody>
          <a:bodyPr/>
          <a:lstStyle/>
          <a:p>
            <a:r>
              <a:rPr lang="en-US" sz="2600" dirty="0"/>
              <a:t>Find the interrupt vector table entry that contains the address of EXTI Line3 interrupt handler</a:t>
            </a:r>
          </a:p>
          <a:p>
            <a:r>
              <a:rPr lang="en-US" sz="2600" dirty="0"/>
              <a:t>EXTI Line3 interrupt’s position is 9</a:t>
            </a:r>
          </a:p>
          <a:p>
            <a:pPr marL="0" indent="0">
              <a:buNone/>
            </a:pPr>
            <a:r>
              <a:rPr lang="en-US" sz="2600" dirty="0"/>
              <a:t>   Entry address = 64 + 4*9 = 100 = 0x64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Notes: ISR address found in the table entry always has LSB</a:t>
            </a:r>
          </a:p>
          <a:p>
            <a:pPr marL="0" indent="0">
              <a:buNone/>
            </a:pPr>
            <a:r>
              <a:rPr lang="en-US" sz="2600" i="1" dirty="0"/>
              <a:t>set to 1 to indicate THUMB instruction set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B5E79-695B-4CAF-826A-EED295F9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6" y="3595155"/>
            <a:ext cx="7723172" cy="14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5"/>
            <a:ext cx="9810924" cy="4304250"/>
          </a:xfrm>
        </p:spPr>
        <p:txBody>
          <a:bodyPr/>
          <a:lstStyle/>
          <a:p>
            <a:r>
              <a:rPr lang="en-US" altLang="en-US" dirty="0"/>
              <a:t>Polling vs. interrupt programming styles</a:t>
            </a:r>
          </a:p>
          <a:p>
            <a:r>
              <a:rPr lang="en-US" dirty="0"/>
              <a:t>General interrupt mechanism in microcontrollers </a:t>
            </a:r>
            <a:endParaRPr lang="en-US" altLang="en-US" dirty="0"/>
          </a:p>
          <a:p>
            <a:r>
              <a:rPr lang="en-US" dirty="0"/>
              <a:t>ARM Cortex-M4’s interrupt system 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A2AF-0637-4E42-BD87-ABADA592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Interrupt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8F7FAB-E0C6-453B-99D9-7DF9E56F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1" y="2010080"/>
            <a:ext cx="10260291" cy="3602155"/>
          </a:xfrm>
        </p:spPr>
      </p:pic>
    </p:spTree>
    <p:extLst>
      <p:ext uri="{BB962C8B-B14F-4D97-AF65-F5344CB8AC3E}">
        <p14:creationId xmlns:p14="http://schemas.microsoft.com/office/powerpoint/2010/main" val="20140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D9B1-E710-4906-9555-041B90A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5C3F-DCB7-41D9-B932-47BE4E08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194977"/>
          </a:xfrm>
        </p:spPr>
        <p:txBody>
          <a:bodyPr/>
          <a:lstStyle/>
          <a:p>
            <a:r>
              <a:rPr lang="en-US" sz="2400" dirty="0"/>
              <a:t>Four bits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16 different priorities</a:t>
            </a:r>
          </a:p>
          <a:p>
            <a:r>
              <a:rPr lang="en-US" sz="2400" dirty="0"/>
              <a:t>The four bits can be divided into</a:t>
            </a:r>
          </a:p>
          <a:p>
            <a:pPr lvl="1"/>
            <a:r>
              <a:rPr lang="en-US" sz="2400" dirty="0"/>
              <a:t>Preemption priorities (0-4 bits)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Sub priorities </a:t>
            </a:r>
            <a:r>
              <a:rPr lang="en-US" sz="2400" dirty="0"/>
              <a:t>(0-4 bits)</a:t>
            </a:r>
          </a:p>
          <a:p>
            <a:r>
              <a:rPr lang="en-US" sz="2400" dirty="0"/>
              <a:t>An interrupt with smaller preemption priority number (higher priority) preempts the execution of an interrupt with larger preemption priority number</a:t>
            </a:r>
          </a:p>
          <a:p>
            <a:r>
              <a:rPr lang="en-US" sz="2400" dirty="0"/>
              <a:t>For pending interrupts of the same preemption priority, one with the smaller sub priority number will be serviced first</a:t>
            </a:r>
          </a:p>
        </p:txBody>
      </p:sp>
    </p:spTree>
    <p:extLst>
      <p:ext uri="{BB962C8B-B14F-4D97-AF65-F5344CB8AC3E}">
        <p14:creationId xmlns:p14="http://schemas.microsoft.com/office/powerpoint/2010/main" val="155068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9E47-7F6B-44B1-B896-D2534000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Preemption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E449E-AA0F-46B9-B61F-F379A526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868" y="1604645"/>
            <a:ext cx="8706529" cy="4834415"/>
          </a:xfrm>
        </p:spPr>
      </p:pic>
    </p:spTree>
    <p:extLst>
      <p:ext uri="{BB962C8B-B14F-4D97-AF65-F5344CB8AC3E}">
        <p14:creationId xmlns:p14="http://schemas.microsoft.com/office/powerpoint/2010/main" val="423505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D8C-F5BB-4E18-8791-4CB117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Tail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AD1B-03C5-403C-8AA3-F7BAF6EA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518"/>
            <a:ext cx="10972800" cy="5013717"/>
          </a:xfrm>
        </p:spPr>
        <p:txBody>
          <a:bodyPr/>
          <a:lstStyle/>
          <a:p>
            <a:r>
              <a:rPr lang="en-US" sz="2600" dirty="0"/>
              <a:t>Suppose EXTI4 is of lower priority than EXTI3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Cortex-M4 optimizes the unnecessary unstacking/stacking operations, saving clock cycles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06685-DDB4-40A1-99F4-D4CBBA8A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54" y="2135898"/>
            <a:ext cx="5677692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BAA1A-BA23-4530-A088-138D6EE8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4" y="4967789"/>
            <a:ext cx="57729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6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6FFB-61AA-42E4-B837-FF2A0399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- </a:t>
            </a:r>
            <a:r>
              <a:rPr lang="en-US"/>
              <a:t>CubeMX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39F31-0C67-497F-B862-56AA945ED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696" y="2030136"/>
            <a:ext cx="5115304" cy="3958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C665F-089E-40F3-8CE1-383BE3C7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1" y="1254853"/>
            <a:ext cx="4851264" cy="5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D11-FEC5-4773-9379-FE712CEF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9A68-F324-49BA-A900-1A92A9D6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Programming Patterns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7487" y="1848487"/>
            <a:ext cx="10120514" cy="4750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polling</a:t>
            </a:r>
            <a:r>
              <a:rPr lang="en-US" sz="1800" dirty="0"/>
              <a:t> </a:t>
            </a:r>
          </a:p>
          <a:p>
            <a:r>
              <a:rPr lang="en-US" dirty="0"/>
              <a:t>Interrupt (event-driven)</a:t>
            </a:r>
            <a:r>
              <a:rPr lang="en-US" sz="1800" dirty="0"/>
              <a:t> </a:t>
            </a:r>
          </a:p>
          <a:p>
            <a:r>
              <a:rPr lang="en-US" dirty="0"/>
              <a:t>DMA (direct memory access)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Good for moving large amount of data, e.g., audio</a:t>
            </a:r>
            <a:r>
              <a:rPr lang="en-US" sz="1400" dirty="0"/>
              <a:t> </a:t>
            </a:r>
          </a:p>
          <a:p>
            <a:r>
              <a:rPr lang="en-US" dirty="0"/>
              <a:t>RTOS (Real-Time Operating System)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Simplifies a complex application into smaller, concurrent tasks</a:t>
            </a:r>
            <a:r>
              <a:rPr lang="en-US" sz="1400" dirty="0"/>
              <a:t> </a:t>
            </a:r>
          </a:p>
          <a:p>
            <a:r>
              <a:rPr lang="en-US" dirty="0"/>
              <a:t>Combination of methods above</a:t>
            </a: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AC8-ED1D-452D-8A2E-52A2E8A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7F0B-4553-47D3-A418-71BC3519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26129"/>
            <a:ext cx="6160317" cy="5033394"/>
          </a:xfrm>
        </p:spPr>
        <p:txBody>
          <a:bodyPr/>
          <a:lstStyle/>
          <a:p>
            <a:r>
              <a:rPr lang="en-US" sz="2200" dirty="0"/>
              <a:t>Polling</a:t>
            </a:r>
          </a:p>
          <a:p>
            <a:pPr lvl="1"/>
            <a:r>
              <a:rPr lang="en-US" sz="2200" dirty="0"/>
              <a:t>Program keeps checking for a certain event to happen</a:t>
            </a:r>
          </a:p>
          <a:p>
            <a:pPr lvl="1"/>
            <a:r>
              <a:rPr lang="en-US" sz="2200" dirty="0"/>
              <a:t>E.g. GPIO pin status changed, or timer</a:t>
            </a:r>
          </a:p>
          <a:p>
            <a:r>
              <a:rPr lang="en-US" sz="2200" dirty="0"/>
              <a:t>Interrupt</a:t>
            </a:r>
          </a:p>
          <a:p>
            <a:pPr lvl="1"/>
            <a:r>
              <a:rPr lang="en-US" sz="2200" dirty="0"/>
              <a:t>Program keeps doing regular routines</a:t>
            </a:r>
          </a:p>
          <a:p>
            <a:pPr lvl="1"/>
            <a:r>
              <a:rPr lang="en-US" sz="2200" dirty="0"/>
              <a:t>When an event of interest happens, the program suspends normal execution and executes code that handles the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8D30E-1344-434A-87DF-739CA020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21" y="1426129"/>
            <a:ext cx="342947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AF3-570D-4798-8410-9F5DB69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2312-5A19-4339-BB5E-19A6B087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292385"/>
          </a:xfrm>
        </p:spPr>
        <p:txBody>
          <a:bodyPr/>
          <a:lstStyle/>
          <a:p>
            <a:r>
              <a:rPr lang="en-US" dirty="0"/>
              <a:t>Considering pseudo-code for switch-toggled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8E684-4EFA-486D-9488-3E85A681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67" y="2502914"/>
            <a:ext cx="834506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6B7F-2130-4D4D-820B-89330E23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3B46-3DE8-4244-82AD-F31A048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85" y="1652631"/>
            <a:ext cx="10472257" cy="4739780"/>
          </a:xfrm>
        </p:spPr>
        <p:txBody>
          <a:bodyPr/>
          <a:lstStyle/>
          <a:p>
            <a:r>
              <a:rPr lang="en-US" dirty="0"/>
              <a:t>An exception is an event that alters normal program flow</a:t>
            </a:r>
          </a:p>
          <a:p>
            <a:r>
              <a:rPr lang="en-US" dirty="0"/>
              <a:t>Interrupts are exceptions caused by hardware events, such as peripherals and I/O</a:t>
            </a:r>
          </a:p>
          <a:p>
            <a:r>
              <a:rPr lang="en-US" dirty="0"/>
              <a:t>Other exceptions are:</a:t>
            </a:r>
          </a:p>
          <a:p>
            <a:pPr lvl="1"/>
            <a:r>
              <a:rPr lang="en-US" dirty="0"/>
              <a:t>Faults – caused by faulting instructions, such as division by zero</a:t>
            </a:r>
          </a:p>
          <a:p>
            <a:pPr lvl="1"/>
            <a:r>
              <a:rPr lang="en-US" dirty="0"/>
              <a:t>Traps – deliberately caused by user program to trigger certain event or service</a:t>
            </a:r>
          </a:p>
          <a:p>
            <a:pPr lvl="1"/>
            <a:r>
              <a:rPr lang="en-US" dirty="0"/>
              <a:t>Aborts – used only to signal severe problems; operation no longer possible</a:t>
            </a:r>
          </a:p>
        </p:txBody>
      </p:sp>
    </p:spTree>
    <p:extLst>
      <p:ext uri="{BB962C8B-B14F-4D97-AF65-F5344CB8AC3E}">
        <p14:creationId xmlns:p14="http://schemas.microsoft.com/office/powerpoint/2010/main" val="27025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377E-F67C-4FBE-9E75-544D2208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5441-B80F-4E20-9A69-C850F5CB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4" y="1614640"/>
            <a:ext cx="10972800" cy="2349398"/>
          </a:xfrm>
        </p:spPr>
        <p:txBody>
          <a:bodyPr/>
          <a:lstStyle/>
          <a:p>
            <a:r>
              <a:rPr lang="en-US" dirty="0"/>
              <a:t>A special block of code that gets executed automatically by the CPU when a corresponding interrupt occurs</a:t>
            </a:r>
          </a:p>
          <a:p>
            <a:r>
              <a:rPr lang="en-US" dirty="0"/>
              <a:t>Also known as Interrupt Handler</a:t>
            </a:r>
          </a:p>
          <a:p>
            <a:pPr lvl="1"/>
            <a:r>
              <a:rPr lang="en-US" dirty="0"/>
              <a:t>or Exception Handler in 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0C1D4-B39A-462D-9473-4C90A444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3" y="3964038"/>
            <a:ext cx="785922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AF3-3B7D-4F3E-B7A3-F87418A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Maskable vs. Non-maskable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4F06-EE0B-4216-86D9-84E0204C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206"/>
            <a:ext cx="10972800" cy="2726902"/>
          </a:xfrm>
        </p:spPr>
        <p:txBody>
          <a:bodyPr/>
          <a:lstStyle/>
          <a:p>
            <a:r>
              <a:rPr lang="en-US" dirty="0"/>
              <a:t>Maskable interrupts can be disabled by the program</a:t>
            </a:r>
          </a:p>
          <a:p>
            <a:pPr lvl="1"/>
            <a:r>
              <a:rPr lang="en-US" dirty="0"/>
              <a:t>To perform critical operations that must not be interrupted</a:t>
            </a:r>
          </a:p>
          <a:p>
            <a:pPr lvl="1"/>
            <a:r>
              <a:rPr lang="en-US" dirty="0"/>
              <a:t>Most interrupts are maskable</a:t>
            </a:r>
          </a:p>
          <a:p>
            <a:r>
              <a:rPr lang="en-US" dirty="0"/>
              <a:t>Non-maskable interrupts cannot be disabled</a:t>
            </a:r>
          </a:p>
          <a:p>
            <a:pPr lvl="1"/>
            <a:r>
              <a:rPr lang="en-US" dirty="0"/>
              <a:t>Used to indicate </a:t>
            </a:r>
            <a:r>
              <a:rPr lang="en-US" dirty="0">
                <a:solidFill>
                  <a:srgbClr val="FF0000"/>
                </a:solidFill>
              </a:rPr>
              <a:t>critical events</a:t>
            </a:r>
            <a:r>
              <a:rPr lang="en-US" dirty="0"/>
              <a:t>, e.g., reset, power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C2E9C-3F88-4892-B0FA-D64AEA29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65" y="4337108"/>
            <a:ext cx="369621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F29-B1C4-4A0D-BE82-BDE4DF0C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of ISRs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1DD8-056C-4237-8BBC-31D9D852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1876"/>
            <a:ext cx="10972800" cy="3806744"/>
          </a:xfrm>
        </p:spPr>
        <p:txBody>
          <a:bodyPr/>
          <a:lstStyle/>
          <a:p>
            <a:r>
              <a:rPr lang="en-US" sz="2400" dirty="0"/>
              <a:t>Should be at </a:t>
            </a:r>
            <a:r>
              <a:rPr lang="en-US" sz="2400" dirty="0">
                <a:solidFill>
                  <a:srgbClr val="FF0000"/>
                </a:solidFill>
              </a:rPr>
              <a:t>fixed locations</a:t>
            </a:r>
            <a:r>
              <a:rPr lang="en-US" sz="2400" dirty="0"/>
              <a:t> so CPU can find them easily</a:t>
            </a:r>
          </a:p>
          <a:p>
            <a:r>
              <a:rPr lang="en-US" sz="2400" dirty="0"/>
              <a:t>Problem: </a:t>
            </a:r>
            <a:r>
              <a:rPr lang="en-US" sz="2400" i="1" dirty="0">
                <a:solidFill>
                  <a:srgbClr val="FF0000"/>
                </a:solidFill>
              </a:rPr>
              <a:t>different ISRs have different lengths</a:t>
            </a:r>
          </a:p>
          <a:p>
            <a:r>
              <a:rPr lang="en-US" sz="2400" dirty="0"/>
              <a:t>Possible solutions</a:t>
            </a:r>
          </a:p>
          <a:p>
            <a:pPr lvl="1"/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table of ISR locations (function address) </a:t>
            </a:r>
            <a:r>
              <a:rPr lang="en-US" sz="2400" dirty="0"/>
              <a:t>is maintained at a </a:t>
            </a:r>
            <a:r>
              <a:rPr lang="en-US" sz="2400" dirty="0">
                <a:solidFill>
                  <a:srgbClr val="FF0000"/>
                </a:solidFill>
              </a:rPr>
              <a:t>fixed memory location</a:t>
            </a:r>
          </a:p>
          <a:p>
            <a:pPr lvl="1"/>
            <a:r>
              <a:rPr lang="en-US" sz="2400" dirty="0"/>
              <a:t> This table is called </a:t>
            </a:r>
            <a:r>
              <a:rPr lang="en-US" sz="2400" dirty="0">
                <a:solidFill>
                  <a:srgbClr val="FF0000"/>
                </a:solidFill>
              </a:rPr>
              <a:t>Interrupt Vector Table</a:t>
            </a:r>
          </a:p>
          <a:p>
            <a:pPr lvl="1"/>
            <a:r>
              <a:rPr lang="en-US" sz="2400" dirty="0"/>
              <a:t> ISRs may be changed </a:t>
            </a:r>
            <a:r>
              <a:rPr lang="en-US" sz="2400" dirty="0">
                <a:solidFill>
                  <a:srgbClr val="FF0000"/>
                </a:solidFill>
              </a:rPr>
              <a:t>dynamically</a:t>
            </a:r>
            <a:r>
              <a:rPr lang="en-US" sz="2400" dirty="0"/>
              <a:t> by the application</a:t>
            </a:r>
          </a:p>
          <a:p>
            <a:pPr lvl="1"/>
            <a:r>
              <a:rPr lang="en-US" sz="2400" dirty="0"/>
              <a:t> AVR’s vector table is filled with JMP instructions, while Cortex-M’s vector table stores ISR addresses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9B94-F5B6-407F-BA8C-54002AF6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2" y="4967520"/>
            <a:ext cx="40772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6201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817</Words>
  <Application>Microsoft Office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Wingdings</vt:lpstr>
      <vt:lpstr>1_Network</vt:lpstr>
      <vt:lpstr>Network</vt:lpstr>
      <vt:lpstr>PowerPoint Presentation</vt:lpstr>
      <vt:lpstr>Agenda</vt:lpstr>
      <vt:lpstr>Common Programming Patterns</vt:lpstr>
      <vt:lpstr>Polling vs. Interrupt</vt:lpstr>
      <vt:lpstr>Polling vs. Interrupt (cont’d)</vt:lpstr>
      <vt:lpstr>Interrupts vs. Exceptions</vt:lpstr>
      <vt:lpstr>Interrupt Service Routine (ISR)</vt:lpstr>
      <vt:lpstr>Maskable vs. Non-maskable Interrupts</vt:lpstr>
      <vt:lpstr>Locations of ISRs</vt:lpstr>
      <vt:lpstr>Interrupt Priorities</vt:lpstr>
      <vt:lpstr>Interrupt Latency</vt:lpstr>
      <vt:lpstr>Writing an ISR</vt:lpstr>
      <vt:lpstr>STM32F4’s Interrupt System</vt:lpstr>
      <vt:lpstr>Cortex-M4’s Memory Map</vt:lpstr>
      <vt:lpstr>Data Memory</vt:lpstr>
      <vt:lpstr>Instruction Memory</vt:lpstr>
      <vt:lpstr>NVIC Operation</vt:lpstr>
      <vt:lpstr>Interrupt Vector Table</vt:lpstr>
      <vt:lpstr>Example: ISR Address</vt:lpstr>
      <vt:lpstr>Single Interrupt Operation</vt:lpstr>
      <vt:lpstr>Cortex-M4’s Interrupt Priorities</vt:lpstr>
      <vt:lpstr>Nested Interrupts: Preemption</vt:lpstr>
      <vt:lpstr>Nested Interrupts: Tail Chaining</vt:lpstr>
      <vt:lpstr>Interrupt - CubeMX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16</cp:revision>
  <dcterms:created xsi:type="dcterms:W3CDTF">2021-08-31T09:36:28Z</dcterms:created>
  <dcterms:modified xsi:type="dcterms:W3CDTF">2021-11-06T13:29:55Z</dcterms:modified>
</cp:coreProperties>
</file>