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363" r:id="rId4"/>
    <p:sldId id="410" r:id="rId5"/>
    <p:sldId id="411" r:id="rId6"/>
    <p:sldId id="412" r:id="rId7"/>
    <p:sldId id="413" r:id="rId8"/>
    <p:sldId id="414" r:id="rId9"/>
    <p:sldId id="428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31" r:id="rId22"/>
    <p:sldId id="433" r:id="rId23"/>
    <p:sldId id="432" r:id="rId24"/>
    <p:sldId id="434" r:id="rId25"/>
    <p:sldId id="429" r:id="rId26"/>
    <p:sldId id="430" r:id="rId27"/>
    <p:sldId id="426" r:id="rId28"/>
    <p:sldId id="42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DD89A75-8654-4194-9406-E249D9F7F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59C56EA-9893-4015-A76F-15CDF5EFD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1F93A-2E70-418A-8631-6B256E6CA2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76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F29DF2-272C-4DF5-B221-881A5195A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09118A7-F379-40D4-9D97-8583589080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9C78E-A5C9-4AFB-8616-E10027409A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61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CE7503-63EE-4C4E-8094-F36FF8B4A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F6A88E6-22F7-4324-B512-7A0D4CC982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86259-D9D7-4C1C-8916-165CECB78B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616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58763"/>
            <a:ext cx="2743200" cy="587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8763"/>
            <a:ext cx="8026400" cy="587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B1BA2A-A593-4A6F-856A-6A4DF805B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0A78FB-FB8F-46F8-9E33-20185F7377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5750F-FCEB-4C05-818D-099E50DA6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94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429C47-FEF3-4AFB-935E-F0218FBEF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85022F1-CD11-47A9-9058-8FA1026BD5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2AF3F-B068-4607-989B-BAABF54EF0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18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FC7345-DFD0-4561-B634-573255508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6B9672F-37F8-4AD0-964D-4E3FC4AB58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8B0FF-9AC3-4BDD-A7D9-7A9CE11EAC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36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D69AAA-F97F-4BAF-8368-4E449C407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9D997F8-DC54-4B12-8743-09203BD2D9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1D994-EB66-42AF-A2F8-489E52A4E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80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F645E1-30CA-454D-9885-AFDF70866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F5D002-A1AC-4FDD-8C0E-62C6F7D649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7562E-F879-4095-ABF5-C73B5A7CC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03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ECA784-088D-4C25-A441-7919AFA09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9BA0E-7F19-44E7-94F8-25D8196EF7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F4C25-8B22-4449-B2CD-B2E3B721C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09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60D9E5-AF0F-402C-8580-04552E303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CDB7881-97D1-42CA-95F7-47553532C0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0E4B5-D593-4406-96FC-23A1D3164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54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E528FA-2E35-4544-8F56-D87CA6932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872A664-8A9C-481A-A1CE-8FF9A16CBC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589D4-0202-4EE7-B254-D5F5F5284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19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E3C7CD-8EFC-40C8-99DB-4C4CA88B0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1E26F8C-A8AC-4E38-B75D-0A3E7B0026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5B8FA-0F24-45DD-A0B1-E1570FF4D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9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DE39563-2A8D-4F0A-BEDC-E426B19B0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295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1027" name="Group 8">
            <a:extLst>
              <a:ext uri="{FF2B5EF4-FFF2-40B4-BE49-F238E27FC236}">
                <a16:creationId xmlns:a16="http://schemas.microsoft.com/office/drawing/2014/main" id="{72DDC5A4-1931-48AE-ABCC-93C010628D90}"/>
              </a:ext>
            </a:extLst>
          </p:cNvPr>
          <p:cNvGrpSpPr>
            <a:grpSpLocks/>
          </p:cNvGrpSpPr>
          <p:nvPr/>
        </p:nvGrpSpPr>
        <p:grpSpPr bwMode="auto">
          <a:xfrm>
            <a:off x="10041467" y="3030538"/>
            <a:ext cx="1784351" cy="2189162"/>
            <a:chOff x="4704" y="1885"/>
            <a:chExt cx="843" cy="1379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B069BB5D-F5F5-4F6A-9574-4C7EB9719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E9325959-FE70-42DF-BAC7-DF2658B63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655A3CEB-9185-4723-B43E-78CBD4E9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71E9C3DC-27AC-4F81-8A52-D8E1F06ED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46E309F7-D109-4BCB-B472-C7013C2E5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A0F232D6-F1C0-4D86-86DD-29B73D25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14094B95-7A9F-4E27-A76F-AF6C76BA1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1316446F-7411-49B4-BAD5-24EE11D83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BB862FB1-C204-49C3-92AB-7034B654A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EA5C08F7-694A-4121-AF10-9B8D9E43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06E97B86-22E6-48F1-BA4D-3CB612928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49298F44-FDA8-4AFF-BDFC-0342FC93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01F59968-C190-410C-8723-AC61D5DB1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415570F0-353D-4097-93A3-9FEF2C76C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048EA8F1-895F-4961-9291-6C4632133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FCC06B73-2ADC-45AF-AF18-5009E3FB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909AAD3-3983-4291-8DC3-6F8294C85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CABBD57-0D04-4325-B7EE-5F3D23CE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E212C74-8DBE-4FC7-A235-5A57D15C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7877890-2A40-45E4-A7ED-DEF90BBA3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6DBA345F-560E-44CB-96F5-54F75B1A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66494A7E-875F-4584-A1B0-73BCE36DC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F0E90CA0-E800-48FD-B1CC-35C8ECBF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7854C80F-850B-489F-929D-A574856F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8D2A578-741F-44DA-9DE6-D24888ABB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3A617B1-ACF0-45A8-8371-CEF176AD9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3FE73368-FD01-4D6E-9D10-1A7247810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F5F21CF5-B719-467B-BC27-679284AEE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A043BB70-C4D5-41C3-BE4E-A0309931C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6744746D-E16D-4D89-919E-3C1DD826A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208D95B-D0B5-4481-8ED2-88CB86DC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1028" name="Line 40">
            <a:extLst>
              <a:ext uri="{FF2B5EF4-FFF2-40B4-BE49-F238E27FC236}">
                <a16:creationId xmlns:a16="http://schemas.microsoft.com/office/drawing/2014/main" id="{3C6D9E1F-E692-4073-B5CE-7490108A3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137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4" name="Rectangle 5">
            <a:extLst>
              <a:ext uri="{FF2B5EF4-FFF2-40B4-BE49-F238E27FC236}">
                <a16:creationId xmlns:a16="http://schemas.microsoft.com/office/drawing/2014/main" id="{AD56341C-688C-42DA-B51D-B55B8A4013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F712B849-B1EB-4862-B057-E12688A0AA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B595FAF-7733-43D3-9377-3FDAC5F55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DCD67B5F-31F2-41D0-8907-4FEB9AD382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8151" y="1879601"/>
            <a:ext cx="9042400" cy="847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900" b="1" dirty="0">
                <a:solidFill>
                  <a:schemeClr val="tx2"/>
                </a:solidFill>
              </a:rPr>
              <a:t>Hi-Tech Education Center</a:t>
            </a:r>
          </a:p>
        </p:txBody>
      </p:sp>
    </p:spTree>
    <p:extLst>
      <p:ext uri="{BB962C8B-B14F-4D97-AF65-F5344CB8AC3E}">
        <p14:creationId xmlns:p14="http://schemas.microsoft.com/office/powerpoint/2010/main" val="121540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>
            <a:extLst>
              <a:ext uri="{FF2B5EF4-FFF2-40B4-BE49-F238E27FC236}">
                <a16:creationId xmlns:a16="http://schemas.microsoft.com/office/drawing/2014/main" id="{AFB6D7CE-F733-4802-A096-4134CC532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7200" y="152400"/>
            <a:ext cx="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3A7CCD-936F-44CB-BB98-876C7A9B2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58764"/>
            <a:ext cx="100584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17DC534-87EB-445D-A532-61DDCC055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F3A06371-B8F8-44DC-B929-EC22A1E666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FBE40E59-7AC1-42ED-AF3A-A98C609F23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D62C76-B710-4A57-B883-3FE33F120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055" name="Group 8">
            <a:extLst>
              <a:ext uri="{FF2B5EF4-FFF2-40B4-BE49-F238E27FC236}">
                <a16:creationId xmlns:a16="http://schemas.microsoft.com/office/drawing/2014/main" id="{F1C87ECB-AC24-458D-991C-52C7BBD9526B}"/>
              </a:ext>
            </a:extLst>
          </p:cNvPr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2057" name="Oval 9">
              <a:extLst>
                <a:ext uri="{FF2B5EF4-FFF2-40B4-BE49-F238E27FC236}">
                  <a16:creationId xmlns:a16="http://schemas.microsoft.com/office/drawing/2014/main" id="{69B7C95E-175F-46D8-97E7-46E584AE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8" name="Oval 10">
              <a:extLst>
                <a:ext uri="{FF2B5EF4-FFF2-40B4-BE49-F238E27FC236}">
                  <a16:creationId xmlns:a16="http://schemas.microsoft.com/office/drawing/2014/main" id="{B899C88C-0F1D-4478-8005-CE9B31DEB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9" name="Oval 11">
              <a:extLst>
                <a:ext uri="{FF2B5EF4-FFF2-40B4-BE49-F238E27FC236}">
                  <a16:creationId xmlns:a16="http://schemas.microsoft.com/office/drawing/2014/main" id="{6CBFFE80-2696-42C0-983A-58B40EBB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0" name="Oval 12">
              <a:extLst>
                <a:ext uri="{FF2B5EF4-FFF2-40B4-BE49-F238E27FC236}">
                  <a16:creationId xmlns:a16="http://schemas.microsoft.com/office/drawing/2014/main" id="{F48F49F0-1241-4C5A-AD9C-80ED7A3A5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1" name="Oval 13">
              <a:extLst>
                <a:ext uri="{FF2B5EF4-FFF2-40B4-BE49-F238E27FC236}">
                  <a16:creationId xmlns:a16="http://schemas.microsoft.com/office/drawing/2014/main" id="{4136EB0F-42B3-4331-BC8A-C874119B6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2" name="Oval 14">
              <a:extLst>
                <a:ext uri="{FF2B5EF4-FFF2-40B4-BE49-F238E27FC236}">
                  <a16:creationId xmlns:a16="http://schemas.microsoft.com/office/drawing/2014/main" id="{A16BA3C1-C5C6-4CF0-84FC-A6005C9D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73CD5657-054A-4949-B668-81D1926D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4" name="Oval 16">
              <a:extLst>
                <a:ext uri="{FF2B5EF4-FFF2-40B4-BE49-F238E27FC236}">
                  <a16:creationId xmlns:a16="http://schemas.microsoft.com/office/drawing/2014/main" id="{BA9C93A0-8A2C-4067-B051-C7518FF0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D9C5BAFA-FD58-47C2-B55E-977533DA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6" name="Oval 18">
              <a:extLst>
                <a:ext uri="{FF2B5EF4-FFF2-40B4-BE49-F238E27FC236}">
                  <a16:creationId xmlns:a16="http://schemas.microsoft.com/office/drawing/2014/main" id="{3A8C9E9F-0398-4E97-ACEA-27D524983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7" name="Oval 19">
              <a:extLst>
                <a:ext uri="{FF2B5EF4-FFF2-40B4-BE49-F238E27FC236}">
                  <a16:creationId xmlns:a16="http://schemas.microsoft.com/office/drawing/2014/main" id="{C00B4D27-79FD-4164-BDDA-900A82CFC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8" name="Oval 20">
              <a:extLst>
                <a:ext uri="{FF2B5EF4-FFF2-40B4-BE49-F238E27FC236}">
                  <a16:creationId xmlns:a16="http://schemas.microsoft.com/office/drawing/2014/main" id="{764FEE1F-7E36-4ABB-82D4-D54551AD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9" name="Oval 21">
              <a:extLst>
                <a:ext uri="{FF2B5EF4-FFF2-40B4-BE49-F238E27FC236}">
                  <a16:creationId xmlns:a16="http://schemas.microsoft.com/office/drawing/2014/main" id="{C7D90267-9C2B-436A-868A-2C9BDDA8A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0" name="Oval 22">
              <a:extLst>
                <a:ext uri="{FF2B5EF4-FFF2-40B4-BE49-F238E27FC236}">
                  <a16:creationId xmlns:a16="http://schemas.microsoft.com/office/drawing/2014/main" id="{76978E4C-3B2B-44AD-9229-1A9F3A0AB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1" name="Oval 23">
              <a:extLst>
                <a:ext uri="{FF2B5EF4-FFF2-40B4-BE49-F238E27FC236}">
                  <a16:creationId xmlns:a16="http://schemas.microsoft.com/office/drawing/2014/main" id="{94E426A7-B101-49BB-B006-5E3EF8059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2" name="Oval 24">
              <a:extLst>
                <a:ext uri="{FF2B5EF4-FFF2-40B4-BE49-F238E27FC236}">
                  <a16:creationId xmlns:a16="http://schemas.microsoft.com/office/drawing/2014/main" id="{2CA5AD28-CAC7-4EE5-AE18-115B702EA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3" name="Oval 25">
              <a:extLst>
                <a:ext uri="{FF2B5EF4-FFF2-40B4-BE49-F238E27FC236}">
                  <a16:creationId xmlns:a16="http://schemas.microsoft.com/office/drawing/2014/main" id="{F22736F9-9921-4861-88C1-845E878D0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4" name="Oval 26">
              <a:extLst>
                <a:ext uri="{FF2B5EF4-FFF2-40B4-BE49-F238E27FC236}">
                  <a16:creationId xmlns:a16="http://schemas.microsoft.com/office/drawing/2014/main" id="{501FD783-7A14-4D56-A458-BD7692BE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5" name="Oval 27">
              <a:extLst>
                <a:ext uri="{FF2B5EF4-FFF2-40B4-BE49-F238E27FC236}">
                  <a16:creationId xmlns:a16="http://schemas.microsoft.com/office/drawing/2014/main" id="{30A1C0F8-A67D-4C44-B220-2FD72B592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6" name="Oval 28">
              <a:extLst>
                <a:ext uri="{FF2B5EF4-FFF2-40B4-BE49-F238E27FC236}">
                  <a16:creationId xmlns:a16="http://schemas.microsoft.com/office/drawing/2014/main" id="{F20E117E-B60D-4F83-B1DD-3DBC9CC56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7" name="Oval 29">
              <a:extLst>
                <a:ext uri="{FF2B5EF4-FFF2-40B4-BE49-F238E27FC236}">
                  <a16:creationId xmlns:a16="http://schemas.microsoft.com/office/drawing/2014/main" id="{2AC52023-1ADA-4FFE-A7CE-8B70FE329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8" name="Oval 30">
              <a:extLst>
                <a:ext uri="{FF2B5EF4-FFF2-40B4-BE49-F238E27FC236}">
                  <a16:creationId xmlns:a16="http://schemas.microsoft.com/office/drawing/2014/main" id="{F5A3EC92-F3C6-4927-9FFC-44A2D960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9" name="Oval 31">
              <a:extLst>
                <a:ext uri="{FF2B5EF4-FFF2-40B4-BE49-F238E27FC236}">
                  <a16:creationId xmlns:a16="http://schemas.microsoft.com/office/drawing/2014/main" id="{24965F3D-0725-498A-AFD1-20C8EC519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0" name="Oval 32">
              <a:extLst>
                <a:ext uri="{FF2B5EF4-FFF2-40B4-BE49-F238E27FC236}">
                  <a16:creationId xmlns:a16="http://schemas.microsoft.com/office/drawing/2014/main" id="{3FC785C0-4600-4DFD-B22D-B570C65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1" name="Oval 33">
              <a:extLst>
                <a:ext uri="{FF2B5EF4-FFF2-40B4-BE49-F238E27FC236}">
                  <a16:creationId xmlns:a16="http://schemas.microsoft.com/office/drawing/2014/main" id="{DB73C35E-E54E-4716-9252-A2BF347AD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2" name="Oval 34">
              <a:extLst>
                <a:ext uri="{FF2B5EF4-FFF2-40B4-BE49-F238E27FC236}">
                  <a16:creationId xmlns:a16="http://schemas.microsoft.com/office/drawing/2014/main" id="{78038D1D-B289-46FF-BEDD-BA1739319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3" name="Oval 35">
              <a:extLst>
                <a:ext uri="{FF2B5EF4-FFF2-40B4-BE49-F238E27FC236}">
                  <a16:creationId xmlns:a16="http://schemas.microsoft.com/office/drawing/2014/main" id="{E4395689-336B-46BE-90AC-FC6E36EE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4" name="Oval 36">
              <a:extLst>
                <a:ext uri="{FF2B5EF4-FFF2-40B4-BE49-F238E27FC236}">
                  <a16:creationId xmlns:a16="http://schemas.microsoft.com/office/drawing/2014/main" id="{7E60DA25-179B-4266-9097-92EDD63FF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5" name="Oval 37">
              <a:extLst>
                <a:ext uri="{FF2B5EF4-FFF2-40B4-BE49-F238E27FC236}">
                  <a16:creationId xmlns:a16="http://schemas.microsoft.com/office/drawing/2014/main" id="{8F19465C-138F-4B18-80A9-56EED9EE1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6" name="Oval 38">
              <a:extLst>
                <a:ext uri="{FF2B5EF4-FFF2-40B4-BE49-F238E27FC236}">
                  <a16:creationId xmlns:a16="http://schemas.microsoft.com/office/drawing/2014/main" id="{7C4C4B6D-3AD2-4EE1-A92B-DA94F4760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7" name="Oval 39">
              <a:extLst>
                <a:ext uri="{FF2B5EF4-FFF2-40B4-BE49-F238E27FC236}">
                  <a16:creationId xmlns:a16="http://schemas.microsoft.com/office/drawing/2014/main" id="{A347372D-3D2C-420C-A406-106F58945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67895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60B6EB7-4D46-472F-AC00-CFCF0399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0"/>
            <a:ext cx="7239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3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Clocks, Counters, and Timers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HCM - 2021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D627-04DE-41CA-BE15-6EA7644A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581DB-80FA-41F7-99BB-98A12141C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8263"/>
            <a:ext cx="10972800" cy="1795724"/>
          </a:xfrm>
        </p:spPr>
        <p:txBody>
          <a:bodyPr/>
          <a:lstStyle/>
          <a:p>
            <a:r>
              <a:rPr lang="en-US" sz="2600" dirty="0"/>
              <a:t>Measures input pulse lengths</a:t>
            </a:r>
          </a:p>
          <a:p>
            <a:r>
              <a:rPr lang="en-US" sz="2600" dirty="0"/>
              <a:t>Applications: decoding remote control signals, distance measurement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CA6E7-87D7-468E-9A66-640B026E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90" y="2383761"/>
            <a:ext cx="10336019" cy="42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3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A41F-3BBE-4C9E-AFA9-4DC6CB905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Compare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47B7-0E31-416D-AE14-48E4A5855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306037"/>
          </a:xfrm>
        </p:spPr>
        <p:txBody>
          <a:bodyPr/>
          <a:lstStyle/>
          <a:p>
            <a:r>
              <a:rPr lang="en-US" dirty="0"/>
              <a:t>Generates an event when counter </a:t>
            </a:r>
            <a:r>
              <a:rPr lang="en-US" dirty="0">
                <a:solidFill>
                  <a:srgbClr val="FF0000"/>
                </a:solidFill>
              </a:rPr>
              <a:t>matches</a:t>
            </a:r>
            <a:r>
              <a:rPr lang="en-US" dirty="0"/>
              <a:t> a </a:t>
            </a:r>
            <a:r>
              <a:rPr lang="en-US" dirty="0">
                <a:solidFill>
                  <a:srgbClr val="FF0000"/>
                </a:solidFill>
              </a:rPr>
              <a:t>certain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Possible MCU’s behavior when receiving a compare event:</a:t>
            </a:r>
          </a:p>
          <a:p>
            <a:pPr lvl="1"/>
            <a:r>
              <a:rPr lang="en-US" dirty="0"/>
              <a:t>Sets a flag (Cleared by CPU)</a:t>
            </a:r>
          </a:p>
          <a:p>
            <a:pPr lvl="1"/>
            <a:r>
              <a:rPr lang="en-US" dirty="0"/>
              <a:t>Generates an interrupt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Sets, resets, or toggles output pin (real-time)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4FECF-D452-44BC-9825-322497D02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413" y="1892647"/>
            <a:ext cx="9465174" cy="273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4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CC41-CD81-4DFB-84F6-7C62A771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Pulse-Width Modulation (PWM)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A224C-69C7-4367-A9D4-BB7F0AE61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1812502"/>
          </a:xfrm>
        </p:spPr>
        <p:txBody>
          <a:bodyPr/>
          <a:lstStyle/>
          <a:p>
            <a:r>
              <a:rPr lang="en-US" sz="2600" dirty="0"/>
              <a:t>PWM utilizes duty cycle control to </a:t>
            </a:r>
            <a:r>
              <a:rPr lang="en-US" sz="2600" dirty="0">
                <a:solidFill>
                  <a:srgbClr val="FF0000"/>
                </a:solidFill>
              </a:rPr>
              <a:t>simulate analog </a:t>
            </a:r>
            <a:r>
              <a:rPr lang="en-US" sz="2600" dirty="0"/>
              <a:t>output</a:t>
            </a:r>
          </a:p>
          <a:p>
            <a:r>
              <a:rPr lang="en-US" sz="2600" dirty="0"/>
              <a:t>Applications: motor speed control, servo position control, LED brightness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656D8-7934-4437-AF9A-F273392A3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072" y="3196788"/>
            <a:ext cx="7959855" cy="340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7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0417-1613-4B8E-8C13-80898FB0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Waveform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64452-15E7-4DDE-9F01-5E75B4DE3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0972800" cy="4879973"/>
          </a:xfrm>
        </p:spPr>
        <p:txBody>
          <a:bodyPr/>
          <a:lstStyle/>
          <a:p>
            <a:r>
              <a:rPr lang="en-US" sz="2600" dirty="0"/>
              <a:t>Typical MCU behavior</a:t>
            </a:r>
          </a:p>
          <a:p>
            <a:pPr lvl="1"/>
            <a:r>
              <a:rPr lang="en-US" dirty="0"/>
              <a:t> Auto-reload event sets output pin high</a:t>
            </a:r>
          </a:p>
          <a:p>
            <a:pPr lvl="1"/>
            <a:r>
              <a:rPr lang="en-US" dirty="0"/>
              <a:t> Output-compare event sets output pin low</a:t>
            </a:r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r>
              <a:rPr lang="en-US" sz="2600" dirty="0"/>
              <a:t>Output compare value determines PWM duty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1F3AC-091F-441B-8B66-87213C6DF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66" y="3345110"/>
            <a:ext cx="713522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CDE5-6450-469F-B324-ED0C3C7C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STM32F4xx’s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A256-2BE3-4987-92E1-B4B576CBF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4371144"/>
          </a:xfrm>
        </p:spPr>
        <p:txBody>
          <a:bodyPr/>
          <a:lstStyle/>
          <a:p>
            <a:r>
              <a:rPr lang="en-US" dirty="0"/>
              <a:t>Basic timers: TIM6/TIM7</a:t>
            </a:r>
          </a:p>
          <a:p>
            <a:r>
              <a:rPr lang="en-US" dirty="0"/>
              <a:t>General-purpose timers: TIM2/TIM3 and TIM15/TIM16</a:t>
            </a:r>
          </a:p>
          <a:p>
            <a:r>
              <a:rPr lang="en-US" dirty="0"/>
              <a:t>Advanced timers: TIM1</a:t>
            </a:r>
          </a:p>
        </p:txBody>
      </p:sp>
    </p:spTree>
    <p:extLst>
      <p:ext uri="{BB962C8B-B14F-4D97-AF65-F5344CB8AC3E}">
        <p14:creationId xmlns:p14="http://schemas.microsoft.com/office/powerpoint/2010/main" val="166912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12ED-C222-4D83-B39D-C79318A5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STM32F4xx’s General-Purpose Timers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82429-F677-41F0-9890-861FC768F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810" y="1344304"/>
            <a:ext cx="7388973" cy="5395502"/>
          </a:xfrm>
        </p:spPr>
      </p:pic>
    </p:spTree>
    <p:extLst>
      <p:ext uri="{BB962C8B-B14F-4D97-AF65-F5344CB8AC3E}">
        <p14:creationId xmlns:p14="http://schemas.microsoft.com/office/powerpoint/2010/main" val="2645582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A4BB-2FB6-42AD-A590-E4DB0B31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Timer-Related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13A3-4F0F-443E-8B63-9A5F929AA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60352"/>
            <a:ext cx="11051097" cy="5150841"/>
          </a:xfrm>
        </p:spPr>
        <p:txBody>
          <a:bodyPr/>
          <a:lstStyle/>
          <a:p>
            <a:r>
              <a:rPr lang="en-US" dirty="0" err="1"/>
              <a:t>TIMx</a:t>
            </a:r>
            <a:r>
              <a:rPr lang="en-US" dirty="0"/>
              <a:t>-&gt;PSC (16 bits)</a:t>
            </a:r>
          </a:p>
          <a:p>
            <a:pPr lvl="1"/>
            <a:r>
              <a:rPr lang="en-US" dirty="0" err="1"/>
              <a:t>Prescaler</a:t>
            </a:r>
            <a:r>
              <a:rPr lang="en-US" dirty="0"/>
              <a:t> for </a:t>
            </a:r>
            <a:r>
              <a:rPr lang="en-US" dirty="0" err="1"/>
              <a:t>TIMx</a:t>
            </a:r>
            <a:endParaRPr lang="en-US" dirty="0"/>
          </a:p>
          <a:p>
            <a:pPr lvl="1"/>
            <a:r>
              <a:rPr lang="en-US" dirty="0"/>
              <a:t>PSC = 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no </a:t>
            </a:r>
            <a:r>
              <a:rPr lang="en-US" dirty="0" err="1"/>
              <a:t>prescaler</a:t>
            </a:r>
            <a:r>
              <a:rPr lang="en-US" dirty="0"/>
              <a:t> (</a:t>
            </a:r>
            <a:r>
              <a:rPr lang="en-US" dirty="0" err="1"/>
              <a:t>prescaler</a:t>
            </a:r>
            <a:r>
              <a:rPr lang="en-US" dirty="0"/>
              <a:t> = 1)</a:t>
            </a:r>
          </a:p>
          <a:p>
            <a:pPr lvl="1"/>
            <a:r>
              <a:rPr lang="pt-BR" dirty="0"/>
              <a:t>PSC = n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prescaler = n+1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TIMx</a:t>
            </a:r>
            <a:r>
              <a:rPr lang="en-US" dirty="0"/>
              <a:t>-&gt;ARR (16/32 bits) – Counter Period</a:t>
            </a:r>
          </a:p>
          <a:p>
            <a:pPr lvl="1"/>
            <a:r>
              <a:rPr lang="en-US" dirty="0"/>
              <a:t>Auto-reload register for </a:t>
            </a:r>
            <a:r>
              <a:rPr lang="en-US" dirty="0" err="1"/>
              <a:t>TIMx</a:t>
            </a:r>
            <a:endParaRPr lang="en-US" dirty="0"/>
          </a:p>
          <a:p>
            <a:pPr lvl="1"/>
            <a:r>
              <a:rPr lang="en-US" dirty="0"/>
              <a:t>Counter counts up to and including ARR</a:t>
            </a:r>
          </a:p>
          <a:p>
            <a:pPr lvl="1"/>
            <a:r>
              <a:rPr lang="en-US" dirty="0"/>
              <a:t>Therefore, reload occurs every </a:t>
            </a:r>
            <a:r>
              <a:rPr lang="en-US" dirty="0">
                <a:solidFill>
                  <a:srgbClr val="FF0000"/>
                </a:solidFill>
              </a:rPr>
              <a:t>ARR+1 </a:t>
            </a:r>
            <a:r>
              <a:rPr lang="en-US" dirty="0"/>
              <a:t>clock ticks</a:t>
            </a:r>
          </a:p>
          <a:p>
            <a:r>
              <a:rPr lang="en-US" dirty="0" err="1"/>
              <a:t>TIMx</a:t>
            </a:r>
            <a:r>
              <a:rPr lang="en-US" dirty="0"/>
              <a:t>-&gt;</a:t>
            </a:r>
            <a:r>
              <a:rPr lang="en-US" dirty="0" err="1"/>
              <a:t>CCRy</a:t>
            </a:r>
            <a:r>
              <a:rPr lang="en-US" dirty="0"/>
              <a:t> (32 bits)</a:t>
            </a:r>
          </a:p>
          <a:p>
            <a:pPr lvl="1"/>
            <a:r>
              <a:rPr lang="en-US" dirty="0"/>
              <a:t> Capture/compare register for </a:t>
            </a:r>
            <a:r>
              <a:rPr lang="en-US" dirty="0" err="1"/>
              <a:t>TIMx</a:t>
            </a:r>
            <a:r>
              <a:rPr lang="en-US" dirty="0"/>
              <a:t>, channel y</a:t>
            </a:r>
          </a:p>
        </p:txBody>
      </p:sp>
    </p:spTree>
    <p:extLst>
      <p:ext uri="{BB962C8B-B14F-4D97-AF65-F5344CB8AC3E}">
        <p14:creationId xmlns:p14="http://schemas.microsoft.com/office/powerpoint/2010/main" val="3976906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DBC3-C412-4A75-9EA3-676F29C1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Timer Period/Frequency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43DF-B8F8-44C2-9559-EB07A60F8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0972800" cy="4668837"/>
          </a:xfrm>
        </p:spPr>
        <p:txBody>
          <a:bodyPr/>
          <a:lstStyle/>
          <a:p>
            <a:r>
              <a:rPr lang="en-US" dirty="0"/>
              <a:t>Let</a:t>
            </a:r>
          </a:p>
          <a:p>
            <a:pPr lvl="1"/>
            <a:r>
              <a:rPr lang="en-US" dirty="0"/>
              <a:t>PSC = </a:t>
            </a:r>
            <a:r>
              <a:rPr lang="en-US" dirty="0" err="1"/>
              <a:t>Prescaler</a:t>
            </a:r>
            <a:r>
              <a:rPr lang="en-US" dirty="0"/>
              <a:t> (</a:t>
            </a:r>
            <a:r>
              <a:rPr lang="en-US" dirty="0" err="1"/>
              <a:t>TIMx</a:t>
            </a:r>
            <a:r>
              <a:rPr lang="en-US" dirty="0"/>
              <a:t>-&gt;PSC)</a:t>
            </a:r>
          </a:p>
          <a:p>
            <a:pPr lvl="1"/>
            <a:r>
              <a:rPr lang="en-US" dirty="0"/>
              <a:t>ARR = Auto-Reload Register (</a:t>
            </a:r>
            <a:r>
              <a:rPr lang="en-US" dirty="0" err="1"/>
              <a:t>TIMx</a:t>
            </a:r>
            <a:r>
              <a:rPr lang="en-US" dirty="0"/>
              <a:t>-&gt;ARR)</a:t>
            </a:r>
          </a:p>
          <a:p>
            <a:r>
              <a:rPr lang="en-US" dirty="0"/>
              <a:t>Then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C6FBB-E4AC-4CEE-96FA-372BEA11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060" y="3956553"/>
            <a:ext cx="4972744" cy="704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4605A-6394-4359-8C7A-969016AD3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060" y="5326662"/>
            <a:ext cx="6192114" cy="885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70B1F1-3AA2-4B57-9896-AF050DF13FEF}"/>
              </a:ext>
            </a:extLst>
          </p:cNvPr>
          <p:cNvSpPr txBox="1"/>
          <p:nvPr/>
        </p:nvSpPr>
        <p:spPr>
          <a:xfrm>
            <a:off x="7353300" y="6047511"/>
            <a:ext cx="314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Period_clock</a:t>
            </a:r>
            <a:r>
              <a:rPr lang="en-US" dirty="0"/>
              <a:t> = APB clock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3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DDFB-E2F9-4208-B7BE-488B0F58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Timer Period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A6AB8-D1E9-4D48-A4E1-F0B7CF5E5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timer’s period in milliseconds with the following configuration?</a:t>
            </a:r>
          </a:p>
          <a:p>
            <a:pPr lvl="1"/>
            <a:r>
              <a:rPr lang="en-US" dirty="0"/>
              <a:t>Up-counting configuration</a:t>
            </a:r>
          </a:p>
          <a:p>
            <a:pPr lvl="1"/>
            <a:r>
              <a:rPr lang="en-US" dirty="0"/>
              <a:t>Input clock: 80 MHz</a:t>
            </a:r>
          </a:p>
          <a:p>
            <a:pPr lvl="1"/>
            <a:r>
              <a:rPr lang="en-US" dirty="0" err="1"/>
              <a:t>Prescaler</a:t>
            </a:r>
            <a:r>
              <a:rPr lang="en-US" dirty="0"/>
              <a:t> (PSC): 999</a:t>
            </a:r>
          </a:p>
          <a:p>
            <a:pPr lvl="1"/>
            <a:r>
              <a:rPr lang="en-US" dirty="0"/>
              <a:t> Auto-reload register (ARR): 4999</a:t>
            </a:r>
          </a:p>
        </p:txBody>
      </p:sp>
    </p:spTree>
    <p:extLst>
      <p:ext uri="{BB962C8B-B14F-4D97-AF65-F5344CB8AC3E}">
        <p14:creationId xmlns:p14="http://schemas.microsoft.com/office/powerpoint/2010/main" val="2284529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5D83-871B-459A-9B87-1E124C6E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Modes 1 vs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6488B-1DE8-4739-B1C7-B87EB5639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236" y="1892772"/>
            <a:ext cx="9178801" cy="3711074"/>
          </a:xfrm>
        </p:spPr>
      </p:pic>
    </p:spTree>
    <p:extLst>
      <p:ext uri="{BB962C8B-B14F-4D97-AF65-F5344CB8AC3E}">
        <p14:creationId xmlns:p14="http://schemas.microsoft.com/office/powerpoint/2010/main" val="37569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2C86834-99CE-4CE7-8B9A-F116348E4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075" y="1811324"/>
            <a:ext cx="9718159" cy="4411663"/>
          </a:xfrm>
        </p:spPr>
        <p:txBody>
          <a:bodyPr/>
          <a:lstStyle/>
          <a:p>
            <a:r>
              <a:rPr lang="en-US" altLang="en-US" dirty="0"/>
              <a:t>Clock sources</a:t>
            </a:r>
          </a:p>
          <a:p>
            <a:r>
              <a:rPr lang="en-US" dirty="0"/>
              <a:t>Basics of counters and timers</a:t>
            </a:r>
          </a:p>
          <a:p>
            <a:r>
              <a:rPr lang="en-US" dirty="0"/>
              <a:t>Clocks, counters, and timers in ARM Cortex-M chips</a:t>
            </a:r>
          </a:p>
          <a:p>
            <a:r>
              <a:rPr lang="en-US" dirty="0"/>
              <a:t>Labs</a:t>
            </a:r>
            <a:br>
              <a:rPr lang="en-US" dirty="0"/>
            </a:b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43F4-FE08-4544-91A5-C75D9326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669C3C-2CBC-4698-9EBB-E2A115D40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44" y="1443830"/>
            <a:ext cx="6318955" cy="36361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528DA-93FB-4239-9C05-39A0DE23A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698" y="1926658"/>
            <a:ext cx="5770458" cy="300468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FEF7A7-B318-4A79-9541-C5AC504D2475}"/>
              </a:ext>
            </a:extLst>
          </p:cNvPr>
          <p:cNvCxnSpPr/>
          <p:nvPr/>
        </p:nvCxnSpPr>
        <p:spPr>
          <a:xfrm flipV="1">
            <a:off x="3556000" y="3428999"/>
            <a:ext cx="3759200" cy="12700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B2A673-1DE2-4F05-B9F6-938E4E77941D}"/>
              </a:ext>
            </a:extLst>
          </p:cNvPr>
          <p:cNvSpPr txBox="1"/>
          <p:nvPr/>
        </p:nvSpPr>
        <p:spPr>
          <a:xfrm>
            <a:off x="4076700" y="5587086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&amp; Clear Update Flag</a:t>
            </a:r>
          </a:p>
        </p:txBody>
      </p:sp>
    </p:spTree>
    <p:extLst>
      <p:ext uri="{BB962C8B-B14F-4D97-AF65-F5344CB8AC3E}">
        <p14:creationId xmlns:p14="http://schemas.microsoft.com/office/powerpoint/2010/main" val="2937746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08DB-2742-4187-A078-94317109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F1E91A-D63A-4640-BEF5-91E9C0B5B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050" y="2072481"/>
            <a:ext cx="7581900" cy="3629025"/>
          </a:xfrm>
        </p:spPr>
      </p:pic>
    </p:spTree>
    <p:extLst>
      <p:ext uri="{BB962C8B-B14F-4D97-AF65-F5344CB8AC3E}">
        <p14:creationId xmlns:p14="http://schemas.microsoft.com/office/powerpoint/2010/main" val="97630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DD40-1D32-42FC-BED7-E03F5B2E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3B45FA-BB17-46D9-AF17-6052D5CB2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774" y="1958181"/>
            <a:ext cx="8480425" cy="4199539"/>
          </a:xfrm>
        </p:spPr>
      </p:pic>
    </p:spTree>
    <p:extLst>
      <p:ext uri="{BB962C8B-B14F-4D97-AF65-F5344CB8AC3E}">
        <p14:creationId xmlns:p14="http://schemas.microsoft.com/office/powerpoint/2010/main" val="2129871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4DA1-3B3D-42FB-B562-20A4DF0F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7ED409-0723-49CC-83C9-535A0BA16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305" y="1943894"/>
            <a:ext cx="7071389" cy="4202906"/>
          </a:xfrm>
        </p:spPr>
      </p:pic>
    </p:spTree>
    <p:extLst>
      <p:ext uri="{BB962C8B-B14F-4D97-AF65-F5344CB8AC3E}">
        <p14:creationId xmlns:p14="http://schemas.microsoft.com/office/powerpoint/2010/main" val="731308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F7F1-7A01-46B4-BA80-599B00A2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Period Calculation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1005C9-8F34-4B7B-8A3E-4D34D17AB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5224" y="2716140"/>
            <a:ext cx="4867954" cy="21815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A5A821-DA94-4090-8B55-05CE3090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5" y="1470025"/>
            <a:ext cx="5040653" cy="3427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82BD8C-0438-429F-B8D8-6F25FA95EDEE}"/>
              </a:ext>
            </a:extLst>
          </p:cNvPr>
          <p:cNvSpPr txBox="1"/>
          <p:nvPr/>
        </p:nvSpPr>
        <p:spPr>
          <a:xfrm>
            <a:off x="609600" y="5181600"/>
            <a:ext cx="6870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 Period = (</a:t>
            </a:r>
            <a:r>
              <a:rPr lang="en-US" dirty="0" err="1"/>
              <a:t>AutoReload</a:t>
            </a:r>
            <a:r>
              <a:rPr lang="en-US" dirty="0"/>
              <a:t>  + 1) * </a:t>
            </a:r>
            <a:r>
              <a:rPr lang="en-US" dirty="0" err="1"/>
              <a:t>Clock_Period</a:t>
            </a:r>
            <a:r>
              <a:rPr lang="en-US" dirty="0"/>
              <a:t> </a:t>
            </a:r>
          </a:p>
          <a:p>
            <a:r>
              <a:rPr lang="en-US" dirty="0"/>
              <a:t>                      = (9 + 1) * (1/(16^6/15+1))</a:t>
            </a:r>
          </a:p>
          <a:p>
            <a:r>
              <a:rPr lang="en-US" dirty="0"/>
              <a:t>                      = 10 * 16/16^6</a:t>
            </a:r>
          </a:p>
          <a:p>
            <a:r>
              <a:rPr lang="en-US" dirty="0"/>
              <a:t>                      = 10 * 1^6 </a:t>
            </a:r>
          </a:p>
          <a:p>
            <a:r>
              <a:rPr lang="en-US" dirty="0"/>
              <a:t>                       = 10 </a:t>
            </a:r>
            <a:r>
              <a:rPr lang="en-US" dirty="0" err="1"/>
              <a:t>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30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12F1-16A4-473C-9C04-A59F542A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Register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3ABE-C9F6-4252-A595-28A95EE1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7662"/>
            <a:ext cx="11252200" cy="5557838"/>
          </a:xfrm>
        </p:spPr>
        <p:txBody>
          <a:bodyPr/>
          <a:lstStyle/>
          <a:p>
            <a:r>
              <a:rPr lang="en-US" sz="2800" dirty="0" err="1"/>
              <a:t>Tạo</a:t>
            </a:r>
            <a:r>
              <a:rPr lang="en-US" sz="2800" dirty="0"/>
              <a:t> ra event timer 100 us  với APB1 clock = 16 MHz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TIM6</a:t>
            </a:r>
          </a:p>
          <a:p>
            <a:pPr marL="0" indent="0">
              <a:buNone/>
            </a:pPr>
            <a:r>
              <a:rPr lang="en-US" sz="2800" dirty="0"/>
              <a:t> Analyzing step:</a:t>
            </a:r>
          </a:p>
          <a:p>
            <a:r>
              <a:rPr lang="en-US" sz="2800" dirty="0"/>
              <a:t> 100 us </a:t>
            </a:r>
            <a:r>
              <a:rPr lang="en-US" sz="2800" dirty="0">
                <a:sym typeface="Wingdings" panose="05000000000000000000" pitchFamily="2" charset="2"/>
              </a:rPr>
              <a:t> 0.1s  Freq = 10 kHz</a:t>
            </a:r>
          </a:p>
          <a:p>
            <a:r>
              <a:rPr lang="en-US" sz="2800" dirty="0">
                <a:sym typeface="Wingdings" panose="05000000000000000000" pitchFamily="2" charset="2"/>
              </a:rPr>
              <a:t> Clock Ratio = APB1_CLK / </a:t>
            </a:r>
            <a:r>
              <a:rPr lang="en-US" sz="2800" dirty="0" err="1">
                <a:sym typeface="Wingdings" panose="05000000000000000000" pitchFamily="2" charset="2"/>
              </a:rPr>
              <a:t>Tmr_Freq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                      = 16 MHz / 10 kHz 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                      = 1.6 * 10^3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                      = 1600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Prescale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= 16 &amp; Auto-reload = 100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PSC Reg = 15 &amp; ARR = 99</a:t>
            </a:r>
          </a:p>
        </p:txBody>
      </p:sp>
    </p:spTree>
    <p:extLst>
      <p:ext uri="{BB962C8B-B14F-4D97-AF65-F5344CB8AC3E}">
        <p14:creationId xmlns:p14="http://schemas.microsoft.com/office/powerpoint/2010/main" val="1312610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0751-9DF4-4E15-BF8B-996586E5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PWM Duty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2AB20-EB1D-4632-BCB8-978971DC7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Assume </a:t>
            </a:r>
            <a:r>
              <a:rPr lang="en-US" sz="2600" dirty="0">
                <a:solidFill>
                  <a:srgbClr val="FF0000"/>
                </a:solidFill>
              </a:rPr>
              <a:t>up-counting</a:t>
            </a:r>
            <a:r>
              <a:rPr lang="en-US" sz="2600" dirty="0"/>
              <a:t> configuration and </a:t>
            </a:r>
            <a:r>
              <a:rPr lang="en-US" sz="2600" dirty="0">
                <a:solidFill>
                  <a:srgbClr val="FF0000"/>
                </a:solidFill>
              </a:rPr>
              <a:t>PWM mode 1</a:t>
            </a:r>
          </a:p>
          <a:p>
            <a:pPr marL="0" indent="0">
              <a:buNone/>
            </a:pPr>
            <a:r>
              <a:rPr lang="en-US" sz="2600" dirty="0"/>
              <a:t>   (output is clear when compare match)</a:t>
            </a:r>
          </a:p>
          <a:p>
            <a:r>
              <a:rPr lang="en-US" sz="2600" dirty="0"/>
              <a:t>Let</a:t>
            </a:r>
          </a:p>
          <a:p>
            <a:pPr lvl="1"/>
            <a:r>
              <a:rPr lang="en-US" dirty="0"/>
              <a:t> ARR = Auto-Reload Register (</a:t>
            </a:r>
            <a:r>
              <a:rPr lang="en-US" dirty="0" err="1"/>
              <a:t>TIMx</a:t>
            </a:r>
            <a:r>
              <a:rPr lang="en-US" dirty="0"/>
              <a:t>-&gt;ARR)</a:t>
            </a:r>
          </a:p>
          <a:p>
            <a:pPr lvl="1"/>
            <a:r>
              <a:rPr lang="en-US" dirty="0"/>
              <a:t> CCR = Capture/Compare Register (</a:t>
            </a:r>
            <a:r>
              <a:rPr lang="en-US" dirty="0" err="1"/>
              <a:t>TIMx</a:t>
            </a:r>
            <a:r>
              <a:rPr lang="en-US" dirty="0"/>
              <a:t>-&gt;</a:t>
            </a:r>
            <a:r>
              <a:rPr lang="en-US" dirty="0" err="1"/>
              <a:t>CCRy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79252-B2C5-4ABC-9F29-55071F0AF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742" y="4541049"/>
            <a:ext cx="6689866" cy="158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42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5A20-1BAA-4B97-963B-E1635F7C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PWM Duty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68FBE-8791-41F5-848A-B45EFF416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75" y="1962544"/>
            <a:ext cx="6739157" cy="3892972"/>
          </a:xfrm>
        </p:spPr>
        <p:txBody>
          <a:bodyPr/>
          <a:lstStyle/>
          <a:p>
            <a:r>
              <a:rPr lang="en-US" sz="2600" dirty="0"/>
              <a:t>What is the </a:t>
            </a:r>
            <a:r>
              <a:rPr lang="en-US" sz="2600" dirty="0">
                <a:solidFill>
                  <a:srgbClr val="FF0000"/>
                </a:solidFill>
              </a:rPr>
              <a:t>PWM’s frequency </a:t>
            </a:r>
            <a:r>
              <a:rPr lang="en-US" sz="2600" dirty="0"/>
              <a:t>and</a:t>
            </a:r>
          </a:p>
          <a:p>
            <a:pPr marL="0" indent="0">
              <a:buNone/>
            </a:pPr>
            <a:r>
              <a:rPr lang="en-US" sz="2600" dirty="0"/>
              <a:t>   </a:t>
            </a:r>
            <a:r>
              <a:rPr lang="en-US" sz="2600" dirty="0">
                <a:solidFill>
                  <a:srgbClr val="FF0000"/>
                </a:solidFill>
              </a:rPr>
              <a:t>duty cycle </a:t>
            </a:r>
            <a:r>
              <a:rPr lang="en-US" sz="2600" dirty="0"/>
              <a:t>with the following configuration?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Up-counting </a:t>
            </a:r>
            <a:r>
              <a:rPr lang="en-US" dirty="0"/>
              <a:t>configuration</a:t>
            </a:r>
          </a:p>
          <a:p>
            <a:pPr lvl="1"/>
            <a:r>
              <a:rPr lang="en-US" dirty="0"/>
              <a:t> Input clock: </a:t>
            </a:r>
            <a:r>
              <a:rPr lang="en-US" dirty="0">
                <a:solidFill>
                  <a:srgbClr val="FF0000"/>
                </a:solidFill>
              </a:rPr>
              <a:t>80 MHz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Prescaler</a:t>
            </a:r>
            <a:r>
              <a:rPr lang="en-US" dirty="0"/>
              <a:t> (PSC): </a:t>
            </a:r>
            <a:r>
              <a:rPr lang="en-US" dirty="0">
                <a:solidFill>
                  <a:srgbClr val="FF0000"/>
                </a:solidFill>
              </a:rPr>
              <a:t>79</a:t>
            </a:r>
          </a:p>
          <a:p>
            <a:pPr lvl="1"/>
            <a:r>
              <a:rPr lang="en-US" dirty="0"/>
              <a:t>Auto-reload register (ARR): </a:t>
            </a:r>
            <a:r>
              <a:rPr lang="en-US" dirty="0">
                <a:solidFill>
                  <a:srgbClr val="FF0000"/>
                </a:solidFill>
              </a:rPr>
              <a:t>4999</a:t>
            </a:r>
          </a:p>
          <a:p>
            <a:pPr lvl="1"/>
            <a:r>
              <a:rPr lang="it-IT" dirty="0"/>
              <a:t>Capture/compare register (CRR): </a:t>
            </a:r>
            <a:r>
              <a:rPr lang="it-IT" dirty="0">
                <a:solidFill>
                  <a:srgbClr val="FF0000"/>
                </a:solidFill>
              </a:rPr>
              <a:t>2000</a:t>
            </a:r>
          </a:p>
          <a:p>
            <a:pPr lvl="1"/>
            <a:r>
              <a:rPr lang="en-US" dirty="0"/>
              <a:t>PWM mode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A4649-4E67-4000-BE74-92E30FA7668B}"/>
              </a:ext>
            </a:extLst>
          </p:cNvPr>
          <p:cNvSpPr txBox="1"/>
          <p:nvPr/>
        </p:nvSpPr>
        <p:spPr>
          <a:xfrm>
            <a:off x="7083104" y="1819451"/>
            <a:ext cx="5108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1.  TMR_CLK = 80 MHz / (79 + 1) = 1 MHz</a:t>
            </a:r>
          </a:p>
          <a:p>
            <a:r>
              <a:rPr lang="en-US" dirty="0"/>
              <a:t> 2. TMR_TICK = 1 / 1MHz = 1 us</a:t>
            </a:r>
          </a:p>
          <a:p>
            <a:r>
              <a:rPr lang="en-US" dirty="0"/>
              <a:t> 3. Overflow period = TMR_TICK * (ARR + 1)</a:t>
            </a:r>
          </a:p>
          <a:p>
            <a:r>
              <a:rPr lang="en-US" dirty="0"/>
              <a:t>                                = 1 us * 5000</a:t>
            </a:r>
          </a:p>
          <a:p>
            <a:r>
              <a:rPr lang="en-US" dirty="0"/>
              <a:t>                                = 5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 =&gt; PWM Freq = 1 / Period = 1 / 5ms = 0.2 </a:t>
            </a:r>
            <a:r>
              <a:rPr lang="en-US" dirty="0" err="1"/>
              <a:t>KHz</a:t>
            </a:r>
            <a:endParaRPr lang="en-US" dirty="0"/>
          </a:p>
          <a:p>
            <a:r>
              <a:rPr lang="en-US" dirty="0"/>
              <a:t>                         = </a:t>
            </a:r>
            <a:r>
              <a:rPr lang="en-US" b="1" dirty="0">
                <a:solidFill>
                  <a:srgbClr val="FF0000"/>
                </a:solidFill>
              </a:rPr>
              <a:t>200 Hz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Duty % = 2000 / (4999 + 1) </a:t>
            </a:r>
          </a:p>
          <a:p>
            <a:r>
              <a:rPr lang="en-US" dirty="0"/>
              <a:t>                  = 2000 / 5000 * 100%</a:t>
            </a:r>
          </a:p>
          <a:p>
            <a:r>
              <a:rPr lang="en-US" dirty="0"/>
              <a:t>                   =  </a:t>
            </a:r>
            <a:r>
              <a:rPr lang="en-US" b="1" dirty="0">
                <a:solidFill>
                  <a:srgbClr val="FF0000"/>
                </a:solidFill>
              </a:rPr>
              <a:t>40 %</a:t>
            </a:r>
          </a:p>
          <a:p>
            <a:r>
              <a:rPr lang="en-US" dirty="0"/>
              <a:t>			     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362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 Signals</a:t>
            </a:r>
          </a:p>
        </p:txBody>
      </p:sp>
      <p:sp>
        <p:nvSpPr>
          <p:cNvPr id="20" name="Content Placeholder 43">
            <a:extLst>
              <a:ext uri="{FF2B5EF4-FFF2-40B4-BE49-F238E27FC236}">
                <a16:creationId xmlns:a16="http://schemas.microsoft.com/office/drawing/2014/main" id="{DC047A7C-B7EF-4C7F-950B-30F2A3DB66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325461"/>
            <a:ext cx="9242465" cy="327170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Clock signals are required for a lot of stuff </a:t>
            </a:r>
          </a:p>
          <a:p>
            <a:pPr lvl="1"/>
            <a:r>
              <a:rPr lang="en-US" dirty="0"/>
              <a:t>CPU execution </a:t>
            </a:r>
          </a:p>
          <a:p>
            <a:pPr lvl="1"/>
            <a:r>
              <a:rPr lang="en-US" dirty="0"/>
              <a:t>Internal communications, e.g., peripheral bus </a:t>
            </a:r>
          </a:p>
          <a:p>
            <a:pPr lvl="1"/>
            <a:r>
              <a:rPr lang="fr-FR" dirty="0" err="1"/>
              <a:t>External</a:t>
            </a:r>
            <a:r>
              <a:rPr lang="fr-FR" dirty="0"/>
              <a:t> communications, e.g., USB, USART </a:t>
            </a:r>
          </a:p>
          <a:p>
            <a:pPr lvl="1"/>
            <a:r>
              <a:rPr lang="en-US" dirty="0"/>
              <a:t>Analog-to-digital conversion </a:t>
            </a:r>
          </a:p>
          <a:p>
            <a:pPr lvl="1"/>
            <a:r>
              <a:rPr lang="en-US" dirty="0"/>
              <a:t>Tick generation for timers </a:t>
            </a:r>
            <a:br>
              <a:rPr lang="en-US" dirty="0"/>
            </a:br>
            <a:br>
              <a:rPr lang="en-US" dirty="0"/>
            </a:br>
            <a:br>
              <a:rPr lang="fr-FR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D2EC5-D02F-4D03-BADB-B5672C7F1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202" y="2789238"/>
            <a:ext cx="7574798" cy="373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6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9934-0D61-4B08-BC17-7FC60182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Counters and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A8A7A-B791-4C7E-B1C5-BE01FFC7F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39" y="1721600"/>
            <a:ext cx="7740838" cy="3414799"/>
          </a:xfrm>
        </p:spPr>
        <p:txBody>
          <a:bodyPr/>
          <a:lstStyle/>
          <a:p>
            <a:r>
              <a:rPr lang="en-US" sz="2200" dirty="0"/>
              <a:t>Counters and timers are ones of the most important components of MCUs</a:t>
            </a:r>
          </a:p>
          <a:p>
            <a:r>
              <a:rPr lang="en-US" sz="2200" dirty="0"/>
              <a:t>A counter keeps track of how </a:t>
            </a:r>
            <a:r>
              <a:rPr lang="en-US" sz="2200" dirty="0">
                <a:solidFill>
                  <a:srgbClr val="FF0000"/>
                </a:solidFill>
              </a:rPr>
              <a:t>many event ticks </a:t>
            </a:r>
            <a:r>
              <a:rPr lang="en-US" sz="2200" dirty="0"/>
              <a:t>have occurred</a:t>
            </a:r>
          </a:p>
          <a:p>
            <a:r>
              <a:rPr lang="en-US" sz="2200" dirty="0"/>
              <a:t>A timer is a counter that counts deterministic clock cycles</a:t>
            </a:r>
          </a:p>
          <a:p>
            <a:r>
              <a:rPr lang="en-US" sz="2200" dirty="0"/>
              <a:t>Two terms are often used interchangeably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F2384-9B13-4BA3-BCFC-F160E436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377" y="1838484"/>
            <a:ext cx="4018922" cy="476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0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16D9-1FC0-445D-BF42-4BEC04B4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Uses of Counters/Timers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5855-AA78-4566-812D-0177D1A2D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7393497" cy="4429746"/>
          </a:xfrm>
        </p:spPr>
        <p:txBody>
          <a:bodyPr/>
          <a:lstStyle/>
          <a:p>
            <a:r>
              <a:rPr lang="en-US" sz="2000" dirty="0"/>
              <a:t>Scheduling future events</a:t>
            </a:r>
          </a:p>
          <a:p>
            <a:pPr lvl="1"/>
            <a:r>
              <a:rPr lang="en-US" sz="2000" dirty="0"/>
              <a:t>One-shot events</a:t>
            </a:r>
          </a:p>
          <a:p>
            <a:pPr lvl="1"/>
            <a:r>
              <a:rPr lang="en-US" sz="2000" dirty="0"/>
              <a:t>Periodic events</a:t>
            </a:r>
          </a:p>
          <a:p>
            <a:r>
              <a:rPr lang="en-US" sz="2000" dirty="0"/>
              <a:t>Input capture</a:t>
            </a:r>
          </a:p>
          <a:p>
            <a:pPr lvl="1"/>
            <a:r>
              <a:rPr lang="en-US" sz="2000" dirty="0"/>
              <a:t>Measuring input pulse length</a:t>
            </a:r>
          </a:p>
          <a:p>
            <a:r>
              <a:rPr lang="en-US" sz="2000" dirty="0"/>
              <a:t>Output waveform generation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Output compare </a:t>
            </a:r>
            <a:r>
              <a:rPr lang="en-US" sz="2000" dirty="0"/>
              <a:t>– flags or toggles output pin when the counter reaches a certain value </a:t>
            </a:r>
          </a:p>
          <a:p>
            <a:pPr marL="344487" lvl="1" indent="0">
              <a:buNone/>
            </a:pPr>
            <a:r>
              <a:rPr lang="en-US" sz="2000" dirty="0"/>
              <a:t>     PPM = Pulse per Second</a:t>
            </a:r>
          </a:p>
          <a:p>
            <a:pPr lvl="1"/>
            <a:r>
              <a:rPr lang="en-US" sz="2000" dirty="0"/>
              <a:t>Pulse-width modulation (</a:t>
            </a:r>
            <a:r>
              <a:rPr lang="en-US" sz="2000" b="1" dirty="0">
                <a:solidFill>
                  <a:srgbClr val="FF0000"/>
                </a:solidFill>
              </a:rPr>
              <a:t>PWM</a:t>
            </a:r>
            <a:r>
              <a:rPr lang="en-US" sz="2000" dirty="0"/>
              <a:t>) – generates</a:t>
            </a:r>
          </a:p>
          <a:p>
            <a:pPr lvl="1"/>
            <a:r>
              <a:rPr lang="en-US" sz="2000" dirty="0"/>
              <a:t>Analog output encoded as pulse length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175E6-3CD0-4C3E-9FED-2C5595FE9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452" y="2204866"/>
            <a:ext cx="2762636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1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C423-309C-4520-AD31-02B44CEB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Counter/Timer Operations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0D021-20D8-4B64-9512-611DE512C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333500"/>
            <a:ext cx="9550777" cy="4967477"/>
          </a:xfrm>
        </p:spPr>
      </p:pic>
    </p:spTree>
    <p:extLst>
      <p:ext uri="{BB962C8B-B14F-4D97-AF65-F5344CB8AC3E}">
        <p14:creationId xmlns:p14="http://schemas.microsoft.com/office/powerpoint/2010/main" val="64943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BF68-41EC-4344-94E2-1BD5846E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383A7-9EA8-47F7-9C55-54C12B85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5069747" cy="2684957"/>
          </a:xfrm>
        </p:spPr>
        <p:txBody>
          <a:bodyPr/>
          <a:lstStyle/>
          <a:p>
            <a:r>
              <a:rPr lang="en-US" dirty="0"/>
              <a:t>Up-counting</a:t>
            </a:r>
          </a:p>
          <a:p>
            <a:r>
              <a:rPr lang="en-US" dirty="0"/>
              <a:t>Down-counting</a:t>
            </a:r>
          </a:p>
          <a:p>
            <a:r>
              <a:rPr lang="en-US" dirty="0"/>
              <a:t>Center aligned (up/down)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CB152-1AEA-4E21-9A93-2A6D38099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942" y="1994524"/>
            <a:ext cx="4001058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3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C83A-F75A-4F07-A160-B021A8E2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timer block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E98F2A-C5EC-4103-A255-82A5C09B3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455" y="1427162"/>
            <a:ext cx="7960845" cy="4976635"/>
          </a:xfrm>
        </p:spPr>
      </p:pic>
    </p:spTree>
    <p:extLst>
      <p:ext uri="{BB962C8B-B14F-4D97-AF65-F5344CB8AC3E}">
        <p14:creationId xmlns:p14="http://schemas.microsoft.com/office/powerpoint/2010/main" val="209577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5402-6232-4AC1-8F2E-A22A8865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Prescaler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A7CF-91AB-4CE7-9786-66A5D93E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822601"/>
          </a:xfrm>
        </p:spPr>
        <p:txBody>
          <a:bodyPr/>
          <a:lstStyle/>
          <a:p>
            <a:r>
              <a:rPr lang="en-US" dirty="0"/>
              <a:t>Divides clock frequency; increases timer period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DC7F5-E16D-43A9-ADF6-E463F44C5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52" y="2410643"/>
            <a:ext cx="8093748" cy="418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8652"/>
      </p:ext>
    </p:extLst>
  </p:cSld>
  <p:clrMapOvr>
    <a:masterClrMapping/>
  </p:clrMapOvr>
</p:sld>
</file>

<file path=ppt/theme/theme1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803</Words>
  <Application>Microsoft Office PowerPoint</Application>
  <PresentationFormat>Widescreen</PresentationFormat>
  <Paragraphs>144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Symbol</vt:lpstr>
      <vt:lpstr>Wingdings</vt:lpstr>
      <vt:lpstr>1_Network</vt:lpstr>
      <vt:lpstr>Network</vt:lpstr>
      <vt:lpstr>PowerPoint Presentation</vt:lpstr>
      <vt:lpstr>Agenda</vt:lpstr>
      <vt:lpstr>Clock Signals</vt:lpstr>
      <vt:lpstr>Counters and Timers</vt:lpstr>
      <vt:lpstr>Typical Uses of Counters/Timers</vt:lpstr>
      <vt:lpstr>Basic Counter/Timer Operations</vt:lpstr>
      <vt:lpstr>Counter Modes</vt:lpstr>
      <vt:lpstr>Basic timer block diagram</vt:lpstr>
      <vt:lpstr>Prescaler</vt:lpstr>
      <vt:lpstr>Input Capture</vt:lpstr>
      <vt:lpstr>Output Compare</vt:lpstr>
      <vt:lpstr>Pulse-Width Modulation (PWM)</vt:lpstr>
      <vt:lpstr>PWM Waveform Generation</vt:lpstr>
      <vt:lpstr>STM32F4xx’s Timers</vt:lpstr>
      <vt:lpstr>STM32F4xx’s General-Purpose Timers</vt:lpstr>
      <vt:lpstr>Important Timer-Related Registers</vt:lpstr>
      <vt:lpstr>Calculating Timer Period/Frequency</vt:lpstr>
      <vt:lpstr>Example: Timer Period</vt:lpstr>
      <vt:lpstr>PWM Modes 1 vs 2</vt:lpstr>
      <vt:lpstr>PowerPoint Presentation</vt:lpstr>
      <vt:lpstr>PowerPoint Presentation</vt:lpstr>
      <vt:lpstr>PowerPoint Presentation</vt:lpstr>
      <vt:lpstr>PowerPoint Presentation</vt:lpstr>
      <vt:lpstr>Timer Period Calculation</vt:lpstr>
      <vt:lpstr>Find Register Setting</vt:lpstr>
      <vt:lpstr>Calculating PWM Duty Cycle</vt:lpstr>
      <vt:lpstr>Example: PWM Duty 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Phu Truong</dc:creator>
  <cp:lastModifiedBy>Ngoc Phu Truong</cp:lastModifiedBy>
  <cp:revision>34</cp:revision>
  <dcterms:created xsi:type="dcterms:W3CDTF">2021-08-31T10:34:53Z</dcterms:created>
  <dcterms:modified xsi:type="dcterms:W3CDTF">2021-11-06T14:15:06Z</dcterms:modified>
</cp:coreProperties>
</file>