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363" r:id="rId4"/>
    <p:sldId id="410" r:id="rId5"/>
    <p:sldId id="411" r:id="rId6"/>
    <p:sldId id="412" r:id="rId7"/>
    <p:sldId id="413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426" r:id="rId21"/>
    <p:sldId id="427" r:id="rId22"/>
    <p:sldId id="428" r:id="rId23"/>
    <p:sldId id="429" r:id="rId24"/>
    <p:sldId id="430" r:id="rId25"/>
    <p:sldId id="432" r:id="rId26"/>
    <p:sldId id="43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DD89A75-8654-4194-9406-E249D9F7F2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B59C56EA-9893-4015-A76F-15CDF5EFD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1F93A-2E70-418A-8631-6B256E6CA2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157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F29DF2-272C-4DF5-B221-881A5195A6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09118A7-F379-40D4-9D97-8583589080E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9C78E-A5C9-4AFB-8616-E10027409A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16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3CE7503-63EE-4C4E-8094-F36FF8B4A2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F6A88E6-22F7-4324-B512-7A0D4CC982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86259-D9D7-4C1C-8916-165CECB78B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84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58763"/>
            <a:ext cx="2743200" cy="587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8763"/>
            <a:ext cx="8026400" cy="587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B1BA2A-A593-4A6F-856A-6A4DF805BC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30A78FB-FB8F-46F8-9E33-20185F7377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5750F-FCEB-4C05-818D-099E50DA6A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76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429C47-FEF3-4AFB-935E-F0218FBEFD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85022F1-CD11-47A9-9058-8FA1026BD5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2AF3F-B068-4607-989B-BAABF54EF0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649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CFC7345-DFD0-4561-B634-573255508D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6B9672F-37F8-4AD0-964D-4E3FC4AB58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8B0FF-9AC3-4BDD-A7D9-7A9CE11EAC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63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BD69AAA-F97F-4BAF-8368-4E449C407E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9D997F8-DC54-4B12-8743-09203BD2D9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1D994-EB66-42AF-A2F8-489E52A4EF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828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F645E1-30CA-454D-9885-AFDF708666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9F5D002-A1AC-4FDD-8C0E-62C6F7D649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7562E-F879-4095-ABF5-C73B5A7CC6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76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DECA784-088D-4C25-A441-7919AFA091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9BA0E-7F19-44E7-94F8-25D8196EF7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F4C25-8B22-4449-B2CD-B2E3B721C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06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060D9E5-AF0F-402C-8580-04552E3036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CDB7881-97D1-42CA-95F7-47553532C0A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0E4B5-D593-4406-96FC-23A1D3164B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91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7E528FA-2E35-4544-8F56-D87CA69328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872A664-8A9C-481A-A1CE-8FF9A16CBC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589D4-0202-4EE7-B254-D5F5F52848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345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E3C7CD-8EFC-40C8-99DB-4C4CA88B0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1E26F8C-A8AC-4E38-B75D-0A3E7B0026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5B8FA-0F24-45DD-A0B1-E1570FF4DA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209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5DE39563-2A8D-4F0A-BEDC-E426B19B0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12954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grpSp>
        <p:nvGrpSpPr>
          <p:cNvPr id="1027" name="Group 8">
            <a:extLst>
              <a:ext uri="{FF2B5EF4-FFF2-40B4-BE49-F238E27FC236}">
                <a16:creationId xmlns:a16="http://schemas.microsoft.com/office/drawing/2014/main" id="{72DDC5A4-1931-48AE-ABCC-93C010628D90}"/>
              </a:ext>
            </a:extLst>
          </p:cNvPr>
          <p:cNvGrpSpPr>
            <a:grpSpLocks/>
          </p:cNvGrpSpPr>
          <p:nvPr/>
        </p:nvGrpSpPr>
        <p:grpSpPr bwMode="auto">
          <a:xfrm>
            <a:off x="10041467" y="3030538"/>
            <a:ext cx="1784351" cy="2189162"/>
            <a:chOff x="4704" y="1885"/>
            <a:chExt cx="843" cy="1379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B069BB5D-F5F5-4F6A-9574-4C7EB9719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E9325959-FE70-42DF-BAC7-DF2658B63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655A3CEB-9185-4723-B43E-78CBD4E9C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71E9C3DC-27AC-4F81-8A52-D8E1F06ED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46E309F7-D109-4BCB-B472-C7013C2E5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A0F232D6-F1C0-4D86-86DD-29B73D25A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14094B95-7A9F-4E27-A76F-AF6C76BA1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1316446F-7411-49B4-BAD5-24EE11D83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BB862FB1-C204-49C3-92AB-7034B654A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EA5C08F7-694A-4121-AF10-9B8D9E43B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06E97B86-22E6-48F1-BA4D-3CB612928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49298F44-FDA8-4AFF-BDFC-0342FC93D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01F59968-C190-410C-8723-AC61D5DB1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415570F0-353D-4097-93A3-9FEF2C76C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048EA8F1-895F-4961-9291-6C4632133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FCC06B73-2ADC-45AF-AF18-5009E3FB0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F909AAD3-3983-4291-8DC3-6F8294C85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3CABBD57-0D04-4325-B7EE-5F3D23CE5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2E212C74-8DBE-4FC7-A235-5A57D15CB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47877890-2A40-45E4-A7ED-DEF90BBA3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6DBA345F-560E-44CB-96F5-54F75B1AB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66494A7E-875F-4584-A1B0-73BCE36DC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F0E90CA0-E800-48FD-B1CC-35C8ECBFD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7854C80F-850B-489F-929D-A574856FC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D8D2A578-741F-44DA-9DE6-D24888ABB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B3A617B1-ACF0-45A8-8371-CEF176AD9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3FE73368-FD01-4D6E-9D10-1A7247810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F5F21CF5-B719-467B-BC27-679284AEE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A043BB70-C4D5-41C3-BE4E-A0309931C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6744746D-E16D-4D89-919E-3C1DD826A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1208D95B-D0B5-4481-8ED2-88CB86DC3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  <p:sp>
        <p:nvSpPr>
          <p:cNvPr id="1028" name="Line 40">
            <a:extLst>
              <a:ext uri="{FF2B5EF4-FFF2-40B4-BE49-F238E27FC236}">
                <a16:creationId xmlns:a16="http://schemas.microsoft.com/office/drawing/2014/main" id="{3C6D9E1F-E692-4073-B5CE-7490108A3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" y="2819400"/>
            <a:ext cx="1137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4" name="Rectangle 5">
            <a:extLst>
              <a:ext uri="{FF2B5EF4-FFF2-40B4-BE49-F238E27FC236}">
                <a16:creationId xmlns:a16="http://schemas.microsoft.com/office/drawing/2014/main" id="{AD56341C-688C-42DA-B51D-B55B8A4013A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6" name="Rectangle 7">
            <a:extLst>
              <a:ext uri="{FF2B5EF4-FFF2-40B4-BE49-F238E27FC236}">
                <a16:creationId xmlns:a16="http://schemas.microsoft.com/office/drawing/2014/main" id="{F712B849-B1EB-4862-B057-E12688A0AA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B595FAF-7733-43D3-9377-3FDAC5F55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DCD67B5F-31F2-41D0-8907-4FEB9AD382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8151" y="1879601"/>
            <a:ext cx="9042400" cy="847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900" b="1" dirty="0">
                <a:solidFill>
                  <a:schemeClr val="tx2"/>
                </a:solidFill>
              </a:rPr>
              <a:t>Hi-Tech Education Center</a:t>
            </a:r>
          </a:p>
        </p:txBody>
      </p:sp>
    </p:spTree>
    <p:extLst>
      <p:ext uri="{BB962C8B-B14F-4D97-AF65-F5344CB8AC3E}">
        <p14:creationId xmlns:p14="http://schemas.microsoft.com/office/powerpoint/2010/main" val="36547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>
            <a:extLst>
              <a:ext uri="{FF2B5EF4-FFF2-40B4-BE49-F238E27FC236}">
                <a16:creationId xmlns:a16="http://schemas.microsoft.com/office/drawing/2014/main" id="{AFB6D7CE-F733-4802-A096-4134CC532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17200" y="152400"/>
            <a:ext cx="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F3A7CCD-936F-44CB-BB98-876C7A9B2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58764"/>
            <a:ext cx="10058400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17DC534-87EB-445D-A532-61DDCC0553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F3A06371-B8F8-44DC-B929-EC22A1E666A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FBE40E59-7AC1-42ED-AF3A-A98C609F237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4D62C76-B710-4A57-B883-3FE33F120A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2055" name="Group 8">
            <a:extLst>
              <a:ext uri="{FF2B5EF4-FFF2-40B4-BE49-F238E27FC236}">
                <a16:creationId xmlns:a16="http://schemas.microsoft.com/office/drawing/2014/main" id="{F1C87ECB-AC24-458D-991C-52C7BBD9526B}"/>
              </a:ext>
            </a:extLst>
          </p:cNvPr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2057" name="Oval 9">
              <a:extLst>
                <a:ext uri="{FF2B5EF4-FFF2-40B4-BE49-F238E27FC236}">
                  <a16:creationId xmlns:a16="http://schemas.microsoft.com/office/drawing/2014/main" id="{69B7C95E-175F-46D8-97E7-46E584AE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58" name="Oval 10">
              <a:extLst>
                <a:ext uri="{FF2B5EF4-FFF2-40B4-BE49-F238E27FC236}">
                  <a16:creationId xmlns:a16="http://schemas.microsoft.com/office/drawing/2014/main" id="{B899C88C-0F1D-4478-8005-CE9B31DEB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59" name="Oval 11">
              <a:extLst>
                <a:ext uri="{FF2B5EF4-FFF2-40B4-BE49-F238E27FC236}">
                  <a16:creationId xmlns:a16="http://schemas.microsoft.com/office/drawing/2014/main" id="{6CBFFE80-2696-42C0-983A-58B40EBB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0" name="Oval 12">
              <a:extLst>
                <a:ext uri="{FF2B5EF4-FFF2-40B4-BE49-F238E27FC236}">
                  <a16:creationId xmlns:a16="http://schemas.microsoft.com/office/drawing/2014/main" id="{F48F49F0-1241-4C5A-AD9C-80ED7A3A5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1" name="Oval 13">
              <a:extLst>
                <a:ext uri="{FF2B5EF4-FFF2-40B4-BE49-F238E27FC236}">
                  <a16:creationId xmlns:a16="http://schemas.microsoft.com/office/drawing/2014/main" id="{4136EB0F-42B3-4331-BC8A-C874119B6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2" name="Oval 14">
              <a:extLst>
                <a:ext uri="{FF2B5EF4-FFF2-40B4-BE49-F238E27FC236}">
                  <a16:creationId xmlns:a16="http://schemas.microsoft.com/office/drawing/2014/main" id="{A16BA3C1-C5C6-4CF0-84FC-A6005C9DE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3" name="Oval 15">
              <a:extLst>
                <a:ext uri="{FF2B5EF4-FFF2-40B4-BE49-F238E27FC236}">
                  <a16:creationId xmlns:a16="http://schemas.microsoft.com/office/drawing/2014/main" id="{73CD5657-054A-4949-B668-81D1926DB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4" name="Oval 16">
              <a:extLst>
                <a:ext uri="{FF2B5EF4-FFF2-40B4-BE49-F238E27FC236}">
                  <a16:creationId xmlns:a16="http://schemas.microsoft.com/office/drawing/2014/main" id="{BA9C93A0-8A2C-4067-B051-C7518FF0F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5" name="Oval 17">
              <a:extLst>
                <a:ext uri="{FF2B5EF4-FFF2-40B4-BE49-F238E27FC236}">
                  <a16:creationId xmlns:a16="http://schemas.microsoft.com/office/drawing/2014/main" id="{D9C5BAFA-FD58-47C2-B55E-977533DA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6" name="Oval 18">
              <a:extLst>
                <a:ext uri="{FF2B5EF4-FFF2-40B4-BE49-F238E27FC236}">
                  <a16:creationId xmlns:a16="http://schemas.microsoft.com/office/drawing/2014/main" id="{3A8C9E9F-0398-4E97-ACEA-27D524983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7" name="Oval 19">
              <a:extLst>
                <a:ext uri="{FF2B5EF4-FFF2-40B4-BE49-F238E27FC236}">
                  <a16:creationId xmlns:a16="http://schemas.microsoft.com/office/drawing/2014/main" id="{C00B4D27-79FD-4164-BDDA-900A82CFC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8" name="Oval 20">
              <a:extLst>
                <a:ext uri="{FF2B5EF4-FFF2-40B4-BE49-F238E27FC236}">
                  <a16:creationId xmlns:a16="http://schemas.microsoft.com/office/drawing/2014/main" id="{764FEE1F-7E36-4ABB-82D4-D54551AD2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9" name="Oval 21">
              <a:extLst>
                <a:ext uri="{FF2B5EF4-FFF2-40B4-BE49-F238E27FC236}">
                  <a16:creationId xmlns:a16="http://schemas.microsoft.com/office/drawing/2014/main" id="{C7D90267-9C2B-436A-868A-2C9BDDA8A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0" name="Oval 22">
              <a:extLst>
                <a:ext uri="{FF2B5EF4-FFF2-40B4-BE49-F238E27FC236}">
                  <a16:creationId xmlns:a16="http://schemas.microsoft.com/office/drawing/2014/main" id="{76978E4C-3B2B-44AD-9229-1A9F3A0AB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1" name="Oval 23">
              <a:extLst>
                <a:ext uri="{FF2B5EF4-FFF2-40B4-BE49-F238E27FC236}">
                  <a16:creationId xmlns:a16="http://schemas.microsoft.com/office/drawing/2014/main" id="{94E426A7-B101-49BB-B006-5E3EF8059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2" name="Oval 24">
              <a:extLst>
                <a:ext uri="{FF2B5EF4-FFF2-40B4-BE49-F238E27FC236}">
                  <a16:creationId xmlns:a16="http://schemas.microsoft.com/office/drawing/2014/main" id="{2CA5AD28-CAC7-4EE5-AE18-115B702EA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3" name="Oval 25">
              <a:extLst>
                <a:ext uri="{FF2B5EF4-FFF2-40B4-BE49-F238E27FC236}">
                  <a16:creationId xmlns:a16="http://schemas.microsoft.com/office/drawing/2014/main" id="{F22736F9-9921-4861-88C1-845E878D0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4" name="Oval 26">
              <a:extLst>
                <a:ext uri="{FF2B5EF4-FFF2-40B4-BE49-F238E27FC236}">
                  <a16:creationId xmlns:a16="http://schemas.microsoft.com/office/drawing/2014/main" id="{501FD783-7A14-4D56-A458-BD7692BE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5" name="Oval 27">
              <a:extLst>
                <a:ext uri="{FF2B5EF4-FFF2-40B4-BE49-F238E27FC236}">
                  <a16:creationId xmlns:a16="http://schemas.microsoft.com/office/drawing/2014/main" id="{30A1C0F8-A67D-4C44-B220-2FD72B592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6" name="Oval 28">
              <a:extLst>
                <a:ext uri="{FF2B5EF4-FFF2-40B4-BE49-F238E27FC236}">
                  <a16:creationId xmlns:a16="http://schemas.microsoft.com/office/drawing/2014/main" id="{F20E117E-B60D-4F83-B1DD-3DBC9CC56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7" name="Oval 29">
              <a:extLst>
                <a:ext uri="{FF2B5EF4-FFF2-40B4-BE49-F238E27FC236}">
                  <a16:creationId xmlns:a16="http://schemas.microsoft.com/office/drawing/2014/main" id="{2AC52023-1ADA-4FFE-A7CE-8B70FE329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8" name="Oval 30">
              <a:extLst>
                <a:ext uri="{FF2B5EF4-FFF2-40B4-BE49-F238E27FC236}">
                  <a16:creationId xmlns:a16="http://schemas.microsoft.com/office/drawing/2014/main" id="{F5A3EC92-F3C6-4927-9FFC-44A2D9603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9" name="Oval 31">
              <a:extLst>
                <a:ext uri="{FF2B5EF4-FFF2-40B4-BE49-F238E27FC236}">
                  <a16:creationId xmlns:a16="http://schemas.microsoft.com/office/drawing/2014/main" id="{24965F3D-0725-498A-AFD1-20C8EC519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0" name="Oval 32">
              <a:extLst>
                <a:ext uri="{FF2B5EF4-FFF2-40B4-BE49-F238E27FC236}">
                  <a16:creationId xmlns:a16="http://schemas.microsoft.com/office/drawing/2014/main" id="{3FC785C0-4600-4DFD-B22D-B570C65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1" name="Oval 33">
              <a:extLst>
                <a:ext uri="{FF2B5EF4-FFF2-40B4-BE49-F238E27FC236}">
                  <a16:creationId xmlns:a16="http://schemas.microsoft.com/office/drawing/2014/main" id="{DB73C35E-E54E-4716-9252-A2BF347AD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2" name="Oval 34">
              <a:extLst>
                <a:ext uri="{FF2B5EF4-FFF2-40B4-BE49-F238E27FC236}">
                  <a16:creationId xmlns:a16="http://schemas.microsoft.com/office/drawing/2014/main" id="{78038D1D-B289-46FF-BEDD-BA1739319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3" name="Oval 35">
              <a:extLst>
                <a:ext uri="{FF2B5EF4-FFF2-40B4-BE49-F238E27FC236}">
                  <a16:creationId xmlns:a16="http://schemas.microsoft.com/office/drawing/2014/main" id="{E4395689-336B-46BE-90AC-FC6E36EE3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4" name="Oval 36">
              <a:extLst>
                <a:ext uri="{FF2B5EF4-FFF2-40B4-BE49-F238E27FC236}">
                  <a16:creationId xmlns:a16="http://schemas.microsoft.com/office/drawing/2014/main" id="{7E60DA25-179B-4266-9097-92EDD63FF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5" name="Oval 37">
              <a:extLst>
                <a:ext uri="{FF2B5EF4-FFF2-40B4-BE49-F238E27FC236}">
                  <a16:creationId xmlns:a16="http://schemas.microsoft.com/office/drawing/2014/main" id="{8F19465C-138F-4B18-80A9-56EED9EE1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6" name="Oval 38">
              <a:extLst>
                <a:ext uri="{FF2B5EF4-FFF2-40B4-BE49-F238E27FC236}">
                  <a16:creationId xmlns:a16="http://schemas.microsoft.com/office/drawing/2014/main" id="{7C4C4B6D-3AD2-4EE1-A92B-DA94F4760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7" name="Oval 39">
              <a:extLst>
                <a:ext uri="{FF2B5EF4-FFF2-40B4-BE49-F238E27FC236}">
                  <a16:creationId xmlns:a16="http://schemas.microsoft.com/office/drawing/2014/main" id="{A347372D-3D2C-420C-A406-106F58945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01704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660B6EB7-4D46-472F-AC00-CFCF0399C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48000"/>
            <a:ext cx="7239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Tx/>
              <a:buNone/>
              <a:tabLst/>
              <a:defRPr/>
            </a:pPr>
            <a:r>
              <a:rPr kumimoji="0" lang="en-US" altLang="en-US" sz="3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INTERRUPTS</a:t>
            </a:r>
            <a:endParaRPr kumimoji="0" lang="en-US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HCM - 2021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CA1A-CCAB-4842-8554-9D7FBA0E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B761B-EFFE-4B33-AF63-059F609F4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0972800" cy="3423188"/>
          </a:xfrm>
        </p:spPr>
        <p:txBody>
          <a:bodyPr/>
          <a:lstStyle/>
          <a:p>
            <a:r>
              <a:rPr lang="en-US" sz="2600" dirty="0"/>
              <a:t>Many MCUs support different interrupt priorities</a:t>
            </a:r>
          </a:p>
          <a:p>
            <a:r>
              <a:rPr lang="en-US" sz="2600" dirty="0"/>
              <a:t>An interrupt with a higher priority can </a:t>
            </a:r>
            <a:r>
              <a:rPr lang="en-US" sz="2600" dirty="0">
                <a:solidFill>
                  <a:srgbClr val="FF0000"/>
                </a:solidFill>
              </a:rPr>
              <a:t>preempt</a:t>
            </a:r>
            <a:r>
              <a:rPr lang="en-US" sz="2600" dirty="0"/>
              <a:t> the execution of a lower-priority interrupt</a:t>
            </a:r>
          </a:p>
          <a:p>
            <a:r>
              <a:rPr lang="en-US" sz="2600" dirty="0"/>
              <a:t>Priorities may be </a:t>
            </a:r>
            <a:r>
              <a:rPr lang="en-US" sz="2600" dirty="0">
                <a:solidFill>
                  <a:srgbClr val="FF0000"/>
                </a:solidFill>
              </a:rPr>
              <a:t>fixed</a:t>
            </a:r>
            <a:r>
              <a:rPr lang="en-US" sz="2600" dirty="0"/>
              <a:t> or </a:t>
            </a:r>
            <a:r>
              <a:rPr lang="en-US" sz="2600" dirty="0">
                <a:solidFill>
                  <a:srgbClr val="FF0000"/>
                </a:solidFill>
              </a:rPr>
              <a:t>programmable</a:t>
            </a:r>
          </a:p>
          <a:p>
            <a:r>
              <a:rPr lang="en-US" sz="2600" dirty="0"/>
              <a:t>Program can also choose to disable interrupts whose priorities are below a threshold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5148D-86D0-4FC5-8D9D-DDDE6D540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109" y="4503091"/>
            <a:ext cx="8821381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7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F28BB-F7F3-4DA8-AA93-A8E6B770D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Latency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18C16-267A-43C1-B2FA-FC17CF340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2"/>
            <a:ext cx="10972800" cy="4949985"/>
          </a:xfrm>
        </p:spPr>
        <p:txBody>
          <a:bodyPr/>
          <a:lstStyle/>
          <a:p>
            <a:r>
              <a:rPr lang="en-US" sz="2400" dirty="0"/>
              <a:t>Interrupt latency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amount of time to respond to an interrupt</a:t>
            </a:r>
          </a:p>
          <a:p>
            <a:r>
              <a:rPr lang="en-US" sz="2400" dirty="0"/>
              <a:t>Depends on:</a:t>
            </a:r>
          </a:p>
          <a:p>
            <a:pPr lvl="1"/>
            <a:r>
              <a:rPr lang="en-US" sz="2400" dirty="0"/>
              <a:t>How long the interrupt is disabled</a:t>
            </a:r>
          </a:p>
          <a:p>
            <a:pPr lvl="1"/>
            <a:r>
              <a:rPr lang="en-US" sz="2400" dirty="0"/>
              <a:t>Time to execute ISRs of </a:t>
            </a:r>
            <a:r>
              <a:rPr lang="en-US" sz="2400" dirty="0">
                <a:solidFill>
                  <a:srgbClr val="FF0000"/>
                </a:solidFill>
              </a:rPr>
              <a:t>higher priority </a:t>
            </a:r>
            <a:r>
              <a:rPr lang="en-US" sz="2400" dirty="0"/>
              <a:t>interrupts</a:t>
            </a:r>
          </a:p>
          <a:p>
            <a:pPr lvl="1"/>
            <a:r>
              <a:rPr lang="en-US" sz="2400" dirty="0"/>
              <a:t>Time for processor to stop current execution, do necessary </a:t>
            </a:r>
            <a:r>
              <a:rPr lang="en-US" sz="2400" dirty="0">
                <a:solidFill>
                  <a:srgbClr val="FF0000"/>
                </a:solidFill>
              </a:rPr>
              <a:t>save state</a:t>
            </a:r>
            <a:r>
              <a:rPr lang="en-US" sz="2400" dirty="0"/>
              <a:t>, and start executing the ISR</a:t>
            </a:r>
          </a:p>
          <a:p>
            <a:pPr lvl="1"/>
            <a:r>
              <a:rPr lang="en-US" sz="2400" dirty="0"/>
              <a:t>Time taken for the ISR to </a:t>
            </a:r>
            <a:r>
              <a:rPr lang="en-US" sz="2400" dirty="0">
                <a:solidFill>
                  <a:srgbClr val="FF0000"/>
                </a:solidFill>
              </a:rPr>
              <a:t>save context </a:t>
            </a:r>
            <a:r>
              <a:rPr lang="en-US" sz="2400" dirty="0"/>
              <a:t>and start executing instructions that count as a ‘response’</a:t>
            </a:r>
          </a:p>
          <a:p>
            <a:r>
              <a:rPr lang="en-US" sz="2400" dirty="0"/>
              <a:t>Factor 3 depends on HW, not under software control</a:t>
            </a:r>
          </a:p>
          <a:p>
            <a:r>
              <a:rPr lang="en-US" sz="2400" dirty="0"/>
              <a:t>Other factors are controlled by writing efficient code that are not too long</a:t>
            </a:r>
          </a:p>
          <a:p>
            <a:pPr lvl="1"/>
            <a:r>
              <a:rPr lang="en-US" sz="2400" i="1" dirty="0">
                <a:solidFill>
                  <a:srgbClr val="FF0000"/>
                </a:solidFill>
              </a:rPr>
              <a:t>Make ISRs short</a:t>
            </a:r>
          </a:p>
        </p:txBody>
      </p:sp>
    </p:spTree>
    <p:extLst>
      <p:ext uri="{BB962C8B-B14F-4D97-AF65-F5344CB8AC3E}">
        <p14:creationId xmlns:p14="http://schemas.microsoft.com/office/powerpoint/2010/main" val="2758131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8FE6-ACAE-459C-99B4-20CF8026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an ISR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28163-D8C7-4C8A-8EDB-B0B401F4A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77130"/>
            <a:ext cx="10972800" cy="4832059"/>
          </a:xfrm>
        </p:spPr>
        <p:txBody>
          <a:bodyPr/>
          <a:lstStyle/>
          <a:p>
            <a:r>
              <a:rPr lang="en-US" sz="2400" dirty="0"/>
              <a:t>ISR should finish as </a:t>
            </a:r>
            <a:r>
              <a:rPr lang="en-US" sz="2400" dirty="0">
                <a:solidFill>
                  <a:srgbClr val="FF0000"/>
                </a:solidFill>
              </a:rPr>
              <a:t>quickly</a:t>
            </a:r>
            <a:r>
              <a:rPr lang="en-US" sz="2400" dirty="0"/>
              <a:t> as possible</a:t>
            </a:r>
          </a:p>
          <a:p>
            <a:r>
              <a:rPr lang="en-US" sz="2400" dirty="0"/>
              <a:t>ISR does </a:t>
            </a:r>
            <a:r>
              <a:rPr lang="en-US" sz="2400" dirty="0">
                <a:solidFill>
                  <a:srgbClr val="FF0000"/>
                </a:solidFill>
              </a:rPr>
              <a:t>not accept parameters</a:t>
            </a:r>
            <a:r>
              <a:rPr lang="en-US" sz="2400" dirty="0"/>
              <a:t>, nor returns a value</a:t>
            </a:r>
          </a:p>
          <a:p>
            <a:pPr lvl="1"/>
            <a:r>
              <a:rPr lang="en-US" sz="2400" dirty="0"/>
              <a:t>To communicate with the main program, use </a:t>
            </a:r>
            <a:r>
              <a:rPr lang="en-US" sz="2400" dirty="0">
                <a:solidFill>
                  <a:srgbClr val="FF0000"/>
                </a:solidFill>
              </a:rPr>
              <a:t>global variables </a:t>
            </a:r>
            <a:r>
              <a:rPr lang="en-US" sz="2400" dirty="0"/>
              <a:t>or shared data structures</a:t>
            </a:r>
          </a:p>
          <a:p>
            <a:pPr lvl="1"/>
            <a:r>
              <a:rPr lang="en-US" sz="2400" dirty="0"/>
              <a:t>These variables must be declared </a:t>
            </a:r>
            <a:r>
              <a:rPr lang="en-US" sz="2400" dirty="0">
                <a:solidFill>
                  <a:srgbClr val="FF0000"/>
                </a:solidFill>
              </a:rPr>
              <a:t>volatile</a:t>
            </a:r>
          </a:p>
          <a:p>
            <a:r>
              <a:rPr lang="en-US" sz="2400" dirty="0"/>
              <a:t>For events that need </a:t>
            </a:r>
            <a:r>
              <a:rPr lang="en-US" sz="2400" dirty="0">
                <a:solidFill>
                  <a:srgbClr val="FF0000"/>
                </a:solidFill>
              </a:rPr>
              <a:t>complicated handling</a:t>
            </a:r>
            <a:r>
              <a:rPr lang="en-US" sz="2400" dirty="0"/>
              <a:t>, set a </a:t>
            </a:r>
            <a:r>
              <a:rPr lang="en-US" sz="2400" dirty="0">
                <a:solidFill>
                  <a:srgbClr val="FF0000"/>
                </a:solidFill>
              </a:rPr>
              <a:t>flag</a:t>
            </a:r>
            <a:r>
              <a:rPr lang="en-US" sz="2400" dirty="0"/>
              <a:t> to notify the main code</a:t>
            </a:r>
          </a:p>
          <a:p>
            <a:r>
              <a:rPr lang="en-US" sz="2400" dirty="0"/>
              <a:t>Accessing variables shared with ISR must be </a:t>
            </a:r>
            <a:r>
              <a:rPr lang="en-US" sz="2400" dirty="0">
                <a:solidFill>
                  <a:srgbClr val="FF0000"/>
                </a:solidFill>
              </a:rPr>
              <a:t>atomic</a:t>
            </a:r>
          </a:p>
          <a:p>
            <a:pPr lvl="1"/>
            <a:r>
              <a:rPr lang="en-US" sz="2400" dirty="0"/>
              <a:t>Especially read-modify-write memory update sequence</a:t>
            </a:r>
          </a:p>
          <a:p>
            <a:pPr lvl="1"/>
            <a:r>
              <a:rPr lang="en-US" sz="2400" dirty="0"/>
              <a:t>An interrupt can happen in the middle of variable access</a:t>
            </a:r>
          </a:p>
          <a:p>
            <a:pPr lvl="1"/>
            <a:r>
              <a:rPr lang="en-US" sz="2400" dirty="0"/>
              <a:t>Wrap these statements inside a </a:t>
            </a:r>
            <a:r>
              <a:rPr lang="en-US" sz="2400" dirty="0">
                <a:solidFill>
                  <a:srgbClr val="FF0000"/>
                </a:solidFill>
              </a:rPr>
              <a:t>critical section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disable interrupt</a:t>
            </a:r>
            <a:r>
              <a:rPr lang="en-US" sz="2400" dirty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3375799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3A5E-600A-4CA2-9588-A94920972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STM32F4’s Interrupt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31532-03E2-41AE-8C47-6C5CAEABD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Controlled by Nested Vectored Interrupt Controller (NVIC)</a:t>
            </a:r>
          </a:p>
          <a:p>
            <a:r>
              <a:rPr lang="en-US" dirty="0"/>
              <a:t>67 maskable interrupt channels</a:t>
            </a:r>
          </a:p>
          <a:p>
            <a:r>
              <a:rPr lang="en-US" dirty="0"/>
              <a:t>16 programmable priority levels</a:t>
            </a:r>
          </a:p>
          <a:p>
            <a:pPr lvl="1"/>
            <a:r>
              <a:rPr lang="en-US" dirty="0"/>
              <a:t>4 bits of interrupt priority are used</a:t>
            </a:r>
          </a:p>
          <a:p>
            <a:r>
              <a:rPr lang="en-US" dirty="0"/>
              <a:t>Low-latency exception and interrupt handling</a:t>
            </a:r>
          </a:p>
        </p:txBody>
      </p:sp>
    </p:spTree>
    <p:extLst>
      <p:ext uri="{BB962C8B-B14F-4D97-AF65-F5344CB8AC3E}">
        <p14:creationId xmlns:p14="http://schemas.microsoft.com/office/powerpoint/2010/main" val="60244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3C49E-0CCD-4531-8311-BD1732607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Cortex-M4’s Memory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102B49-8775-4B72-886A-66F2BF78C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373" y="1556800"/>
            <a:ext cx="9289947" cy="5042436"/>
          </a:xfrm>
        </p:spPr>
      </p:pic>
    </p:spTree>
    <p:extLst>
      <p:ext uri="{BB962C8B-B14F-4D97-AF65-F5344CB8AC3E}">
        <p14:creationId xmlns:p14="http://schemas.microsoft.com/office/powerpoint/2010/main" val="3762570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2749C-D363-4CFE-BBC6-B5B0964C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Memory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AC2048-633B-448A-BAFF-57B56536F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908" y="1652150"/>
            <a:ext cx="8915265" cy="4798983"/>
          </a:xfrm>
        </p:spPr>
      </p:pic>
    </p:spTree>
    <p:extLst>
      <p:ext uri="{BB962C8B-B14F-4D97-AF65-F5344CB8AC3E}">
        <p14:creationId xmlns:p14="http://schemas.microsoft.com/office/powerpoint/2010/main" val="3170349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C758-042D-4B2A-A713-2ABFD749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Memory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218507-45F2-4C36-B41E-693937259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978" y="1573860"/>
            <a:ext cx="8767995" cy="4826940"/>
          </a:xfrm>
        </p:spPr>
      </p:pic>
    </p:spTree>
    <p:extLst>
      <p:ext uri="{BB962C8B-B14F-4D97-AF65-F5344CB8AC3E}">
        <p14:creationId xmlns:p14="http://schemas.microsoft.com/office/powerpoint/2010/main" val="2534145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2014-0BF6-4125-97E5-0B09318B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NVIC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A383E-A567-457C-A4E7-7491650C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576650"/>
            <a:ext cx="10972800" cy="2265508"/>
          </a:xfrm>
        </p:spPr>
        <p:txBody>
          <a:bodyPr/>
          <a:lstStyle/>
          <a:p>
            <a:r>
              <a:rPr lang="en-US" dirty="0"/>
              <a:t>When an </a:t>
            </a:r>
            <a:r>
              <a:rPr lang="en-US" dirty="0">
                <a:solidFill>
                  <a:srgbClr val="FF0000"/>
                </a:solidFill>
              </a:rPr>
              <a:t>interrupt signal </a:t>
            </a:r>
            <a:r>
              <a:rPr lang="en-US" dirty="0"/>
              <a:t>is detected, NVIC looks up the </a:t>
            </a:r>
            <a:r>
              <a:rPr lang="en-US" dirty="0">
                <a:solidFill>
                  <a:srgbClr val="FF0000"/>
                </a:solidFill>
              </a:rPr>
              <a:t>ISR address</a:t>
            </a:r>
            <a:r>
              <a:rPr lang="en-US" dirty="0"/>
              <a:t> from the interrupt vector table</a:t>
            </a:r>
          </a:p>
          <a:p>
            <a:r>
              <a:rPr lang="en-US" dirty="0"/>
              <a:t>The address is then passed to the CPU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3AACA5-6D62-4FFB-B159-50A1058EB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72" y="3429000"/>
            <a:ext cx="7363853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502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F719E-F91D-43CA-89E3-9B7B0241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Vector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85936D-F7DC-44E1-9657-E85E5A83F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527084"/>
            <a:ext cx="8983025" cy="4999551"/>
          </a:xfrm>
        </p:spPr>
      </p:pic>
    </p:spTree>
    <p:extLst>
      <p:ext uri="{BB962C8B-B14F-4D97-AF65-F5344CB8AC3E}">
        <p14:creationId xmlns:p14="http://schemas.microsoft.com/office/powerpoint/2010/main" val="1594253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E6B0-4465-42B0-8ECF-84EB03BF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ISR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87901-C69F-426E-B633-A3CC11AB0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52630"/>
            <a:ext cx="10972800" cy="4764947"/>
          </a:xfrm>
        </p:spPr>
        <p:txBody>
          <a:bodyPr/>
          <a:lstStyle/>
          <a:p>
            <a:r>
              <a:rPr lang="en-US" sz="2600" dirty="0"/>
              <a:t>Find the interrupt vector table entry that contains the address of EXTI Line3 interrupt handler</a:t>
            </a:r>
          </a:p>
          <a:p>
            <a:r>
              <a:rPr lang="en-US" sz="2600" dirty="0"/>
              <a:t>EXTI Line3 interrupt’s position is 9</a:t>
            </a:r>
          </a:p>
          <a:p>
            <a:pPr marL="0" indent="0">
              <a:buNone/>
            </a:pPr>
            <a:r>
              <a:rPr lang="en-US" sz="2600" dirty="0"/>
              <a:t>   Entry address = 64 + 4*9 = 100 = 0x64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i="1" dirty="0"/>
              <a:t>Notes: ISR address found in the table entry always has LSB</a:t>
            </a:r>
          </a:p>
          <a:p>
            <a:pPr marL="0" indent="0">
              <a:buNone/>
            </a:pPr>
            <a:r>
              <a:rPr lang="en-US" sz="2600" i="1" dirty="0"/>
              <a:t>set to 1 to indicate THUMB instruction set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0B5E79-695B-4CAF-826A-EED295F9D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86" y="3595155"/>
            <a:ext cx="7723172" cy="144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4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A5D2A22-4C4D-4048-93C6-F66F19CD3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2C86834-99CE-4CE7-8B9A-F116348E4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7076" y="1811325"/>
            <a:ext cx="9810924" cy="4304250"/>
          </a:xfrm>
        </p:spPr>
        <p:txBody>
          <a:bodyPr/>
          <a:lstStyle/>
          <a:p>
            <a:r>
              <a:rPr lang="en-US" altLang="en-US" dirty="0"/>
              <a:t>Polling vs. interrupt programming styles</a:t>
            </a:r>
          </a:p>
          <a:p>
            <a:r>
              <a:rPr lang="en-US" dirty="0"/>
              <a:t>General interrupt mechanism in microcontrollers </a:t>
            </a:r>
            <a:endParaRPr lang="en-US" altLang="en-US" dirty="0"/>
          </a:p>
          <a:p>
            <a:r>
              <a:rPr lang="en-US" dirty="0"/>
              <a:t>ARM Cortex-M4’s interrupt system </a:t>
            </a:r>
            <a:br>
              <a:rPr lang="en-US" dirty="0"/>
            </a:b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A2AF-0637-4E42-BD87-ABADA5921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Interrupt Operation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8F7FAB-E0C6-453B-99D9-7DF9E56FD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91" y="2010080"/>
            <a:ext cx="10260291" cy="3602155"/>
          </a:xfrm>
        </p:spPr>
      </p:pic>
    </p:spTree>
    <p:extLst>
      <p:ext uri="{BB962C8B-B14F-4D97-AF65-F5344CB8AC3E}">
        <p14:creationId xmlns:p14="http://schemas.microsoft.com/office/powerpoint/2010/main" val="2014032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D9B1-E710-4906-9555-041B90A7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Cortex-M4’s Interrupt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5C3F-DCB7-41D9-B932-47BE4E083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2"/>
            <a:ext cx="10972800" cy="4194977"/>
          </a:xfrm>
        </p:spPr>
        <p:txBody>
          <a:bodyPr/>
          <a:lstStyle/>
          <a:p>
            <a:r>
              <a:rPr lang="en-US" sz="2400" dirty="0"/>
              <a:t>Four bits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16 different priorities</a:t>
            </a:r>
          </a:p>
          <a:p>
            <a:r>
              <a:rPr lang="en-US" sz="2400" dirty="0"/>
              <a:t>The four bits can be divided into</a:t>
            </a:r>
          </a:p>
          <a:p>
            <a:pPr lvl="1"/>
            <a:r>
              <a:rPr lang="en-US" sz="2400" dirty="0"/>
              <a:t>Preemption priorities (0-4 bits)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Sub priorities </a:t>
            </a:r>
            <a:r>
              <a:rPr lang="en-US" sz="2400" dirty="0"/>
              <a:t>(0-4 bits)</a:t>
            </a:r>
          </a:p>
          <a:p>
            <a:r>
              <a:rPr lang="en-US" sz="2400" dirty="0"/>
              <a:t>An interrupt with smaller preemption priority number (higher priority) preempts the execution of an interrupt with larger preemption priority number</a:t>
            </a:r>
          </a:p>
          <a:p>
            <a:r>
              <a:rPr lang="en-US" sz="2400" dirty="0"/>
              <a:t>For pending interrupts of the same preemption priority, one with the smaller sub priority number will be serviced first</a:t>
            </a:r>
          </a:p>
        </p:txBody>
      </p:sp>
    </p:spTree>
    <p:extLst>
      <p:ext uri="{BB962C8B-B14F-4D97-AF65-F5344CB8AC3E}">
        <p14:creationId xmlns:p14="http://schemas.microsoft.com/office/powerpoint/2010/main" val="1550688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9E47-7F6B-44B1-B896-D2534000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Interrupts: Preemption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0E449E-AA0F-46B9-B61F-F379A5262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868" y="1604645"/>
            <a:ext cx="8706529" cy="4834415"/>
          </a:xfrm>
        </p:spPr>
      </p:pic>
    </p:spTree>
    <p:extLst>
      <p:ext uri="{BB962C8B-B14F-4D97-AF65-F5344CB8AC3E}">
        <p14:creationId xmlns:p14="http://schemas.microsoft.com/office/powerpoint/2010/main" val="4235053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CD8C-F5BB-4E18-8791-4CB117FA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Interrupts: Tail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4AD1B-03C5-403C-8AA3-F7BAF6EAD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85518"/>
            <a:ext cx="10972800" cy="5013717"/>
          </a:xfrm>
        </p:spPr>
        <p:txBody>
          <a:bodyPr/>
          <a:lstStyle/>
          <a:p>
            <a:r>
              <a:rPr lang="en-US" sz="2600" dirty="0"/>
              <a:t>Suppose EXTI4 is of lower priority than EXTI3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Cortex-M4 optimizes the unnecessary unstacking/stacking operations, saving clock cycles</a:t>
            </a:r>
          </a:p>
          <a:p>
            <a:endParaRPr lang="en-US" sz="2600" dirty="0"/>
          </a:p>
          <a:p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206685-DDB4-40A1-99F4-D4CBBA8A9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954" y="2135898"/>
            <a:ext cx="5677692" cy="1495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1BAA1A-BA23-4530-A088-138D6EE83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954" y="4967789"/>
            <a:ext cx="5772956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60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6FFB-61AA-42E4-B837-FF2A0399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A39F31-0C67-497F-B862-56AA945ED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2696" y="2030136"/>
            <a:ext cx="5115304" cy="39581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FC665F-089E-40F3-8CE1-383BE3C71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21" y="1254853"/>
            <a:ext cx="4851264" cy="52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64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3D11-FEC5-4773-9379-FE712CEFE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QUESTION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09A68-F324-49BA-A900-1A92A9D65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A5D2A22-4C4D-4048-93C6-F66F19CD3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Common Programming Patterns</a:t>
            </a:r>
          </a:p>
        </p:txBody>
      </p:sp>
      <p:sp>
        <p:nvSpPr>
          <p:cNvPr id="20" name="Content Placeholder 43">
            <a:extLst>
              <a:ext uri="{FF2B5EF4-FFF2-40B4-BE49-F238E27FC236}">
                <a16:creationId xmlns:a16="http://schemas.microsoft.com/office/drawing/2014/main" id="{DC047A7C-B7EF-4C7F-950B-30F2A3DB665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47487" y="1848487"/>
            <a:ext cx="10120514" cy="4750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Software polling</a:t>
            </a:r>
            <a:r>
              <a:rPr lang="en-US" sz="1800" dirty="0"/>
              <a:t> </a:t>
            </a:r>
          </a:p>
          <a:p>
            <a:r>
              <a:rPr lang="en-US" dirty="0"/>
              <a:t>Interrupt (event-driven)</a:t>
            </a:r>
            <a:r>
              <a:rPr lang="en-US" sz="1800" dirty="0"/>
              <a:t> </a:t>
            </a:r>
          </a:p>
          <a:p>
            <a:r>
              <a:rPr lang="en-US" dirty="0"/>
              <a:t>DMA (direct memory access)</a:t>
            </a:r>
            <a:r>
              <a:rPr lang="en-US" sz="1800" dirty="0"/>
              <a:t> </a:t>
            </a:r>
          </a:p>
          <a:p>
            <a:pPr lvl="1"/>
            <a:r>
              <a:rPr lang="en-US" dirty="0"/>
              <a:t>Good for moving large amount of data, e.g., audio</a:t>
            </a:r>
            <a:r>
              <a:rPr lang="en-US" sz="1400" dirty="0"/>
              <a:t> </a:t>
            </a:r>
          </a:p>
          <a:p>
            <a:r>
              <a:rPr lang="en-US" dirty="0"/>
              <a:t>RTOS (Real-Time Operating System)</a:t>
            </a:r>
            <a:r>
              <a:rPr lang="en-US" sz="1800" dirty="0"/>
              <a:t> </a:t>
            </a:r>
          </a:p>
          <a:p>
            <a:pPr lvl="1"/>
            <a:r>
              <a:rPr lang="en-US" dirty="0"/>
              <a:t>Simplifies a complex application into smaller, concurrent tasks</a:t>
            </a:r>
            <a:r>
              <a:rPr lang="en-US" sz="1400" dirty="0"/>
              <a:t> </a:t>
            </a:r>
          </a:p>
          <a:p>
            <a:r>
              <a:rPr lang="en-US" dirty="0"/>
              <a:t>Combination of methods above</a:t>
            </a:r>
            <a:r>
              <a:rPr lang="en-US" sz="1800" dirty="0"/>
              <a:t> 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0516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9AC8-ED1D-452D-8A2E-52A2E8A3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 vs. Interrupt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57F0B-4553-47D3-A418-71BC35195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26129"/>
            <a:ext cx="6160317" cy="5033394"/>
          </a:xfrm>
        </p:spPr>
        <p:txBody>
          <a:bodyPr/>
          <a:lstStyle/>
          <a:p>
            <a:r>
              <a:rPr lang="en-US" sz="2200" dirty="0"/>
              <a:t>Polling</a:t>
            </a:r>
          </a:p>
          <a:p>
            <a:pPr lvl="1"/>
            <a:r>
              <a:rPr lang="en-US" sz="2200" dirty="0"/>
              <a:t>Program keeps checking for a certain event to happen</a:t>
            </a:r>
          </a:p>
          <a:p>
            <a:pPr lvl="1"/>
            <a:r>
              <a:rPr lang="en-US" sz="2200" dirty="0"/>
              <a:t>E.g. GPIO pin status changed, or timer</a:t>
            </a:r>
          </a:p>
          <a:p>
            <a:r>
              <a:rPr lang="en-US" sz="2200" dirty="0"/>
              <a:t>Interrupt</a:t>
            </a:r>
          </a:p>
          <a:p>
            <a:pPr lvl="1"/>
            <a:r>
              <a:rPr lang="en-US" sz="2200" dirty="0"/>
              <a:t>Program keeps doing regular routines</a:t>
            </a:r>
          </a:p>
          <a:p>
            <a:pPr lvl="1"/>
            <a:r>
              <a:rPr lang="en-US" sz="2200" dirty="0"/>
              <a:t>When an event of interest happens, the program suspends normal execution and executes code that handles the event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A8D30E-1344-434A-87DF-739CA0202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521" y="1426129"/>
            <a:ext cx="3429479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4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AAF3-570D-4798-8410-9F5DB699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 vs. Interrupt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F2312-5A19-4339-BB5E-19A6B087F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0972800" cy="1292385"/>
          </a:xfrm>
        </p:spPr>
        <p:txBody>
          <a:bodyPr/>
          <a:lstStyle/>
          <a:p>
            <a:r>
              <a:rPr lang="en-US" dirty="0"/>
              <a:t>Considering pseudo-code for switch-toggled LED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68E684-4EFA-486D-9488-3E85A6812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67" y="2502914"/>
            <a:ext cx="8345065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8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6B7F-2130-4D4D-820B-89330E23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 vs.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3B46-3DE8-4244-82AD-F31A048D3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485" y="1652631"/>
            <a:ext cx="10472257" cy="4739780"/>
          </a:xfrm>
        </p:spPr>
        <p:txBody>
          <a:bodyPr/>
          <a:lstStyle/>
          <a:p>
            <a:r>
              <a:rPr lang="en-US" dirty="0"/>
              <a:t>An exception is an event that alters normal program flow</a:t>
            </a:r>
          </a:p>
          <a:p>
            <a:r>
              <a:rPr lang="en-US" dirty="0"/>
              <a:t>Interrupts are exceptions caused by hardware events, such as peripherals and I/O</a:t>
            </a:r>
          </a:p>
          <a:p>
            <a:r>
              <a:rPr lang="en-US" dirty="0"/>
              <a:t>Other exceptions are:</a:t>
            </a:r>
          </a:p>
          <a:p>
            <a:pPr lvl="1"/>
            <a:r>
              <a:rPr lang="en-US" dirty="0"/>
              <a:t>Faults – caused by faulting instructions, such as division by zero</a:t>
            </a:r>
          </a:p>
          <a:p>
            <a:pPr lvl="1"/>
            <a:r>
              <a:rPr lang="en-US" dirty="0"/>
              <a:t>Traps – deliberately caused by user program to trigger certain event or service</a:t>
            </a:r>
          </a:p>
          <a:p>
            <a:pPr lvl="1"/>
            <a:r>
              <a:rPr lang="en-US" dirty="0"/>
              <a:t>Aborts – used only to signal severe problems; operation no longer possible</a:t>
            </a:r>
          </a:p>
        </p:txBody>
      </p:sp>
    </p:spTree>
    <p:extLst>
      <p:ext uri="{BB962C8B-B14F-4D97-AF65-F5344CB8AC3E}">
        <p14:creationId xmlns:p14="http://schemas.microsoft.com/office/powerpoint/2010/main" val="270250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377E-F67C-4FBE-9E75-544D2208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Service Routine (ISR)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45441-B80F-4E20-9A69-C850F5CBC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64" y="1614640"/>
            <a:ext cx="10972800" cy="2349398"/>
          </a:xfrm>
        </p:spPr>
        <p:txBody>
          <a:bodyPr/>
          <a:lstStyle/>
          <a:p>
            <a:r>
              <a:rPr lang="en-US" dirty="0"/>
              <a:t>A special block of code that gets executed automatically by the CPU when a corresponding interrupt occurs</a:t>
            </a:r>
          </a:p>
          <a:p>
            <a:r>
              <a:rPr lang="en-US" dirty="0"/>
              <a:t>Also known as Interrupt Handler</a:t>
            </a:r>
          </a:p>
          <a:p>
            <a:pPr lvl="1"/>
            <a:r>
              <a:rPr lang="en-US" dirty="0"/>
              <a:t>or Exception Handler in general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0C1D4-B39A-462D-9473-4C90A444E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053" y="3964038"/>
            <a:ext cx="7859222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8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BAF3-3B7D-4F3E-B7A3-F87418A9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Maskable vs. Non-maskable 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E4F06-EE0B-4216-86D9-84E0204C9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10206"/>
            <a:ext cx="10972800" cy="2726902"/>
          </a:xfrm>
        </p:spPr>
        <p:txBody>
          <a:bodyPr/>
          <a:lstStyle/>
          <a:p>
            <a:r>
              <a:rPr lang="en-US" dirty="0"/>
              <a:t>Maskable interrupts can be disabled by the program</a:t>
            </a:r>
          </a:p>
          <a:p>
            <a:pPr lvl="1"/>
            <a:r>
              <a:rPr lang="en-US" dirty="0"/>
              <a:t>To perform critical operations that must not be interrupted</a:t>
            </a:r>
          </a:p>
          <a:p>
            <a:pPr lvl="1"/>
            <a:r>
              <a:rPr lang="en-US" dirty="0"/>
              <a:t>Most interrupts are maskable</a:t>
            </a:r>
          </a:p>
          <a:p>
            <a:r>
              <a:rPr lang="en-US" dirty="0"/>
              <a:t>Non-maskable interrupts cannot be disabled</a:t>
            </a:r>
          </a:p>
          <a:p>
            <a:pPr lvl="1"/>
            <a:r>
              <a:rPr lang="en-US" dirty="0"/>
              <a:t>Used to indicate critical events, e.g., reset, power failure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C2E9C-3F88-4892-B0FA-D64AEA299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265" y="4337108"/>
            <a:ext cx="3696216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88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7F29-B1C4-4A0D-BE82-BDE4DF0C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Locations of ISRs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21DD8-056C-4237-8BBC-31D9D8522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1876"/>
            <a:ext cx="10972800" cy="3739632"/>
          </a:xfrm>
        </p:spPr>
        <p:txBody>
          <a:bodyPr/>
          <a:lstStyle/>
          <a:p>
            <a:r>
              <a:rPr lang="en-US" sz="2400" dirty="0"/>
              <a:t>Should be at </a:t>
            </a:r>
            <a:r>
              <a:rPr lang="en-US" sz="2400" dirty="0">
                <a:solidFill>
                  <a:srgbClr val="FF0000"/>
                </a:solidFill>
              </a:rPr>
              <a:t>fixed locations</a:t>
            </a:r>
            <a:r>
              <a:rPr lang="en-US" sz="2400" dirty="0"/>
              <a:t> so CPU can find them easily</a:t>
            </a:r>
          </a:p>
          <a:p>
            <a:r>
              <a:rPr lang="en-US" sz="2400" dirty="0"/>
              <a:t>Problem: </a:t>
            </a:r>
            <a:r>
              <a:rPr lang="en-US" sz="2400" i="1" dirty="0">
                <a:solidFill>
                  <a:srgbClr val="FF0000"/>
                </a:solidFill>
              </a:rPr>
              <a:t>different ISRs have different lengths</a:t>
            </a:r>
          </a:p>
          <a:p>
            <a:r>
              <a:rPr lang="en-US" sz="2400" dirty="0"/>
              <a:t>Possible solutions</a:t>
            </a:r>
          </a:p>
          <a:p>
            <a:pPr lvl="1"/>
            <a:r>
              <a:rPr lang="en-US" sz="2400" dirty="0"/>
              <a:t> A </a:t>
            </a:r>
            <a:r>
              <a:rPr lang="en-US" sz="2400" dirty="0">
                <a:solidFill>
                  <a:srgbClr val="FF0000"/>
                </a:solidFill>
              </a:rPr>
              <a:t>table of ISR locations (function address) </a:t>
            </a:r>
            <a:r>
              <a:rPr lang="en-US" sz="2400" dirty="0"/>
              <a:t>is maintained at a </a:t>
            </a:r>
            <a:r>
              <a:rPr lang="en-US" sz="2400" dirty="0">
                <a:solidFill>
                  <a:srgbClr val="FF0000"/>
                </a:solidFill>
              </a:rPr>
              <a:t>fixed memory location</a:t>
            </a:r>
          </a:p>
          <a:p>
            <a:pPr lvl="1"/>
            <a:r>
              <a:rPr lang="en-US" sz="2400" dirty="0"/>
              <a:t> This table is called </a:t>
            </a:r>
            <a:r>
              <a:rPr lang="en-US" sz="2400" dirty="0">
                <a:solidFill>
                  <a:srgbClr val="FF0000"/>
                </a:solidFill>
              </a:rPr>
              <a:t>Interrupt Vector Table</a:t>
            </a:r>
          </a:p>
          <a:p>
            <a:pPr lvl="1"/>
            <a:r>
              <a:rPr lang="en-US" sz="2400" dirty="0"/>
              <a:t> ISRs may be changed </a:t>
            </a:r>
            <a:r>
              <a:rPr lang="en-US" sz="2400" dirty="0">
                <a:solidFill>
                  <a:srgbClr val="FF0000"/>
                </a:solidFill>
              </a:rPr>
              <a:t>dynamically</a:t>
            </a:r>
            <a:r>
              <a:rPr lang="en-US" sz="2400" dirty="0"/>
              <a:t> by the application</a:t>
            </a:r>
          </a:p>
          <a:p>
            <a:pPr lvl="1"/>
            <a:r>
              <a:rPr lang="en-US" sz="2400" dirty="0"/>
              <a:t> AVR’s vector table is filled with JMP instructions, while Cortex-M’s vector table stores ISR addresses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B49B94-F5B6-407F-BA8C-54002AF66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452" y="4967520"/>
            <a:ext cx="4077269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26201"/>
      </p:ext>
    </p:extLst>
  </p:cSld>
  <p:clrMapOvr>
    <a:masterClrMapping/>
  </p:clrMapOvr>
</p:sld>
</file>

<file path=ppt/theme/theme1.xml><?xml version="1.0" encoding="utf-8"?>
<a:theme xmlns:a="http://schemas.openxmlformats.org/drawingml/2006/main" name="1_Network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814</Words>
  <Application>Microsoft Office PowerPoint</Application>
  <PresentationFormat>Widescreen</PresentationFormat>
  <Paragraphs>116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Wingdings</vt:lpstr>
      <vt:lpstr>1_Network</vt:lpstr>
      <vt:lpstr>Network</vt:lpstr>
      <vt:lpstr>PowerPoint Presentation</vt:lpstr>
      <vt:lpstr>Agenda</vt:lpstr>
      <vt:lpstr>Common Programming Patterns</vt:lpstr>
      <vt:lpstr>Polling vs. Interrupt</vt:lpstr>
      <vt:lpstr>Polling vs. Interrupt (cont’d)</vt:lpstr>
      <vt:lpstr>Interrupts vs. Exceptions</vt:lpstr>
      <vt:lpstr>Interrupt Service Routine (ISR)</vt:lpstr>
      <vt:lpstr>Maskable vs. Non-maskable Interrupts</vt:lpstr>
      <vt:lpstr>Locations of ISRs</vt:lpstr>
      <vt:lpstr>Interrupt Priorities</vt:lpstr>
      <vt:lpstr>Interrupt Latency</vt:lpstr>
      <vt:lpstr>Writing an ISR</vt:lpstr>
      <vt:lpstr>STM32F4’s Interrupt System</vt:lpstr>
      <vt:lpstr>Cortex-M4’s Memory Map</vt:lpstr>
      <vt:lpstr>Data Memory</vt:lpstr>
      <vt:lpstr>Instruction Memory</vt:lpstr>
      <vt:lpstr>NVIC Operation</vt:lpstr>
      <vt:lpstr>Interrupt Vector Table</vt:lpstr>
      <vt:lpstr>Example: ISR Address</vt:lpstr>
      <vt:lpstr>Single Interrupt Operation</vt:lpstr>
      <vt:lpstr>Cortex-M4’s Interrupt Priorities</vt:lpstr>
      <vt:lpstr>Nested Interrupts: Preemption</vt:lpstr>
      <vt:lpstr>Nested Interrupts: Tail Chaining</vt:lpstr>
      <vt:lpstr>PowerPoint Presentation</vt:lpstr>
      <vt:lpstr>QUESTION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Phu Truong</dc:creator>
  <cp:lastModifiedBy>Ngoc Phu Truong</cp:lastModifiedBy>
  <cp:revision>15</cp:revision>
  <dcterms:created xsi:type="dcterms:W3CDTF">2021-08-31T09:36:28Z</dcterms:created>
  <dcterms:modified xsi:type="dcterms:W3CDTF">2021-09-02T15:23:52Z</dcterms:modified>
</cp:coreProperties>
</file>