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363" r:id="rId4"/>
    <p:sldId id="443" r:id="rId5"/>
    <p:sldId id="439" r:id="rId6"/>
    <p:sldId id="410" r:id="rId7"/>
    <p:sldId id="423" r:id="rId8"/>
    <p:sldId id="424" r:id="rId9"/>
    <p:sldId id="425" r:id="rId10"/>
    <p:sldId id="440" r:id="rId11"/>
    <p:sldId id="426" r:id="rId12"/>
    <p:sldId id="427" r:id="rId13"/>
    <p:sldId id="428" r:id="rId14"/>
    <p:sldId id="429" r:id="rId15"/>
    <p:sldId id="430" r:id="rId16"/>
    <p:sldId id="441" r:id="rId17"/>
    <p:sldId id="442" r:id="rId18"/>
    <p:sldId id="431" r:id="rId19"/>
    <p:sldId id="432" r:id="rId20"/>
    <p:sldId id="433" r:id="rId21"/>
    <p:sldId id="434" r:id="rId22"/>
    <p:sldId id="435" r:id="rId23"/>
    <p:sldId id="436" r:id="rId24"/>
    <p:sldId id="437" r:id="rId25"/>
    <p:sldId id="438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4" r:id="rId35"/>
    <p:sldId id="452" r:id="rId36"/>
    <p:sldId id="453" r:id="rId37"/>
    <p:sldId id="455" r:id="rId38"/>
    <p:sldId id="456" r:id="rId39"/>
    <p:sldId id="457" r:id="rId40"/>
    <p:sldId id="458" r:id="rId41"/>
    <p:sldId id="40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00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25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244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95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04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19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1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02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90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13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0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320909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8736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javase-jdk11-downloads.html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en-US" altLang="en-US" sz="3800" b="1" dirty="0">
                <a:solidFill>
                  <a:srgbClr val="000000"/>
                </a:solidFill>
              </a:rPr>
              <a:t>STM32 Development Tool</a:t>
            </a:r>
            <a:endParaRPr lang="en-US" altLang="en-US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4ABB-1DFA-4629-8C57-F9D482F5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FW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67A6C-3A9A-4FA6-841A-50999645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531936"/>
            <a:ext cx="4562475" cy="50673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952609-FFCF-49F2-9464-9BFEDA6BF5A9}"/>
              </a:ext>
            </a:extLst>
          </p:cNvPr>
          <p:cNvCxnSpPr>
            <a:cxnSpLocks/>
          </p:cNvCxnSpPr>
          <p:nvPr/>
        </p:nvCxnSpPr>
        <p:spPr>
          <a:xfrm>
            <a:off x="4731391" y="2323750"/>
            <a:ext cx="3900881" cy="679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5EF700C-F146-4727-9347-2CFDA352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69597"/>
            <a:ext cx="4121791" cy="4411662"/>
          </a:xfrm>
        </p:spPr>
        <p:txBody>
          <a:bodyPr/>
          <a:lstStyle/>
          <a:p>
            <a:r>
              <a:rPr lang="en-US" dirty="0"/>
              <a:t>Chọn version đã </a:t>
            </a:r>
            <a:r>
              <a:rPr lang="en-US" dirty="0" err="1"/>
              <a:t>cài</a:t>
            </a:r>
            <a:r>
              <a:rPr lang="en-US" dirty="0"/>
              <a:t> đặt</a:t>
            </a:r>
          </a:p>
        </p:txBody>
      </p:sp>
    </p:spTree>
    <p:extLst>
      <p:ext uri="{BB962C8B-B14F-4D97-AF65-F5344CB8AC3E}">
        <p14:creationId xmlns:p14="http://schemas.microsoft.com/office/powerpoint/2010/main" val="422214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A67D-4E7C-4641-BDDE-CAE43140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Manage SW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A29BF-8892-4AF5-B352-5E4DE7D01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1325" y="1767408"/>
            <a:ext cx="5169136" cy="4411662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861651-6783-4E45-98FB-26F5EA65A0FB}"/>
              </a:ext>
            </a:extLst>
          </p:cNvPr>
          <p:cNvCxnSpPr>
            <a:cxnSpLocks/>
          </p:cNvCxnSpPr>
          <p:nvPr/>
        </p:nvCxnSpPr>
        <p:spPr>
          <a:xfrm>
            <a:off x="4731391" y="2323750"/>
            <a:ext cx="2097248" cy="2290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AA8EAB6-99E9-41B0-AC33-3E9CFB034293}"/>
              </a:ext>
            </a:extLst>
          </p:cNvPr>
          <p:cNvSpPr txBox="1">
            <a:spLocks/>
          </p:cNvSpPr>
          <p:nvPr/>
        </p:nvSpPr>
        <p:spPr bwMode="auto">
          <a:xfrm>
            <a:off x="609600" y="1769597"/>
            <a:ext cx="4121791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/>
              <a:t>Cài</a:t>
            </a:r>
            <a:r>
              <a:rPr lang="en-US" kern="0" dirty="0"/>
              <a:t> đặt các </a:t>
            </a:r>
            <a:r>
              <a:rPr lang="en-US" kern="0" dirty="0" err="1"/>
              <a:t>phiên</a:t>
            </a:r>
            <a:r>
              <a:rPr lang="en-US" kern="0" dirty="0"/>
              <a:t> </a:t>
            </a:r>
            <a:r>
              <a:rPr lang="en-US" kern="0" dirty="0" err="1"/>
              <a:t>bản</a:t>
            </a:r>
            <a:r>
              <a:rPr lang="en-US" kern="0" dirty="0"/>
              <a:t> </a:t>
            </a:r>
            <a:r>
              <a:rPr lang="en-US" kern="0" dirty="0" err="1"/>
              <a:t>thư</a:t>
            </a:r>
            <a:r>
              <a:rPr lang="en-US" kern="0" dirty="0"/>
              <a:t> viện </a:t>
            </a:r>
            <a:r>
              <a:rPr lang="en-US" kern="0" dirty="0" err="1"/>
              <a:t>cho</a:t>
            </a:r>
            <a:r>
              <a:rPr lang="en-US" kern="0" dirty="0"/>
              <a:t> F4</a:t>
            </a:r>
          </a:p>
        </p:txBody>
      </p:sp>
    </p:spTree>
    <p:extLst>
      <p:ext uri="{BB962C8B-B14F-4D97-AF65-F5344CB8AC3E}">
        <p14:creationId xmlns:p14="http://schemas.microsoft.com/office/powerpoint/2010/main" val="309024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505C-8472-491B-8294-AF42600D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Manage SW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56DFB-A05A-4205-B008-6AFF9481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864" y="1551963"/>
            <a:ext cx="6832353" cy="495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2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2364-ECFE-4DE7-BEEA-1189977E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Configuration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A2A128-5A6C-4ABC-A8FB-FC1B31CC7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736" y="1777621"/>
            <a:ext cx="8687580" cy="4411662"/>
          </a:xfrm>
        </p:spPr>
      </p:pic>
    </p:spTree>
    <p:extLst>
      <p:ext uri="{BB962C8B-B14F-4D97-AF65-F5344CB8AC3E}">
        <p14:creationId xmlns:p14="http://schemas.microsoft.com/office/powerpoint/2010/main" val="424017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18FE-2291-497F-9295-AA5DCB8F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Choose FW 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F6B3E-D717-4D2C-A68E-900ABEAE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750" y="1603608"/>
            <a:ext cx="5864087" cy="49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3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8A21-A5C8-489F-B27D-B2C5F996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hình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DFF5-640A-4DFA-AEC6-4F569BE4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3937233" cy="2433287"/>
          </a:xfrm>
        </p:spPr>
        <p:txBody>
          <a:bodyPr/>
          <a:lstStyle/>
          <a:p>
            <a:r>
              <a:rPr lang="en-US" dirty="0"/>
              <a:t>Chọn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dao</a:t>
            </a:r>
            <a:r>
              <a:rPr lang="en-US" dirty="0"/>
              <a:t> động </a:t>
            </a:r>
            <a:r>
              <a:rPr lang="en-US" dirty="0" err="1"/>
              <a:t>thạch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HSE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27B62D-7834-4C5A-A7E7-D24C64FB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004" y="1719263"/>
            <a:ext cx="6343650" cy="44100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12644-A70C-4490-88FD-14504A83A192}"/>
              </a:ext>
            </a:extLst>
          </p:cNvPr>
          <p:cNvCxnSpPr>
            <a:cxnSpLocks/>
          </p:cNvCxnSpPr>
          <p:nvPr/>
        </p:nvCxnSpPr>
        <p:spPr>
          <a:xfrm>
            <a:off x="4622334" y="2181138"/>
            <a:ext cx="5134062" cy="889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DDE142A5-C2DD-4E77-B7E8-772B8E8AD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832" y="3867025"/>
            <a:ext cx="4893678" cy="172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33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036E-39BC-4F71-A09D-A9ACC5AB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hình Clock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1DA0A-FE1A-4C68-8BD0-1F560C60D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66" y="1865152"/>
            <a:ext cx="6632896" cy="396376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31EA90-A768-4CE9-961B-7EE22F46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4591574" cy="4879973"/>
          </a:xfrm>
        </p:spPr>
        <p:txBody>
          <a:bodyPr/>
          <a:lstStyle/>
          <a:p>
            <a:r>
              <a:rPr lang="en-US" dirty="0"/>
              <a:t>Input Freq: 8MHz</a:t>
            </a:r>
          </a:p>
          <a:p>
            <a:r>
              <a:rPr lang="en-US" dirty="0"/>
              <a:t>PLL Source: HSE</a:t>
            </a:r>
          </a:p>
          <a:p>
            <a:r>
              <a:rPr lang="en-US" dirty="0"/>
              <a:t>Clock Mux: PLL</a:t>
            </a:r>
          </a:p>
          <a:p>
            <a:r>
              <a:rPr lang="en-US" dirty="0"/>
              <a:t>Nhập giá trị HCLK và </a:t>
            </a:r>
            <a:r>
              <a:rPr lang="en-US" dirty="0" err="1"/>
              <a:t>nhấn</a:t>
            </a:r>
            <a:r>
              <a:rPr lang="en-US" dirty="0"/>
              <a:t> Enter, tool sẽ tự động tính toán các giá trị clock còn lại</a:t>
            </a:r>
          </a:p>
        </p:txBody>
      </p:sp>
    </p:spTree>
    <p:extLst>
      <p:ext uri="{BB962C8B-B14F-4D97-AF65-F5344CB8AC3E}">
        <p14:creationId xmlns:p14="http://schemas.microsoft.com/office/powerpoint/2010/main" val="2389476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B7C1-CFE0-41C7-8264-83647BCF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Code Generator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83854-D166-4A62-87A6-DE3DBDCD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522" y="1350626"/>
            <a:ext cx="6842244" cy="53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4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704A-194C-40FB-B585-312EB7DC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Advanced Settings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3D3A3-D2DF-43CD-87CD-3519724C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982" y="1832754"/>
            <a:ext cx="6395966" cy="465299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537B55-1231-4C3F-8309-C6D22D554C75}"/>
              </a:ext>
            </a:extLst>
          </p:cNvPr>
          <p:cNvCxnSpPr>
            <a:cxnSpLocks/>
          </p:cNvCxnSpPr>
          <p:nvPr/>
        </p:nvCxnSpPr>
        <p:spPr>
          <a:xfrm>
            <a:off x="4152550" y="2088859"/>
            <a:ext cx="6132353" cy="8053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91646E24-81C1-4904-9746-26484104F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5" y="1719263"/>
            <a:ext cx="4591574" cy="4879973"/>
          </a:xfrm>
        </p:spPr>
        <p:txBody>
          <a:bodyPr/>
          <a:lstStyle/>
          <a:p>
            <a:r>
              <a:rPr lang="en-US" dirty="0"/>
              <a:t>Chọn </a:t>
            </a:r>
            <a:r>
              <a:rPr lang="en-US" dirty="0" err="1"/>
              <a:t>thư</a:t>
            </a:r>
            <a:r>
              <a:rPr lang="en-US" dirty="0"/>
              <a:t> viện: </a:t>
            </a:r>
          </a:p>
          <a:p>
            <a:pPr marL="0" indent="0">
              <a:buNone/>
            </a:pPr>
            <a:r>
              <a:rPr lang="en-US" dirty="0"/>
              <a:t>LL  (Low Level Library)</a:t>
            </a:r>
          </a:p>
          <a:p>
            <a:pPr marL="0" indent="0">
              <a:buNone/>
            </a:pPr>
            <a:r>
              <a:rPr lang="en-US" dirty="0"/>
              <a:t>HAL ( Hardware Abstract Layer)</a:t>
            </a:r>
          </a:p>
        </p:txBody>
      </p:sp>
    </p:spTree>
    <p:extLst>
      <p:ext uri="{BB962C8B-B14F-4D97-AF65-F5344CB8AC3E}">
        <p14:creationId xmlns:p14="http://schemas.microsoft.com/office/powerpoint/2010/main" val="1128704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327E-414D-4E1E-BA9D-FD774C8B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Code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2603F-EA74-41D4-83EC-586699DA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936" y="1426725"/>
            <a:ext cx="4905375" cy="51054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AC7572-ECF8-400A-8192-6C18E0D8344E}"/>
              </a:ext>
            </a:extLst>
          </p:cNvPr>
          <p:cNvCxnSpPr>
            <a:cxnSpLocks/>
          </p:cNvCxnSpPr>
          <p:nvPr/>
        </p:nvCxnSpPr>
        <p:spPr>
          <a:xfrm flipV="1">
            <a:off x="4152550" y="1996580"/>
            <a:ext cx="1744911" cy="922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BCFB8E10-77F9-4018-9B86-3712E7E3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5" y="1719263"/>
            <a:ext cx="4591574" cy="4879973"/>
          </a:xfrm>
        </p:spPr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“Save” </a:t>
            </a:r>
            <a:r>
              <a:rPr lang="en-US" dirty="0" err="1"/>
              <a:t>hoặc</a:t>
            </a:r>
            <a:r>
              <a:rPr lang="en-US" dirty="0"/>
              <a:t> “Save all” để </a:t>
            </a:r>
            <a:r>
              <a:rPr lang="en-US" dirty="0" err="1"/>
              <a:t>CubeMX</a:t>
            </a:r>
            <a:r>
              <a:rPr lang="en-US" dirty="0"/>
              <a:t> tự động Generate Code</a:t>
            </a:r>
          </a:p>
        </p:txBody>
      </p:sp>
    </p:spTree>
    <p:extLst>
      <p:ext uri="{BB962C8B-B14F-4D97-AF65-F5344CB8AC3E}">
        <p14:creationId xmlns:p14="http://schemas.microsoft.com/office/powerpoint/2010/main" val="422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1"/>
            <a:ext cx="9753600" cy="4411663"/>
          </a:xfrm>
        </p:spPr>
        <p:txBody>
          <a:bodyPr/>
          <a:lstStyle/>
          <a:p>
            <a:r>
              <a:rPr lang="en-US" altLang="en-US" dirty="0"/>
              <a:t>Code Editor</a:t>
            </a:r>
          </a:p>
          <a:p>
            <a:r>
              <a:rPr lang="en-US" altLang="en-US" dirty="0" err="1"/>
              <a:t>CubeIDE</a:t>
            </a:r>
            <a:r>
              <a:rPr lang="en-US" altLang="en-US" dirty="0"/>
              <a:t> setup</a:t>
            </a:r>
          </a:p>
          <a:p>
            <a:r>
              <a:rPr lang="en-US" altLang="en-US" dirty="0" err="1"/>
              <a:t>CubeIDE</a:t>
            </a:r>
            <a:r>
              <a:rPr lang="en-US" altLang="en-US" dirty="0"/>
              <a:t> instruction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ACDE-47DC-4D67-9FF7-B11CFEDA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Building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E5FAE-46A0-4C55-9586-60A86843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363" y="1957433"/>
            <a:ext cx="3752850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E003FF-9881-4F8C-9ED0-7966B710E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80" y="4733537"/>
            <a:ext cx="5774423" cy="1961384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DD390AE-AF42-4DD6-BC27-D586920C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5" y="1719263"/>
            <a:ext cx="4591574" cy="2399731"/>
          </a:xfrm>
        </p:spPr>
        <p:txBody>
          <a:bodyPr/>
          <a:lstStyle/>
          <a:p>
            <a:r>
              <a:rPr lang="en-US" dirty="0"/>
              <a:t>Right Click </a:t>
            </a:r>
            <a:r>
              <a:rPr lang="en-US" dirty="0" err="1"/>
              <a:t>tên</a:t>
            </a:r>
            <a:r>
              <a:rPr lang="en-US" dirty="0"/>
              <a:t> project và chọn “Build”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2A672F-ED63-497B-9DB6-F62554B33566}"/>
              </a:ext>
            </a:extLst>
          </p:cNvPr>
          <p:cNvCxnSpPr>
            <a:cxnSpLocks/>
          </p:cNvCxnSpPr>
          <p:nvPr/>
        </p:nvCxnSpPr>
        <p:spPr>
          <a:xfrm>
            <a:off x="5494789" y="2088859"/>
            <a:ext cx="236569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923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D896-7BCF-449A-A0B0-1E0F7CF3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Debug config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1523B-38BF-45ED-AA8F-07BF94E6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7161"/>
            <a:ext cx="4648200" cy="4543425"/>
          </a:xfrm>
          <a:prstGeom prst="rect">
            <a:avLst/>
          </a:prstGeom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41EF079A-7CF7-40F9-B34C-B6A021762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5" y="1719263"/>
            <a:ext cx="4591574" cy="2399731"/>
          </a:xfrm>
        </p:spPr>
        <p:txBody>
          <a:bodyPr/>
          <a:lstStyle/>
          <a:p>
            <a:r>
              <a:rPr lang="en-US" dirty="0"/>
              <a:t>Chọn Menu “Run” -&gt; “Debug Config… “ để </a:t>
            </a:r>
            <a:r>
              <a:rPr lang="en-US" dirty="0" err="1"/>
              <a:t>cấu</a:t>
            </a:r>
            <a:r>
              <a:rPr lang="en-US" dirty="0"/>
              <a:t> hình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4D0419-D843-49E5-B3D2-1023B42AE3D3}"/>
              </a:ext>
            </a:extLst>
          </p:cNvPr>
          <p:cNvCxnSpPr>
            <a:cxnSpLocks/>
          </p:cNvCxnSpPr>
          <p:nvPr/>
        </p:nvCxnSpPr>
        <p:spPr>
          <a:xfrm>
            <a:off x="4999839" y="2248250"/>
            <a:ext cx="1820411" cy="1426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94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7421-770C-4117-9170-4FBAAD6D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Debug config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98879-D199-41C5-B2D7-379351C3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392" y="1974355"/>
            <a:ext cx="6815669" cy="4289278"/>
          </a:xfrm>
          <a:prstGeom prst="rect">
            <a:avLst/>
          </a:prstGeom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1B597D2-5197-45A4-9E19-E25B6D245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5" y="1719263"/>
            <a:ext cx="4667074" cy="3909750"/>
          </a:xfrm>
        </p:spPr>
        <p:txBody>
          <a:bodyPr/>
          <a:lstStyle/>
          <a:p>
            <a:r>
              <a:rPr lang="en-US" dirty="0"/>
              <a:t>Double Click “STM32 Cortex … “ để </a:t>
            </a:r>
            <a:r>
              <a:rPr lang="en-US" dirty="0" err="1"/>
              <a:t>tạo</a:t>
            </a:r>
            <a:r>
              <a:rPr lang="en-US" dirty="0"/>
              <a:t> Debug configuration mới</a:t>
            </a:r>
          </a:p>
          <a:p>
            <a:r>
              <a:rPr lang="en-US" dirty="0"/>
              <a:t>Chuyển sang tab “Debugger” bên </a:t>
            </a:r>
            <a:r>
              <a:rPr lang="en-US" dirty="0" err="1"/>
              <a:t>cạnh</a:t>
            </a:r>
            <a:r>
              <a:rPr lang="en-US" dirty="0"/>
              <a:t> để </a:t>
            </a:r>
            <a:r>
              <a:rPr lang="en-US" dirty="0" err="1"/>
              <a:t>cấu</a:t>
            </a:r>
            <a:r>
              <a:rPr lang="en-US" dirty="0"/>
              <a:t> hình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nạp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2931B8-4835-46F3-BF19-1146CC0B57C1}"/>
              </a:ext>
            </a:extLst>
          </p:cNvPr>
          <p:cNvCxnSpPr>
            <a:cxnSpLocks/>
          </p:cNvCxnSpPr>
          <p:nvPr/>
        </p:nvCxnSpPr>
        <p:spPr>
          <a:xfrm>
            <a:off x="4479721" y="2290194"/>
            <a:ext cx="1887523" cy="1341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606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022B-5F22-4FC1-818F-7D9BD5A8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Debug config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9CE16-0267-4AFB-8C5A-024CD7A35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29" y="1590938"/>
            <a:ext cx="8040979" cy="50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29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F313-154E-4E34-96EC-CFF3D40F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Debug config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F56ADA-AB04-4B30-9B24-2063956CF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328" y="2264548"/>
            <a:ext cx="3714750" cy="4191000"/>
          </a:xfrm>
          <a:prstGeom prst="rect">
            <a:avLst/>
          </a:prstGeom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1F7F99FE-277D-4BBF-AB8E-D9B918073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5" y="1719263"/>
            <a:ext cx="4667074" cy="5050654"/>
          </a:xfrm>
        </p:spPr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“Run” để </a:t>
            </a:r>
            <a:r>
              <a:rPr lang="en-US" dirty="0" err="1"/>
              <a:t>nạp</a:t>
            </a:r>
            <a:r>
              <a:rPr lang="en-US" dirty="0"/>
              <a:t> code</a:t>
            </a:r>
          </a:p>
          <a:p>
            <a:r>
              <a:rPr lang="en-US" dirty="0" err="1"/>
              <a:t>Nhấn</a:t>
            </a:r>
            <a:r>
              <a:rPr lang="en-US" dirty="0"/>
              <a:t> “Debug” để </a:t>
            </a:r>
            <a:r>
              <a:rPr lang="en-US" dirty="0" err="1"/>
              <a:t>bắt</a:t>
            </a:r>
            <a:r>
              <a:rPr lang="en-US" dirty="0"/>
              <a:t> đầu chạy từng bước</a:t>
            </a:r>
          </a:p>
          <a:p>
            <a:pPr lvl="1"/>
            <a:r>
              <a:rPr lang="en-US" dirty="0"/>
              <a:t>F8: Run</a:t>
            </a:r>
          </a:p>
          <a:p>
            <a:pPr lvl="1"/>
            <a:r>
              <a:rPr lang="en-US" dirty="0"/>
              <a:t>F6: Step Over – chạy qua từng dòng code, từng </a:t>
            </a:r>
            <a:r>
              <a:rPr lang="en-US" dirty="0" err="1"/>
              <a:t>hàm</a:t>
            </a:r>
            <a:endParaRPr lang="en-US" dirty="0"/>
          </a:p>
          <a:p>
            <a:pPr lvl="1"/>
            <a:r>
              <a:rPr lang="en-US" dirty="0"/>
              <a:t>F5: Step Into – chạy từng dòng code, </a:t>
            </a:r>
            <a:r>
              <a:rPr lang="en-US" dirty="0" err="1"/>
              <a:t>kể</a:t>
            </a:r>
            <a:r>
              <a:rPr lang="en-US" dirty="0"/>
              <a:t> cả trong </a:t>
            </a:r>
            <a:r>
              <a:rPr lang="en-US" dirty="0" err="1"/>
              <a:t>hàm</a:t>
            </a:r>
            <a:r>
              <a:rPr lang="en-US" dirty="0"/>
              <a:t> con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F9E9C6-A1C7-4124-BA4B-33A0351297F6}"/>
              </a:ext>
            </a:extLst>
          </p:cNvPr>
          <p:cNvCxnSpPr>
            <a:cxnSpLocks/>
          </p:cNvCxnSpPr>
          <p:nvPr/>
        </p:nvCxnSpPr>
        <p:spPr>
          <a:xfrm>
            <a:off x="4479721" y="2290194"/>
            <a:ext cx="3070371" cy="41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97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3D1E-B550-4199-B187-C48066CA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sub C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44F872-6C79-4B50-8660-D9F07FCD3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214" y="1644243"/>
            <a:ext cx="6584082" cy="22630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30AC5-87E4-4BBF-8354-67CB82A06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37" y="4382631"/>
            <a:ext cx="6791325" cy="20478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EFB15C-939A-4B86-8ED7-CF1F9D4F2417}"/>
              </a:ext>
            </a:extLst>
          </p:cNvPr>
          <p:cNvCxnSpPr>
            <a:cxnSpLocks/>
          </p:cNvCxnSpPr>
          <p:nvPr/>
        </p:nvCxnSpPr>
        <p:spPr>
          <a:xfrm>
            <a:off x="2600587" y="2775754"/>
            <a:ext cx="22616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BAACA2-8ED5-44F5-9D11-9D0135FE3194}"/>
              </a:ext>
            </a:extLst>
          </p:cNvPr>
          <p:cNvSpPr txBox="1"/>
          <p:nvPr/>
        </p:nvSpPr>
        <p:spPr>
          <a:xfrm>
            <a:off x="545284" y="2452588"/>
            <a:ext cx="2055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folder  “User”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A36707-AD4A-4269-91FA-0C9E9064AE33}"/>
              </a:ext>
            </a:extLst>
          </p:cNvPr>
          <p:cNvCxnSpPr>
            <a:cxnSpLocks/>
          </p:cNvCxnSpPr>
          <p:nvPr/>
        </p:nvCxnSpPr>
        <p:spPr>
          <a:xfrm>
            <a:off x="2894202" y="5679743"/>
            <a:ext cx="14915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A14141-370A-4A0C-8A12-779324BB9C10}"/>
              </a:ext>
            </a:extLst>
          </p:cNvPr>
          <p:cNvSpPr txBox="1"/>
          <p:nvPr/>
        </p:nvSpPr>
        <p:spPr>
          <a:xfrm>
            <a:off x="609600" y="5218078"/>
            <a:ext cx="2055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all software </a:t>
            </a:r>
            <a:r>
              <a:rPr lang="en-US" dirty="0" err="1"/>
              <a:t>rtc</a:t>
            </a:r>
            <a:r>
              <a:rPr lang="en-US" dirty="0"/>
              <a:t> source code into “User”</a:t>
            </a:r>
          </a:p>
        </p:txBody>
      </p:sp>
    </p:spTree>
    <p:extLst>
      <p:ext uri="{BB962C8B-B14F-4D97-AF65-F5344CB8AC3E}">
        <p14:creationId xmlns:p14="http://schemas.microsoft.com/office/powerpoint/2010/main" val="438767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D110-8838-4E76-AFE2-2995B918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sub C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7DA88-2012-488F-9DFB-EAE474E49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5847" y="1836708"/>
            <a:ext cx="3560146" cy="4411662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EFF3D9-951D-4CE2-8327-A6A8EE3A3EE9}"/>
              </a:ext>
            </a:extLst>
          </p:cNvPr>
          <p:cNvCxnSpPr>
            <a:cxnSpLocks/>
          </p:cNvCxnSpPr>
          <p:nvPr/>
        </p:nvCxnSpPr>
        <p:spPr>
          <a:xfrm>
            <a:off x="4337108" y="4126381"/>
            <a:ext cx="29746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BF7663-C6DF-4271-B4FC-EEFF9B3435B0}"/>
              </a:ext>
            </a:extLst>
          </p:cNvPr>
          <p:cNvSpPr txBox="1"/>
          <p:nvPr/>
        </p:nvSpPr>
        <p:spPr>
          <a:xfrm>
            <a:off x="1272914" y="3664716"/>
            <a:ext cx="2974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click Project Name -&gt; Click “Refresh” để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project content</a:t>
            </a:r>
          </a:p>
        </p:txBody>
      </p:sp>
    </p:spTree>
    <p:extLst>
      <p:ext uri="{BB962C8B-B14F-4D97-AF65-F5344CB8AC3E}">
        <p14:creationId xmlns:p14="http://schemas.microsoft.com/office/powerpoint/2010/main" val="4125058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EE9C-4302-4564-9C1D-8582978F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compiler setting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FD759-616D-4DD1-ACA6-AB6A66394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3741" y="1836709"/>
            <a:ext cx="3713354" cy="4411662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6EE57D-7C99-41DF-A321-3F2730544CCB}"/>
              </a:ext>
            </a:extLst>
          </p:cNvPr>
          <p:cNvCxnSpPr>
            <a:cxnSpLocks/>
          </p:cNvCxnSpPr>
          <p:nvPr/>
        </p:nvCxnSpPr>
        <p:spPr>
          <a:xfrm>
            <a:off x="4202884" y="5980347"/>
            <a:ext cx="29746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4466BB-948E-43AB-91ED-B3D4CB85229E}"/>
              </a:ext>
            </a:extLst>
          </p:cNvPr>
          <p:cNvSpPr txBox="1"/>
          <p:nvPr/>
        </p:nvSpPr>
        <p:spPr>
          <a:xfrm>
            <a:off x="201336" y="5518682"/>
            <a:ext cx="391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click Project Name -&gt; Click “Properties” để thay đổi compiler setting</a:t>
            </a:r>
          </a:p>
        </p:txBody>
      </p:sp>
    </p:spTree>
    <p:extLst>
      <p:ext uri="{BB962C8B-B14F-4D97-AF65-F5344CB8AC3E}">
        <p14:creationId xmlns:p14="http://schemas.microsoft.com/office/powerpoint/2010/main" val="4139833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E568-7AC6-4F0D-A22C-12F0B967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source location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E257C-E8B5-48C9-B3FF-21A473F4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123" y="2416029"/>
            <a:ext cx="6057777" cy="412139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61B8E6-E015-4876-8B9F-AEAB93782E3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80493" y="2683705"/>
            <a:ext cx="5002051" cy="972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015D5B-5E7B-4F55-B407-4B71DDE340E6}"/>
              </a:ext>
            </a:extLst>
          </p:cNvPr>
          <p:cNvSpPr txBox="1"/>
          <p:nvPr/>
        </p:nvSpPr>
        <p:spPr>
          <a:xfrm>
            <a:off x="268448" y="2222040"/>
            <a:ext cx="391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Trong tab “Source Location” </a:t>
            </a:r>
            <a:r>
              <a:rPr lang="en-US" dirty="0" err="1"/>
              <a:t>nhấn</a:t>
            </a:r>
            <a:r>
              <a:rPr lang="en-US" dirty="0"/>
              <a:t> “Add Folder …” để thêm folder User vào project</a:t>
            </a:r>
          </a:p>
        </p:txBody>
      </p:sp>
    </p:spTree>
    <p:extLst>
      <p:ext uri="{BB962C8B-B14F-4D97-AF65-F5344CB8AC3E}">
        <p14:creationId xmlns:p14="http://schemas.microsoft.com/office/powerpoint/2010/main" val="2935413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FF47-0EA6-4B39-8DBE-4A59E619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source 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3D4F8-21C9-4990-ACB5-5FF3914C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832" y="1787340"/>
            <a:ext cx="3938676" cy="476079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7D7EB-2A02-4B5A-877A-831869CFF75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180493" y="2683705"/>
            <a:ext cx="3117929" cy="1351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B4210B-AF14-4940-B524-6681F5CA795E}"/>
              </a:ext>
            </a:extLst>
          </p:cNvPr>
          <p:cNvSpPr txBox="1"/>
          <p:nvPr/>
        </p:nvSpPr>
        <p:spPr>
          <a:xfrm>
            <a:off x="268448" y="2222040"/>
            <a:ext cx="391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Trong tab “Source Location” </a:t>
            </a:r>
            <a:r>
              <a:rPr lang="en-US" dirty="0" err="1"/>
              <a:t>nhấn</a:t>
            </a:r>
            <a:r>
              <a:rPr lang="en-US" dirty="0"/>
              <a:t> “Add Folder …” để thêm folder User vào project</a:t>
            </a:r>
          </a:p>
        </p:txBody>
      </p:sp>
    </p:spTree>
    <p:extLst>
      <p:ext uri="{BB962C8B-B14F-4D97-AF65-F5344CB8AC3E}">
        <p14:creationId xmlns:p14="http://schemas.microsoft.com/office/powerpoint/2010/main" val="168320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736B-0F0E-4AEC-94AC-28D8CE94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D011-F323-4ED8-AA9B-429FB3F9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  <a:p>
            <a:r>
              <a:rPr lang="en-US" dirty="0"/>
              <a:t>Sublime Text</a:t>
            </a:r>
          </a:p>
          <a:p>
            <a:r>
              <a:rPr lang="en-US" dirty="0"/>
              <a:t>Notepad++</a:t>
            </a:r>
          </a:p>
        </p:txBody>
      </p:sp>
    </p:spTree>
    <p:extLst>
      <p:ext uri="{BB962C8B-B14F-4D97-AF65-F5344CB8AC3E}">
        <p14:creationId xmlns:p14="http://schemas.microsoft.com/office/powerpoint/2010/main" val="193469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8BF2-022A-4B54-BC36-B30C7A0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Thêm Include Path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5549A-4C61-4969-8D3C-1FEC5BFA3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846" y="1820411"/>
            <a:ext cx="5810356" cy="42356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3A25B0-08A5-4282-95AD-9B82D0D62F9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55326" y="2662651"/>
            <a:ext cx="5508791" cy="583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19C398-7404-460F-A9CD-A29BEF974AF4}"/>
              </a:ext>
            </a:extLst>
          </p:cNvPr>
          <p:cNvSpPr txBox="1"/>
          <p:nvPr/>
        </p:nvSpPr>
        <p:spPr>
          <a:xfrm>
            <a:off x="243281" y="2339485"/>
            <a:ext cx="3912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“+” để thêm đường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tới folder “User”</a:t>
            </a:r>
          </a:p>
        </p:txBody>
      </p:sp>
    </p:spTree>
    <p:extLst>
      <p:ext uri="{BB962C8B-B14F-4D97-AF65-F5344CB8AC3E}">
        <p14:creationId xmlns:p14="http://schemas.microsoft.com/office/powerpoint/2010/main" val="1870827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4AFB-F34C-4C5D-9300-E21C9833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Thêm Include 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BD930-19B3-43CE-B336-4F0BA301C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170" y="2332139"/>
            <a:ext cx="6829976" cy="34015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6F4FEB-D8EE-4E14-B0C9-9A17A5184B6C}"/>
              </a:ext>
            </a:extLst>
          </p:cNvPr>
          <p:cNvCxnSpPr>
            <a:cxnSpLocks/>
          </p:cNvCxnSpPr>
          <p:nvPr/>
        </p:nvCxnSpPr>
        <p:spPr>
          <a:xfrm>
            <a:off x="855677" y="4169328"/>
            <a:ext cx="6828639" cy="578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9A1BEB-95DD-4272-9ADB-320DAC453386}"/>
              </a:ext>
            </a:extLst>
          </p:cNvPr>
          <p:cNvSpPr txBox="1"/>
          <p:nvPr/>
        </p:nvSpPr>
        <p:spPr>
          <a:xfrm>
            <a:off x="243281" y="2339485"/>
            <a:ext cx="39120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“+” để thêm đường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tới folder “User”</a:t>
            </a:r>
          </a:p>
          <a:p>
            <a:endParaRPr lang="en-US" dirty="0"/>
          </a:p>
          <a:p>
            <a:r>
              <a:rPr lang="en-US" b="1" dirty="0"/>
              <a:t>Debug </a:t>
            </a:r>
          </a:p>
          <a:p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…</a:t>
            </a:r>
          </a:p>
          <a:p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makefile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(Current working folder)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b="1" dirty="0"/>
              <a:t>User</a:t>
            </a:r>
          </a:p>
          <a:p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sw_rtc.c</a:t>
            </a:r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..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Tương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đương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lùi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1 cấp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thư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mục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50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71C4-5A03-445A-8B8A-85237D72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Systick</a:t>
            </a:r>
            <a:r>
              <a:rPr lang="en-US" dirty="0"/>
              <a:t> source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E9F94-A3B6-417F-9B0B-7AC85122A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66" y="1904301"/>
            <a:ext cx="5256995" cy="4392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DAB25A-E6A3-42F6-AF84-29615D4C946F}"/>
              </a:ext>
            </a:extLst>
          </p:cNvPr>
          <p:cNvSpPr txBox="1"/>
          <p:nvPr/>
        </p:nvSpPr>
        <p:spPr>
          <a:xfrm>
            <a:off x="243281" y="2339485"/>
            <a:ext cx="433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Gọi </a:t>
            </a:r>
            <a:r>
              <a:rPr lang="en-US" dirty="0" err="1"/>
              <a:t>hàm</a:t>
            </a:r>
            <a:r>
              <a:rPr lang="en-US" dirty="0"/>
              <a:t> “</a:t>
            </a:r>
            <a:r>
              <a:rPr lang="en-US" dirty="0" err="1"/>
              <a:t>sw_rtc_systick_update</a:t>
            </a:r>
            <a:r>
              <a:rPr lang="en-US" dirty="0"/>
              <a:t>()” bên trong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SysTick_Hanlder</a:t>
            </a:r>
            <a:r>
              <a:rPr lang="en-US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AD05C5-84EC-4193-AA0B-C638D250529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80389" y="2662651"/>
            <a:ext cx="3036815" cy="30586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906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558A-F4CF-4DEB-AC3F-4BC1254D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Systick</a:t>
            </a:r>
            <a:r>
              <a:rPr lang="en-US" dirty="0"/>
              <a:t> source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28CE6-4A11-40EF-9CC6-4E973352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672" y="2124206"/>
            <a:ext cx="6324600" cy="3381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434ADD-59BF-47DA-BAFF-647E28644D5C}"/>
              </a:ext>
            </a:extLst>
          </p:cNvPr>
          <p:cNvSpPr txBox="1"/>
          <p:nvPr/>
        </p:nvSpPr>
        <p:spPr>
          <a:xfrm>
            <a:off x="243281" y="2339485"/>
            <a:ext cx="4521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Khai báo kiểu extern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“</a:t>
            </a:r>
            <a:r>
              <a:rPr lang="en-US" dirty="0" err="1"/>
              <a:t>sw_rtc_systick_update</a:t>
            </a:r>
            <a:r>
              <a:rPr lang="en-US" dirty="0"/>
              <a:t>()” bên trong file stm32f4xx_it.c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2A637B-E6E3-4490-8F25-23F9929A5FA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764947" y="2801150"/>
            <a:ext cx="3638025" cy="361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62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AEA0-712A-43D9-A187-E48A7CD3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Systick</a:t>
            </a:r>
            <a:r>
              <a:rPr lang="en-US" dirty="0"/>
              <a:t> source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297E6-5683-48DD-B0C8-384DFA172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599" y="1816995"/>
            <a:ext cx="5922122" cy="4558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13BA2-0B84-4B39-B2DA-71C313650FFD}"/>
              </a:ext>
            </a:extLst>
          </p:cNvPr>
          <p:cNvSpPr txBox="1"/>
          <p:nvPr/>
        </p:nvSpPr>
        <p:spPr>
          <a:xfrm>
            <a:off x="243281" y="2339485"/>
            <a:ext cx="4521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Gọi </a:t>
            </a:r>
            <a:r>
              <a:rPr lang="en-US" dirty="0" err="1"/>
              <a:t>hàm</a:t>
            </a:r>
            <a:r>
              <a:rPr lang="en-US" dirty="0"/>
              <a:t> “</a:t>
            </a:r>
            <a:r>
              <a:rPr lang="en-US" dirty="0" err="1"/>
              <a:t>sw_rtc_app_run</a:t>
            </a:r>
            <a:r>
              <a:rPr lang="en-US" dirty="0"/>
              <a:t>()” trong </a:t>
            </a:r>
            <a:r>
              <a:rPr lang="en-US" dirty="0" err="1"/>
              <a:t>hàm</a:t>
            </a:r>
            <a:r>
              <a:rPr lang="en-US" dirty="0"/>
              <a:t> main()</a:t>
            </a:r>
          </a:p>
          <a:p>
            <a:endParaRPr lang="en-US" dirty="0"/>
          </a:p>
          <a:p>
            <a:r>
              <a:rPr lang="en-US" dirty="0"/>
              <a:t>Source code thêm vào phải nằm trong USER CODE BEGIN / END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2 */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sw_rtc_app_run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2 */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025DB0-1C09-43A5-8E29-0CF094F0021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764947" y="3493647"/>
            <a:ext cx="2751589" cy="163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901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70B9-6667-40CB-9D58-3582A61A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Systick</a:t>
            </a:r>
            <a:r>
              <a:rPr lang="en-US" dirty="0"/>
              <a:t> source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9D928-6C88-4E14-9F10-5FE60B0C5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00" y="1895913"/>
            <a:ext cx="5724300" cy="4324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5BFBB-2B7F-462B-9ABF-7CDF7791959C}"/>
              </a:ext>
            </a:extLst>
          </p:cNvPr>
          <p:cNvSpPr txBox="1"/>
          <p:nvPr/>
        </p:nvSpPr>
        <p:spPr>
          <a:xfrm>
            <a:off x="243281" y="2339485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Khai báo “extern” để compiler </a:t>
            </a:r>
            <a:r>
              <a:rPr lang="en-US" dirty="0" err="1"/>
              <a:t>không</a:t>
            </a:r>
            <a:r>
              <a:rPr lang="en-US" dirty="0"/>
              <a:t> báo warning.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C6C653-0607-432A-889A-996B831AEB1E}"/>
              </a:ext>
            </a:extLst>
          </p:cNvPr>
          <p:cNvCxnSpPr>
            <a:cxnSpLocks/>
          </p:cNvCxnSpPr>
          <p:nvPr/>
        </p:nvCxnSpPr>
        <p:spPr>
          <a:xfrm>
            <a:off x="4389888" y="2785145"/>
            <a:ext cx="3176982" cy="1006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86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13B8-CF3E-49D8-97E4-DB68AEBB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– view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28B2B-5437-4686-8795-C57B3271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50" y="1010218"/>
            <a:ext cx="3524839" cy="5705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3C58E-6607-46FB-AE64-73FACB524868}"/>
              </a:ext>
            </a:extLst>
          </p:cNvPr>
          <p:cNvSpPr txBox="1"/>
          <p:nvPr/>
        </p:nvSpPr>
        <p:spPr>
          <a:xfrm>
            <a:off x="939568" y="2391727"/>
            <a:ext cx="414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“Expressions”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F40195-886F-47ED-93D9-AA401B752C0A}"/>
              </a:ext>
            </a:extLst>
          </p:cNvPr>
          <p:cNvCxnSpPr>
            <a:cxnSpLocks/>
          </p:cNvCxnSpPr>
          <p:nvPr/>
        </p:nvCxnSpPr>
        <p:spPr>
          <a:xfrm>
            <a:off x="5086175" y="2718033"/>
            <a:ext cx="3176982" cy="1006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018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3CA4-27D6-4784-913F-D2240393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– view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26EDB-7A74-422C-9C1D-70275EFA4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129" y="1897485"/>
            <a:ext cx="6431122" cy="3654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51B6FE-C01D-4A2E-8641-0ED84D447D38}"/>
              </a:ext>
            </a:extLst>
          </p:cNvPr>
          <p:cNvSpPr txBox="1"/>
          <p:nvPr/>
        </p:nvSpPr>
        <p:spPr>
          <a:xfrm>
            <a:off x="419450" y="2391727"/>
            <a:ext cx="325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Thêm biến “</a:t>
            </a:r>
            <a:r>
              <a:rPr lang="en-US" dirty="0" err="1"/>
              <a:t>currTime</a:t>
            </a:r>
            <a:r>
              <a:rPr lang="en-US" dirty="0"/>
              <a:t>” để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giá trị thay đổi khi chạy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30B6DA-2ECF-4558-AC22-0581A34BCD02}"/>
              </a:ext>
            </a:extLst>
          </p:cNvPr>
          <p:cNvCxnSpPr>
            <a:cxnSpLocks/>
          </p:cNvCxnSpPr>
          <p:nvPr/>
        </p:nvCxnSpPr>
        <p:spPr>
          <a:xfrm>
            <a:off x="3674378" y="2576393"/>
            <a:ext cx="2573344" cy="318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78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5FE0-2A72-49E5-A60F-BC7C232C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EC413-5A1F-4DCD-8E79-0D010BB50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679" y="1912210"/>
            <a:ext cx="6527459" cy="4411662"/>
          </a:xfrm>
        </p:spPr>
      </p:pic>
    </p:spTree>
    <p:extLst>
      <p:ext uri="{BB962C8B-B14F-4D97-AF65-F5344CB8AC3E}">
        <p14:creationId xmlns:p14="http://schemas.microsoft.com/office/powerpoint/2010/main" val="4277163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0704-3372-4EFE-B070-56FA46D7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D56F4C-5EA3-4E48-B8F5-C43BB0906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318" y="1817352"/>
            <a:ext cx="2702431" cy="4411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49C5E-ED5E-47AF-9ECC-DD26F1B43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181" y="2187574"/>
            <a:ext cx="5742405" cy="40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3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D88F-780A-4353-ADB2-548682DB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CubeIDE</a:t>
            </a:r>
            <a:r>
              <a:rPr lang="en-US" altLang="en-US" dirty="0"/>
              <a:t>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0550-4710-481D-9340-076036E4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JDK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https://www.oracle.com/java/technologies/javase-jdk11-downloads.html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17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D170F9D-DCE6-4EA7-BF52-966E9A9875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Question ?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8F8915E4-1EDB-4D7A-A9C2-4AD2BFC7AA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Development Tools</a:t>
            </a:r>
          </a:p>
        </p:txBody>
      </p:sp>
      <p:sp>
        <p:nvSpPr>
          <p:cNvPr id="20" name="Content Placeholder 43">
            <a:extLst>
              <a:ext uri="{FF2B5EF4-FFF2-40B4-BE49-F238E27FC236}">
                <a16:creationId xmlns:a16="http://schemas.microsoft.com/office/drawing/2014/main" id="{DC047A7C-B7EF-4C7F-950B-30F2A3DB66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668000" cy="3697357"/>
          </a:xfrm>
        </p:spPr>
        <p:txBody>
          <a:bodyPr>
            <a:noAutofit/>
          </a:bodyPr>
          <a:lstStyle/>
          <a:p>
            <a:endParaRPr lang="en-US" sz="2200" dirty="0"/>
          </a:p>
          <a:p>
            <a:r>
              <a:rPr lang="en-US" sz="2200" dirty="0"/>
              <a:t>The development tools include:</a:t>
            </a:r>
          </a:p>
          <a:p>
            <a:pPr lvl="1"/>
            <a:r>
              <a:rPr lang="en-US" sz="2200" dirty="0"/>
              <a:t>Compiler</a:t>
            </a:r>
          </a:p>
          <a:p>
            <a:pPr lvl="1"/>
            <a:r>
              <a:rPr lang="en-US" sz="2200" dirty="0"/>
              <a:t>Debugger</a:t>
            </a:r>
          </a:p>
          <a:p>
            <a:pPr lvl="1"/>
            <a:r>
              <a:rPr lang="en-US" sz="2200" dirty="0"/>
              <a:t>In-Circuit Serial Programmer (ICSP)</a:t>
            </a:r>
          </a:p>
          <a:p>
            <a:r>
              <a:rPr lang="en-US" sz="2200" dirty="0"/>
              <a:t>Common Development IDE include:</a:t>
            </a:r>
          </a:p>
          <a:p>
            <a:pPr lvl="1"/>
            <a:r>
              <a:rPr lang="en-US" sz="2200" dirty="0"/>
              <a:t>Keil MDK ARM</a:t>
            </a:r>
          </a:p>
          <a:p>
            <a:pPr lvl="1"/>
            <a:r>
              <a:rPr lang="en-US" sz="2200" dirty="0"/>
              <a:t>STM32 </a:t>
            </a:r>
            <a:r>
              <a:rPr lang="en-US" sz="2200" dirty="0" err="1"/>
              <a:t>CubeIDE</a:t>
            </a:r>
            <a:endParaRPr lang="en-US" sz="2200" dirty="0"/>
          </a:p>
          <a:p>
            <a:pPr lvl="1"/>
            <a:r>
              <a:rPr lang="en-US" sz="2200" dirty="0" err="1"/>
              <a:t>Segger</a:t>
            </a:r>
            <a:r>
              <a:rPr lang="en-US" sz="2200" dirty="0"/>
              <a:t> Embedded Studio</a:t>
            </a:r>
          </a:p>
          <a:p>
            <a:pPr marL="344487" lvl="1" indent="0">
              <a:buNone/>
            </a:pPr>
            <a:endParaRPr lang="en-US" sz="2200" dirty="0"/>
          </a:p>
          <a:p>
            <a:pPr marL="344487" lvl="1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872D2-45B5-49F6-942D-AF406509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5001027"/>
            <a:ext cx="11701670" cy="159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6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F29B-1C06-4A11-9867-1680D218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New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B57D9-10E0-4CE5-BF06-B84894C5D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7" y="1219201"/>
            <a:ext cx="83058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3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4BFE-270C-41D0-8599-9888290F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Select MCU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3DF9A-94DB-4ED9-9BAE-D9A17C6E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08" y="1455000"/>
            <a:ext cx="9607827" cy="514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7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D1EA-E8ED-4607-8954-2C5177A4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Select MCU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CEA3CF-5ADA-4B34-8999-8E3D3EA9C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419" y="1579561"/>
            <a:ext cx="46005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808D-1298-419C-AB3A-8A6AED1C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workspace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90B31-FF3C-4B0D-8F60-11BCB3983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69597"/>
            <a:ext cx="4121791" cy="4411662"/>
          </a:xfrm>
        </p:spPr>
        <p:txBody>
          <a:bodyPr/>
          <a:lstStyle/>
          <a:p>
            <a:r>
              <a:rPr lang="en-US" dirty="0"/>
              <a:t>Thay đổi folder lưu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193539-ACAE-47E4-A4E4-445E937C4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723" y="2004138"/>
            <a:ext cx="3990975" cy="44100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11B2DE-FAD2-47F6-AC64-16D60BA1183B}"/>
              </a:ext>
            </a:extLst>
          </p:cNvPr>
          <p:cNvCxnSpPr>
            <a:cxnSpLocks/>
          </p:cNvCxnSpPr>
          <p:nvPr/>
        </p:nvCxnSpPr>
        <p:spPr>
          <a:xfrm>
            <a:off x="4320330" y="2201381"/>
            <a:ext cx="3313652" cy="960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73793"/>
      </p:ext>
    </p:extLst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645</Words>
  <Application>Microsoft Office PowerPoint</Application>
  <PresentationFormat>Widescreen</PresentationFormat>
  <Paragraphs>103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Consolas</vt:lpstr>
      <vt:lpstr>Wingdings</vt:lpstr>
      <vt:lpstr>1_Network</vt:lpstr>
      <vt:lpstr>Network</vt:lpstr>
      <vt:lpstr>PowerPoint Presentation</vt:lpstr>
      <vt:lpstr>Agenda</vt:lpstr>
      <vt:lpstr>Code Editor</vt:lpstr>
      <vt:lpstr>CubeIDE setup</vt:lpstr>
      <vt:lpstr>Development Tools</vt:lpstr>
      <vt:lpstr>STM32CUBE IDE – New Project</vt:lpstr>
      <vt:lpstr>STM32CUBE IDE – Select MCU</vt:lpstr>
      <vt:lpstr>STM32CUBE IDE – Select MCU</vt:lpstr>
      <vt:lpstr>Custom workspace</vt:lpstr>
      <vt:lpstr>STM32CUBE IDE – FW Package</vt:lpstr>
      <vt:lpstr>STM32CUBE IDE – Manage SW Package</vt:lpstr>
      <vt:lpstr>STM32CUBE IDE – Manage SW Package</vt:lpstr>
      <vt:lpstr>STM32CUBE IDE – Configuration</vt:lpstr>
      <vt:lpstr>STM32CUBE IDE – Choose FW Version</vt:lpstr>
      <vt:lpstr>Cấu hình clock</vt:lpstr>
      <vt:lpstr>Cấu hình Clock tree</vt:lpstr>
      <vt:lpstr>STM32CUBE IDE – Code Generator</vt:lpstr>
      <vt:lpstr>STM32CUBE IDE – Advanced Settings</vt:lpstr>
      <vt:lpstr>STM32CUBE IDE – Code Generation</vt:lpstr>
      <vt:lpstr>STM32CUBE IDE – Building</vt:lpstr>
      <vt:lpstr>STM32CUBE IDE – Debug config</vt:lpstr>
      <vt:lpstr>STM32CUBE IDE – Debug config</vt:lpstr>
      <vt:lpstr>STM32CUBE IDE – Debug config</vt:lpstr>
      <vt:lpstr>STM32CUBE IDE – Debug config</vt:lpstr>
      <vt:lpstr>Add sub C module</vt:lpstr>
      <vt:lpstr>Add sub C module</vt:lpstr>
      <vt:lpstr>Change compiler setting</vt:lpstr>
      <vt:lpstr>Add source location</vt:lpstr>
      <vt:lpstr>Add source location</vt:lpstr>
      <vt:lpstr>Thêm Include Path</vt:lpstr>
      <vt:lpstr>Thêm Include Path</vt:lpstr>
      <vt:lpstr>Systick source code</vt:lpstr>
      <vt:lpstr>Systick source code</vt:lpstr>
      <vt:lpstr>Systick source code</vt:lpstr>
      <vt:lpstr>Systick source code</vt:lpstr>
      <vt:lpstr>Debug – view variable</vt:lpstr>
      <vt:lpstr>Debug – view variable</vt:lpstr>
      <vt:lpstr>PowerPoint Presentation</vt:lpstr>
      <vt:lpstr>PowerPoint Presentation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27</cp:revision>
  <dcterms:created xsi:type="dcterms:W3CDTF">2021-08-26T08:22:37Z</dcterms:created>
  <dcterms:modified xsi:type="dcterms:W3CDTF">2021-10-23T14:18:41Z</dcterms:modified>
</cp:coreProperties>
</file>