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80" r:id="rId18"/>
    <p:sldId id="484" r:id="rId19"/>
    <p:sldId id="481" r:id="rId20"/>
    <p:sldId id="482" r:id="rId21"/>
    <p:sldId id="483" r:id="rId22"/>
    <p:sldId id="485" r:id="rId23"/>
    <p:sldId id="486" r:id="rId24"/>
    <p:sldId id="487" r:id="rId25"/>
    <p:sldId id="476" r:id="rId26"/>
    <p:sldId id="477" r:id="rId27"/>
    <p:sldId id="478" r:id="rId28"/>
    <p:sldId id="479" r:id="rId29"/>
    <p:sldId id="46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41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22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79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63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49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0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14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6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92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59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323186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129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UART Module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D6C7-7473-4633-B0B0-EE082BD0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Transmitting 0x32 and 0x3C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8A29F-24EB-4504-8501-803A43948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099" y="1348201"/>
            <a:ext cx="9321597" cy="5130879"/>
          </a:xfrm>
        </p:spPr>
      </p:pic>
    </p:spTree>
    <p:extLst>
      <p:ext uri="{BB962C8B-B14F-4D97-AF65-F5344CB8AC3E}">
        <p14:creationId xmlns:p14="http://schemas.microsoft.com/office/powerpoint/2010/main" val="327637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9846-C515-4A29-9B9C-8F3A7D62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Connection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0D44F-2CAE-479F-80B2-01C8E93CA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284" y="1444281"/>
            <a:ext cx="7041942" cy="5154955"/>
          </a:xfrm>
        </p:spPr>
      </p:pic>
    </p:spTree>
    <p:extLst>
      <p:ext uri="{BB962C8B-B14F-4D97-AF65-F5344CB8AC3E}">
        <p14:creationId xmlns:p14="http://schemas.microsoft.com/office/powerpoint/2010/main" val="364043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FC86-FFD9-4606-BB1C-537A3CC2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2100D-7EF1-4CF8-86A3-176BFAE0F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584" y="1510748"/>
            <a:ext cx="8101929" cy="4786040"/>
          </a:xfrm>
        </p:spPr>
      </p:pic>
    </p:spTree>
    <p:extLst>
      <p:ext uri="{BB962C8B-B14F-4D97-AF65-F5344CB8AC3E}">
        <p14:creationId xmlns:p14="http://schemas.microsoft.com/office/powerpoint/2010/main" val="154750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AB8-4AEE-4E3B-8B03-01C92397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FA960-4D42-454E-8E83-750102AB0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473" y="1753132"/>
            <a:ext cx="8855976" cy="4462137"/>
          </a:xfrm>
        </p:spPr>
      </p:pic>
    </p:spTree>
    <p:extLst>
      <p:ext uri="{BB962C8B-B14F-4D97-AF65-F5344CB8AC3E}">
        <p14:creationId xmlns:p14="http://schemas.microsoft.com/office/powerpoint/2010/main" val="425516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3897-D2D4-43A9-A291-CAF57BC9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Interrupt: Receiving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3DE01-A185-447F-8800-7BBE6BC5B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455" y="1615424"/>
            <a:ext cx="9802780" cy="5108491"/>
          </a:xfrm>
        </p:spPr>
      </p:pic>
    </p:spTree>
    <p:extLst>
      <p:ext uri="{BB962C8B-B14F-4D97-AF65-F5344CB8AC3E}">
        <p14:creationId xmlns:p14="http://schemas.microsoft.com/office/powerpoint/2010/main" val="267778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2D6A-5373-4793-AB07-E8F165B5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Interrupt: Receiving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7AA8C-BE7B-4762-B053-CE553AEFC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741" y="1614000"/>
            <a:ext cx="9059044" cy="4853059"/>
          </a:xfrm>
        </p:spPr>
      </p:pic>
    </p:spTree>
    <p:extLst>
      <p:ext uri="{BB962C8B-B14F-4D97-AF65-F5344CB8AC3E}">
        <p14:creationId xmlns:p14="http://schemas.microsoft.com/office/powerpoint/2010/main" val="164891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935C-7841-43F2-8D0B-EDF8954D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 DMA: 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1C043-B99C-4CA8-BFC9-492A53FF9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232" y="1217093"/>
            <a:ext cx="7157515" cy="5640907"/>
          </a:xfrm>
        </p:spPr>
      </p:pic>
    </p:spTree>
    <p:extLst>
      <p:ext uri="{BB962C8B-B14F-4D97-AF65-F5344CB8AC3E}">
        <p14:creationId xmlns:p14="http://schemas.microsoft.com/office/powerpoint/2010/main" val="3194562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4668-DF89-4F34-BBD6-4FD0F1F1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 DMA 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F484-C5FC-4AE7-B39B-4E6A677C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3002"/>
            <a:ext cx="10972800" cy="4827312"/>
          </a:xfrm>
        </p:spPr>
        <p:txBody>
          <a:bodyPr/>
          <a:lstStyle/>
          <a:p>
            <a:r>
              <a:rPr lang="en-US" sz="2800" dirty="0"/>
              <a:t>Dual AHB master bus architecture, one dedicated to memory accesses and one dedicated to peripheral accesses</a:t>
            </a:r>
          </a:p>
          <a:p>
            <a:r>
              <a:rPr lang="en-US" sz="2800" dirty="0"/>
              <a:t>Independent source and destination transfer width (byte, half-word, word): when the source and destination data widths are different</a:t>
            </a:r>
          </a:p>
          <a:p>
            <a:r>
              <a:rPr lang="en-US" sz="2800" dirty="0"/>
              <a:t>Independent Incrementing or Non-Incrementing addressing for source and destination. Possibility to set increment offset for peripheral address.</a:t>
            </a:r>
          </a:p>
        </p:txBody>
      </p:sp>
    </p:spTree>
    <p:extLst>
      <p:ext uri="{BB962C8B-B14F-4D97-AF65-F5344CB8AC3E}">
        <p14:creationId xmlns:p14="http://schemas.microsoft.com/office/powerpoint/2010/main" val="229648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19ED-9DE8-4526-92D1-FEE06EE9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– Peripheral to Memory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ECFEA-D9E2-4F53-8CCB-56639D571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114" y="1219201"/>
            <a:ext cx="8115530" cy="5449277"/>
          </a:xfrm>
        </p:spPr>
      </p:pic>
    </p:spTree>
    <p:extLst>
      <p:ext uri="{BB962C8B-B14F-4D97-AF65-F5344CB8AC3E}">
        <p14:creationId xmlns:p14="http://schemas.microsoft.com/office/powerpoint/2010/main" val="1301975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DA9F-11F3-4A63-B90A-B5AC8A10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– Memory-to-Peripheral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2380B-E0B7-4F3B-876C-E532EC79C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789" y="1219201"/>
            <a:ext cx="8902532" cy="5502998"/>
          </a:xfrm>
        </p:spPr>
      </p:pic>
    </p:spTree>
    <p:extLst>
      <p:ext uri="{BB962C8B-B14F-4D97-AF65-F5344CB8AC3E}">
        <p14:creationId xmlns:p14="http://schemas.microsoft.com/office/powerpoint/2010/main" val="72367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43271"/>
            <a:ext cx="9753600" cy="4520994"/>
          </a:xfrm>
        </p:spPr>
        <p:txBody>
          <a:bodyPr/>
          <a:lstStyle/>
          <a:p>
            <a:r>
              <a:rPr lang="en-US" altLang="en-US" dirty="0"/>
              <a:t>UART Protocol</a:t>
            </a:r>
          </a:p>
          <a:p>
            <a:r>
              <a:rPr lang="en-US" altLang="en-US" dirty="0"/>
              <a:t>Operation</a:t>
            </a:r>
          </a:p>
          <a:p>
            <a:r>
              <a:rPr lang="en-US" altLang="en-US" dirty="0"/>
              <a:t>DMA</a:t>
            </a:r>
          </a:p>
          <a:p>
            <a:r>
              <a:rPr lang="en-US" altLang="en-US" dirty="0"/>
              <a:t>Example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62E4-3E37-4A76-BC88-5AE736C8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– Memory-to-Memory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ABB40-DB2A-4FF5-BBEF-B9681DD42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839" y="1331356"/>
            <a:ext cx="8776804" cy="5326095"/>
          </a:xfrm>
        </p:spPr>
      </p:pic>
    </p:spTree>
    <p:extLst>
      <p:ext uri="{BB962C8B-B14F-4D97-AF65-F5344CB8AC3E}">
        <p14:creationId xmlns:p14="http://schemas.microsoft.com/office/powerpoint/2010/main" val="3787123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610E-58E7-40C6-9330-859574A6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FIFO: Data Packing/Unpacking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E65F6A-D792-4814-B77D-D754A64A4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24" y="1334949"/>
            <a:ext cx="8908080" cy="5329861"/>
          </a:xfrm>
        </p:spPr>
      </p:pic>
    </p:spTree>
    <p:extLst>
      <p:ext uri="{BB962C8B-B14F-4D97-AF65-F5344CB8AC3E}">
        <p14:creationId xmlns:p14="http://schemas.microsoft.com/office/powerpoint/2010/main" val="3403848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8135-98B2-46F4-A254-5A1E71AB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FIFO: Threshold &amp; Burst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0E61D-3D9C-45F5-8F7E-698BD0510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343" y="1321698"/>
            <a:ext cx="8961309" cy="5175366"/>
          </a:xfrm>
        </p:spPr>
      </p:pic>
    </p:spTree>
    <p:extLst>
      <p:ext uri="{BB962C8B-B14F-4D97-AF65-F5344CB8AC3E}">
        <p14:creationId xmlns:p14="http://schemas.microsoft.com/office/powerpoint/2010/main" val="4195565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B968-323E-4A88-8C80-60188B9A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&amp; Double Buffer modes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B590B4-D218-4957-BEA2-E8ABAD94C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506" y="1219201"/>
            <a:ext cx="7784789" cy="5411837"/>
          </a:xfrm>
        </p:spPr>
      </p:pic>
    </p:spTree>
    <p:extLst>
      <p:ext uri="{BB962C8B-B14F-4D97-AF65-F5344CB8AC3E}">
        <p14:creationId xmlns:p14="http://schemas.microsoft.com/office/powerpoint/2010/main" val="2506489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2FFD-E0D8-4BD1-995A-7670646D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DMA: Receiving &amp; Sending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941CCB-3C24-4394-955F-50477967E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715" y="1304628"/>
            <a:ext cx="9524485" cy="5439079"/>
          </a:xfrm>
        </p:spPr>
      </p:pic>
    </p:spTree>
    <p:extLst>
      <p:ext uri="{BB962C8B-B14F-4D97-AF65-F5344CB8AC3E}">
        <p14:creationId xmlns:p14="http://schemas.microsoft.com/office/powerpoint/2010/main" val="1097630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8399-4083-41ED-8F09-775B6F4A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DMA: Receiving &amp; Sending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628BCA-F116-4044-ADDF-C0447CFBC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693" y="1703428"/>
            <a:ext cx="8996472" cy="4663990"/>
          </a:xfrm>
        </p:spPr>
      </p:pic>
    </p:spTree>
    <p:extLst>
      <p:ext uri="{BB962C8B-B14F-4D97-AF65-F5344CB8AC3E}">
        <p14:creationId xmlns:p14="http://schemas.microsoft.com/office/powerpoint/2010/main" val="2213789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3819-FEBC-4E11-8BEA-B253685E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Levels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BD85E0-B2B0-4A73-8352-E3CE06D59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894" y="2038346"/>
            <a:ext cx="9290583" cy="3885375"/>
          </a:xfrm>
        </p:spPr>
      </p:pic>
    </p:spTree>
    <p:extLst>
      <p:ext uri="{BB962C8B-B14F-4D97-AF65-F5344CB8AC3E}">
        <p14:creationId xmlns:p14="http://schemas.microsoft.com/office/powerpoint/2010/main" val="414577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0E7B-17A1-49A4-A9B0-F301CAEA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2BC90-FF8C-4DEB-A187-2AF5558CB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062" y="2180585"/>
            <a:ext cx="9688487" cy="4153954"/>
          </a:xfrm>
        </p:spPr>
      </p:pic>
    </p:spTree>
    <p:extLst>
      <p:ext uri="{BB962C8B-B14F-4D97-AF65-F5344CB8AC3E}">
        <p14:creationId xmlns:p14="http://schemas.microsoft.com/office/powerpoint/2010/main" val="4128753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220C-A065-4737-864C-66F61483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1" y="3200953"/>
            <a:ext cx="10363200" cy="1362075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7874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B98D-977B-48E5-9337-85337D0B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Universal Asynchronous Receiver and Transmitter (UART)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4E4C-9CD7-4CF2-82DD-BC732CEAD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6223"/>
            <a:ext cx="10972800" cy="2296146"/>
          </a:xfrm>
        </p:spPr>
        <p:txBody>
          <a:bodyPr/>
          <a:lstStyle/>
          <a:p>
            <a:r>
              <a:rPr lang="en-US" dirty="0"/>
              <a:t>Universal</a:t>
            </a:r>
          </a:p>
          <a:p>
            <a:pPr lvl="1"/>
            <a:r>
              <a:rPr lang="en-US" dirty="0"/>
              <a:t>UART is programmable</a:t>
            </a:r>
          </a:p>
          <a:p>
            <a:r>
              <a:rPr lang="en-US" dirty="0"/>
              <a:t>Asynchronous</a:t>
            </a:r>
          </a:p>
          <a:p>
            <a:pPr lvl="1"/>
            <a:r>
              <a:rPr lang="en-US" dirty="0"/>
              <a:t>Sender provides no clock signal to receivers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9E18E-6E50-4BDB-BC96-2BAEC51C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72" y="3564834"/>
            <a:ext cx="7064638" cy="28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5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04CA-AA9C-4BDA-8A18-817D8DED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9E25F-CE51-4915-9782-2A471407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666128"/>
          </a:xfrm>
        </p:spPr>
        <p:txBody>
          <a:bodyPr/>
          <a:lstStyle/>
          <a:p>
            <a:r>
              <a:rPr lang="en-US" dirty="0"/>
              <a:t>FT232R converts the UART port to a standard USB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CB9C9-B79F-4C43-8148-B837AE4FC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736" y="2981739"/>
            <a:ext cx="884996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8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6FDA-8686-4700-8C57-46BEDE5C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4361-7279-48E0-A708-0D2186670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3983477"/>
            <a:ext cx="10972800" cy="2882349"/>
          </a:xfrm>
        </p:spPr>
        <p:txBody>
          <a:bodyPr/>
          <a:lstStyle/>
          <a:p>
            <a:r>
              <a:rPr lang="en-US" dirty="0"/>
              <a:t>Sender and receiver uses the same transmission speed</a:t>
            </a:r>
          </a:p>
          <a:p>
            <a:pPr lvl="1"/>
            <a:r>
              <a:rPr lang="en-US" sz="2400" dirty="0"/>
              <a:t>Data frame</a:t>
            </a:r>
          </a:p>
          <a:p>
            <a:pPr lvl="1"/>
            <a:r>
              <a:rPr lang="en-US" sz="2400" dirty="0"/>
              <a:t>One start bit</a:t>
            </a:r>
          </a:p>
          <a:p>
            <a:pPr lvl="1"/>
            <a:r>
              <a:rPr lang="en-US" sz="2400" dirty="0"/>
              <a:t>Data (LSB first or MSB, and size of 7, 8, 9 bits)</a:t>
            </a:r>
          </a:p>
          <a:p>
            <a:pPr lvl="1"/>
            <a:r>
              <a:rPr lang="en-US" sz="2400" dirty="0"/>
              <a:t>Optional parity bit</a:t>
            </a:r>
          </a:p>
          <a:p>
            <a:pPr lvl="1"/>
            <a:r>
              <a:rPr lang="en-US" sz="2400" dirty="0"/>
              <a:t>One or two stop 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F586E-5151-48A4-A1EC-A0276EF37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33348"/>
            <a:ext cx="89261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1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D453-492F-430B-AD6D-EE009918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Baud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3AB3-CF93-443E-828E-46666C4B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9263"/>
            <a:ext cx="11211339" cy="4641780"/>
          </a:xfrm>
        </p:spPr>
        <p:txBody>
          <a:bodyPr/>
          <a:lstStyle/>
          <a:p>
            <a:r>
              <a:rPr lang="en-US" sz="2600" dirty="0"/>
              <a:t>Historically used in telecommunication to represent the number of pulses physically transferred per second</a:t>
            </a:r>
          </a:p>
          <a:p>
            <a:r>
              <a:rPr lang="en-US" sz="2600" dirty="0"/>
              <a:t>In digital communication, baud rate is the number of bits physically transferred per second</a:t>
            </a:r>
          </a:p>
          <a:p>
            <a:r>
              <a:rPr lang="en-US" sz="2600" dirty="0"/>
              <a:t>Example:</a:t>
            </a:r>
          </a:p>
          <a:p>
            <a:pPr lvl="1"/>
            <a:r>
              <a:rPr lang="en-US" sz="2200" dirty="0"/>
              <a:t>Baud rate is 9600</a:t>
            </a:r>
          </a:p>
          <a:p>
            <a:pPr lvl="1"/>
            <a:r>
              <a:rPr lang="en-US" sz="2200" dirty="0"/>
              <a:t>Each frame: a start bit, 8 data bits, a stop bit, and no parity bit.</a:t>
            </a:r>
          </a:p>
          <a:p>
            <a:pPr lvl="1"/>
            <a:r>
              <a:rPr lang="en-US" sz="2200" dirty="0"/>
              <a:t>Transmission rate of actual data</a:t>
            </a:r>
          </a:p>
          <a:p>
            <a:pPr marL="349250" lvl="1" indent="0">
              <a:buNone/>
            </a:pPr>
            <a:r>
              <a:rPr lang="fr-FR" sz="2200" dirty="0"/>
              <a:t>	9600/(1 + 8 + 1) = 960 bytes/second</a:t>
            </a:r>
          </a:p>
          <a:p>
            <a:pPr lvl="1"/>
            <a:r>
              <a:rPr lang="en-US" sz="2200" dirty="0"/>
              <a:t>The start and stop bits are the protocol overhead</a:t>
            </a:r>
          </a:p>
        </p:txBody>
      </p:sp>
    </p:spTree>
    <p:extLst>
      <p:ext uri="{BB962C8B-B14F-4D97-AF65-F5344CB8AC3E}">
        <p14:creationId xmlns:p14="http://schemas.microsoft.com/office/powerpoint/2010/main" val="32453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A239-0CD3-4543-8E3D-9E6065F8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Baud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187E-1E0A-4002-B619-2A0B87D5D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651858"/>
            <a:ext cx="11277600" cy="2703443"/>
          </a:xfrm>
        </p:spPr>
        <p:txBody>
          <a:bodyPr/>
          <a:lstStyle/>
          <a:p>
            <a:r>
              <a:rPr lang="en-US" sz="2600" dirty="0"/>
              <a:t>If OVER8 is 0, then the signal is oversampled by 16, and 4 bits are used for the fractional part.</a:t>
            </a:r>
          </a:p>
          <a:p>
            <a:r>
              <a:rPr lang="en-US" sz="2600" dirty="0"/>
              <a:t>If OVER8 is 1, then the signal is oversampled by 8, and 3 bits are used.</a:t>
            </a:r>
          </a:p>
          <a:p>
            <a:r>
              <a:rPr lang="en-US" sz="2600" dirty="0"/>
              <a:t>If BRR is 0x1BC and OVER8 is 0, then 0x1B is the integer part and 0xC is the fractional part.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C690E-3C1C-43DA-8316-E4259E05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90" y="5646566"/>
            <a:ext cx="6592220" cy="7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62839-8EEC-44DD-AF2D-BEFF1EE7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611" y="1319228"/>
            <a:ext cx="675416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7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680C-4626-4144-B9E1-0550354E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Baud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7B12-91D0-4DE5-AB93-809E2EA5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7497"/>
            <a:ext cx="10972800" cy="4293704"/>
          </a:xfrm>
        </p:spPr>
        <p:txBody>
          <a:bodyPr/>
          <a:lstStyle/>
          <a:p>
            <a:r>
              <a:rPr lang="en-US" sz="2400" dirty="0"/>
              <a:t>Suppose the processor clock 𝑓𝑃𝐶𝐿𝐾 is 16MHz, and the system is oversampled by 16 (𝑂𝑉𝐸𝑅8 = 0),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Thus USARTDIV is 104.1875, which is encoded as 0x683, desired baud rate 9600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80131-105D-42B4-A2F9-05588B9E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34" y="2536696"/>
            <a:ext cx="6126336" cy="1929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F0C43-4DD8-4F1B-91DB-51CEFE025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247" y="5747895"/>
            <a:ext cx="6046824" cy="90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7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2A7A-89DD-4AA2-A587-A519211F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CDC0-626B-4161-9E5A-4D5C01CAB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Parity: total number of “1” bits in data and parity is even</a:t>
            </a:r>
          </a:p>
          <a:p>
            <a:r>
              <a:rPr lang="en-US" dirty="0"/>
              <a:t>Odd Parity: total number of “1” bits in data and parity is odd</a:t>
            </a:r>
          </a:p>
          <a:p>
            <a:pPr lvl="1"/>
            <a:r>
              <a:rPr lang="en-US" dirty="0"/>
              <a:t>Example: Data = 10101011 (five “1” bits)</a:t>
            </a:r>
          </a:p>
          <a:p>
            <a:r>
              <a:rPr lang="en-US" dirty="0"/>
              <a:t>The parity bit should be 0 for odd parity and 1 for even parity</a:t>
            </a:r>
          </a:p>
          <a:p>
            <a:r>
              <a:rPr lang="en-US" dirty="0"/>
              <a:t>This can detect single-bit data corruption</a:t>
            </a:r>
          </a:p>
        </p:txBody>
      </p:sp>
    </p:spTree>
    <p:extLst>
      <p:ext uri="{BB962C8B-B14F-4D97-AF65-F5344CB8AC3E}">
        <p14:creationId xmlns:p14="http://schemas.microsoft.com/office/powerpoint/2010/main" val="2579273723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471</Words>
  <Application>Microsoft Office PowerPoint</Application>
  <PresentationFormat>Widescreen</PresentationFormat>
  <Paragraphs>69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Wingdings</vt:lpstr>
      <vt:lpstr>1_Network</vt:lpstr>
      <vt:lpstr>Network</vt:lpstr>
      <vt:lpstr>PowerPoint Presentation</vt:lpstr>
      <vt:lpstr>Agenda</vt:lpstr>
      <vt:lpstr>Universal Asynchronous Receiver and Transmitter (UART)</vt:lpstr>
      <vt:lpstr>Connecting to PC</vt:lpstr>
      <vt:lpstr>Data Frame</vt:lpstr>
      <vt:lpstr>Baud Rate</vt:lpstr>
      <vt:lpstr>Baud Rate</vt:lpstr>
      <vt:lpstr>Baud Rate</vt:lpstr>
      <vt:lpstr>Error Detection</vt:lpstr>
      <vt:lpstr>Transmitting 0x32 and 0x3C</vt:lpstr>
      <vt:lpstr>UART Connection</vt:lpstr>
      <vt:lpstr>Sending Data</vt:lpstr>
      <vt:lpstr>Receiving Data</vt:lpstr>
      <vt:lpstr>UART Interrupt: Receiving Data</vt:lpstr>
      <vt:lpstr>UART Interrupt: Receiving Data</vt:lpstr>
      <vt:lpstr>STM32 DMA: Block Diagram</vt:lpstr>
      <vt:lpstr>STM32 DMA  Features</vt:lpstr>
      <vt:lpstr>DMA – Peripheral to Memory Mode</vt:lpstr>
      <vt:lpstr>DMA – Memory-to-Peripheral mode</vt:lpstr>
      <vt:lpstr>DMA – Memory-to-Memory mode</vt:lpstr>
      <vt:lpstr>FIFO: Data Packing/Unpacking</vt:lpstr>
      <vt:lpstr>FIFO: Threshold &amp; Burst mode</vt:lpstr>
      <vt:lpstr>Circular &amp; Double Buffer modes</vt:lpstr>
      <vt:lpstr>UART DMA: Receiving &amp; Sending</vt:lpstr>
      <vt:lpstr>UART DMA: Receiving &amp; Sending</vt:lpstr>
      <vt:lpstr>Voltage Levels</vt:lpstr>
      <vt:lpstr>Bluetooth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29</cp:revision>
  <dcterms:created xsi:type="dcterms:W3CDTF">2021-08-31T00:21:24Z</dcterms:created>
  <dcterms:modified xsi:type="dcterms:W3CDTF">2021-10-01T05:47:50Z</dcterms:modified>
</cp:coreProperties>
</file>