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4" r:id="rId8"/>
    <p:sldId id="413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Cortex-M4 System Timer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200" b="1" dirty="0">
                <a:solidFill>
                  <a:srgbClr val="000000"/>
                </a:solidFill>
              </a:rPr>
              <a:t> </a:t>
            </a:r>
          </a:p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1600" b="1" dirty="0">
                <a:solidFill>
                  <a:srgbClr val="000000"/>
                </a:solidFill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CD52-8F55-4B8C-9ADD-9F5B1322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BC96-CC18-4D24-8ABB-C6514743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8949"/>
            <a:ext cx="10972800" cy="3493742"/>
          </a:xfrm>
        </p:spPr>
        <p:txBody>
          <a:bodyPr/>
          <a:lstStyle/>
          <a:p>
            <a:r>
              <a:rPr lang="en-US" sz="2200" dirty="0"/>
              <a:t>24 bits, maximum value 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0x00FF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FFFF</a:t>
            </a:r>
            <a:r>
              <a:rPr lang="en-US" sz="2200" dirty="0"/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16,777,215</a:t>
            </a:r>
            <a:r>
              <a:rPr lang="en-US" sz="2200" dirty="0"/>
              <a:t>)</a:t>
            </a:r>
          </a:p>
          <a:p>
            <a:r>
              <a:rPr lang="en-US" sz="2200" dirty="0"/>
              <a:t>Counter counts down from RELOAD value to 0.</a:t>
            </a:r>
          </a:p>
          <a:p>
            <a:r>
              <a:rPr lang="en-US" sz="2200" dirty="0"/>
              <a:t>Writing RELOAD to 0 disables </a:t>
            </a:r>
            <a:r>
              <a:rPr lang="en-US" sz="2200" dirty="0" err="1"/>
              <a:t>SysTick</a:t>
            </a:r>
            <a:r>
              <a:rPr lang="en-US" sz="2200" dirty="0"/>
              <a:t>, independently of  TICKINT</a:t>
            </a:r>
          </a:p>
          <a:p>
            <a:r>
              <a:rPr lang="en-US" sz="2200" dirty="0"/>
              <a:t>Time interval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nsolas" panose="020B0609020204030204" pitchFamily="49" charset="0"/>
              </a:rPr>
              <a:t>100</a:t>
            </a:r>
            <a:r>
              <a:rPr lang="en-US" sz="2200" dirty="0"/>
              <a:t> clock periods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54CEBC-4CFF-474D-881D-858DD376DFC4}"/>
              </a:ext>
            </a:extLst>
          </p:cNvPr>
          <p:cNvGrpSpPr/>
          <p:nvPr/>
        </p:nvGrpSpPr>
        <p:grpSpPr>
          <a:xfrm>
            <a:off x="2345051" y="1635863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93F457-5588-4A1E-84AB-C34046B0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047AB-0877-4C87-9DF5-DC9978DA0679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A1E56D0-0711-4B1E-B64F-A84D73EF44BA}"/>
              </a:ext>
            </a:extLst>
          </p:cNvPr>
          <p:cNvSpPr/>
          <p:nvPr/>
        </p:nvSpPr>
        <p:spPr>
          <a:xfrm>
            <a:off x="2192479" y="4636642"/>
            <a:ext cx="71817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Interval = (RELOAD + 1) ×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Source_Clock_Period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CDA4A-F7F7-4F47-B0A6-A7C84E8782A9}"/>
              </a:ext>
            </a:extLst>
          </p:cNvPr>
          <p:cNvSpPr/>
          <p:nvPr/>
        </p:nvSpPr>
        <p:spPr>
          <a:xfrm>
            <a:off x="3099689" y="5564047"/>
            <a:ext cx="1895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RELOAD = 99</a:t>
            </a:r>
          </a:p>
        </p:txBody>
      </p:sp>
    </p:spTree>
    <p:extLst>
      <p:ext uri="{BB962C8B-B14F-4D97-AF65-F5344CB8AC3E}">
        <p14:creationId xmlns:p14="http://schemas.microsoft.com/office/powerpoint/2010/main" val="1987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E98-77B6-4674-83B8-B164A2C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8812-825A-49AC-BDBA-C9076700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82223"/>
            <a:ext cx="10972800" cy="3082925"/>
          </a:xfrm>
        </p:spPr>
        <p:txBody>
          <a:bodyPr/>
          <a:lstStyle/>
          <a:p>
            <a:r>
              <a:rPr lang="en-US" sz="2400" dirty="0"/>
              <a:t>Reading it returns the current value of the counter</a:t>
            </a:r>
          </a:p>
          <a:p>
            <a:r>
              <a:rPr lang="en-US" sz="2400" dirty="0"/>
              <a:t>When it transits from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Consolas" panose="020B0609020204030204" pitchFamily="49" charset="0"/>
              </a:rPr>
              <a:t>0</a:t>
            </a:r>
            <a:r>
              <a:rPr lang="en-US" sz="2400" dirty="0"/>
              <a:t>, it generates an interrupt</a:t>
            </a:r>
          </a:p>
          <a:p>
            <a:r>
              <a:rPr lang="en-US" sz="2400" dirty="0"/>
              <a:t>Writing to </a:t>
            </a:r>
            <a:r>
              <a:rPr lang="en-US" sz="2400" dirty="0" err="1"/>
              <a:t>SysTick_VAL</a:t>
            </a:r>
            <a:r>
              <a:rPr lang="en-US" sz="2400" dirty="0"/>
              <a:t> clears the counter and COUNTFLAG to zero</a:t>
            </a:r>
          </a:p>
          <a:p>
            <a:pPr lvl="1"/>
            <a:r>
              <a:rPr lang="en-US" sz="2100" dirty="0"/>
              <a:t>Cause the counter to reload on the next timer clock</a:t>
            </a:r>
          </a:p>
          <a:p>
            <a:pPr lvl="1"/>
            <a:r>
              <a:rPr lang="en-US" sz="2100" dirty="0"/>
              <a:t>But, does not trigger an </a:t>
            </a:r>
            <a:r>
              <a:rPr lang="en-US" sz="2100" dirty="0" err="1"/>
              <a:t>SysTick</a:t>
            </a:r>
            <a:r>
              <a:rPr lang="en-US" sz="2100" dirty="0"/>
              <a:t> interrupt</a:t>
            </a:r>
          </a:p>
          <a:p>
            <a:r>
              <a:rPr lang="en-US" dirty="0"/>
              <a:t>It has random value on reset. </a:t>
            </a:r>
          </a:p>
          <a:p>
            <a:pPr lvl="1"/>
            <a:r>
              <a:rPr lang="en-US" dirty="0"/>
              <a:t>Always clear it before enabling the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27AA88-9575-404C-9CC1-5F51B1404DFC}"/>
              </a:ext>
            </a:extLst>
          </p:cNvPr>
          <p:cNvGrpSpPr/>
          <p:nvPr/>
        </p:nvGrpSpPr>
        <p:grpSpPr>
          <a:xfrm>
            <a:off x="2671195" y="1540104"/>
            <a:ext cx="4848315" cy="1186991"/>
            <a:chOff x="255436" y="4071209"/>
            <a:chExt cx="4848315" cy="1186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9758AD-5F4A-42DD-8E4D-6F56751A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57D75-657D-4461-B46D-AC8577CBD86F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BCB-C81E-41B6-BC92-B049E4EF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EEBE-683F-4506-ACF2-24F4A463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04040"/>
            <a:ext cx="10972800" cy="2314299"/>
          </a:xfrm>
        </p:spPr>
        <p:txBody>
          <a:bodyPr/>
          <a:lstStyle/>
          <a:p>
            <a:r>
              <a:rPr lang="en-US" sz="2400" dirty="0"/>
              <a:t>A read-only register</a:t>
            </a:r>
          </a:p>
          <a:p>
            <a:r>
              <a:rPr lang="en-US" sz="2400" dirty="0"/>
              <a:t>TENMS (</a:t>
            </a:r>
            <a:r>
              <a:rPr lang="en-US" sz="2400" dirty="0">
                <a:latin typeface="Consolas" panose="020B0609020204030204" pitchFamily="49" charset="0"/>
              </a:rPr>
              <a:t>10 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/>
              <a:t>) holds the reload value, which will yield a 10ms period</a:t>
            </a:r>
          </a:p>
          <a:p>
            <a:r>
              <a:rPr lang="en-US" sz="2400" dirty="0"/>
              <a:t>May not be implemented or may be defined differently by chip designers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A2BCA-04D5-4937-8C08-1CF9C0B4DD6F}"/>
              </a:ext>
            </a:extLst>
          </p:cNvPr>
          <p:cNvGrpSpPr/>
          <p:nvPr/>
        </p:nvGrpSpPr>
        <p:grpSpPr>
          <a:xfrm>
            <a:off x="3501887" y="1517932"/>
            <a:ext cx="4365563" cy="2128120"/>
            <a:chOff x="6681786" y="3891680"/>
            <a:chExt cx="4365563" cy="21281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4B20D-1796-40C4-8A8E-1B868513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E7D21F-8269-40FB-920D-30032AF2D4A9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4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104-E3E2-446C-9F31-6B5240E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6F7E-DEA4-4679-8994-736D298C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3487"/>
            <a:ext cx="10972800" cy="44116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SysTick_Initialize</a:t>
            </a:r>
            <a:r>
              <a:rPr lang="en-US" sz="1600" b="1" dirty="0">
                <a:latin typeface="Consolas" panose="020B0609020204030204" pitchFamily="49" charset="0"/>
              </a:rPr>
              <a:t> (uint32_t ticks) {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= 0;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Disable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-&gt;LOAD = ticks - 1;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Set reload register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Set interrupt priority of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to least urgency (i.e., largest priority value)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NVIC_SetPriority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SysTick_IRQn</a:t>
            </a:r>
            <a:r>
              <a:rPr lang="en-US" sz="1600" b="1" dirty="0">
                <a:latin typeface="Consolas" panose="020B0609020204030204" pitchFamily="49" charset="0"/>
              </a:rPr>
              <a:t>, (1&lt;&lt;__NVIC_PRIO_BITS) - 1);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-&gt;VAL = 0;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Reset the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counter value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Select processor clock: 1 = processor clock; 0 = external clock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SysTick_CTRL_CLKSOURCE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Enables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interrupt, 1 = Enable, 0 = Disable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SysTick_CTRL_TICKINT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Enable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SysTick_CTRL_ENABLE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4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265-2F3D-4C56-AA2A-AC62DE74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Delay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C9E0D-8179-4A01-971B-3082A7871E32}"/>
              </a:ext>
            </a:extLst>
          </p:cNvPr>
          <p:cNvSpPr txBox="1"/>
          <p:nvPr/>
        </p:nvSpPr>
        <p:spPr>
          <a:xfrm>
            <a:off x="796468" y="1520923"/>
            <a:ext cx="9372600" cy="507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volatile int32_t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SysTick_Initialize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Interrupt period = 1000 cycles (us) = 1ms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Delay(100);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Delay 100 ticks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(void)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 service routine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&gt; 0)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Prevent it from being negative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--;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is a global volatile variable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 	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(uint32_t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specifies the delay time length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must be declared as volatile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!=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Busy wait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7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DC2-0F28-46D8-84B2-F2EB8AD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Reload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F505-DB81-4AD4-A527-0BF2440A2A5E}"/>
              </a:ext>
            </a:extLst>
          </p:cNvPr>
          <p:cNvSpPr txBox="1">
            <a:spLocks/>
          </p:cNvSpPr>
          <p:nvPr/>
        </p:nvSpPr>
        <p:spPr bwMode="auto">
          <a:xfrm>
            <a:off x="490331" y="1531937"/>
            <a:ext cx="487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Suppose clock source = </a:t>
            </a:r>
            <a:r>
              <a:rPr lang="en-US" sz="2400" kern="0" dirty="0">
                <a:latin typeface="Consolas" panose="020B0609020204030204" pitchFamily="49" charset="0"/>
              </a:rPr>
              <a:t>80MHz</a:t>
            </a:r>
          </a:p>
          <a:p>
            <a:r>
              <a:rPr lang="en-US" sz="2400" kern="0" dirty="0"/>
              <a:t>Goal: </a:t>
            </a:r>
            <a:r>
              <a:rPr lang="en-US" sz="2400" kern="0" dirty="0" err="1"/>
              <a:t>SysTick</a:t>
            </a:r>
            <a:r>
              <a:rPr lang="en-US" sz="2400" kern="0" dirty="0"/>
              <a:t> Interval = </a:t>
            </a:r>
            <a:r>
              <a:rPr lang="en-US" sz="2400" kern="0" dirty="0">
                <a:latin typeface="Consolas" panose="020B0609020204030204" pitchFamily="49" charset="0"/>
              </a:rPr>
              <a:t>10ms</a:t>
            </a:r>
          </a:p>
          <a:p>
            <a:r>
              <a:rPr lang="en-US" sz="2400" kern="0" dirty="0"/>
              <a:t>What is RELOAD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/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𝑅𝑒𝑙𝑜𝑎𝑑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𝑃𝑒𝑟𝑖𝑜𝑑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𝐶𝑙𝑜𝑐𝑘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=800000−1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=799999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585E8D-7F55-4074-A83E-F8A7B57D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58442"/>
            <a:ext cx="5105400" cy="51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Hardware diagram</a:t>
            </a:r>
          </a:p>
          <a:p>
            <a:r>
              <a:rPr lang="en-US" altLang="en-US" dirty="0"/>
              <a:t>Registers</a:t>
            </a:r>
          </a:p>
          <a:p>
            <a:r>
              <a:rPr lang="en-US" altLang="en-US" dirty="0"/>
              <a:t>Example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08" y="1459468"/>
            <a:ext cx="10668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</a:t>
            </a:r>
            <a:r>
              <a:rPr lang="en-US" dirty="0" err="1">
                <a:solidFill>
                  <a:srgbClr val="0000FF"/>
                </a:solidFill>
              </a:rPr>
              <a:t>SysTick</a:t>
            </a:r>
            <a:r>
              <a:rPr lang="en-US" dirty="0">
                <a:solidFill>
                  <a:srgbClr val="0000FF"/>
                </a:solidFill>
              </a:rPr>
              <a:t> interrupts </a:t>
            </a:r>
            <a:r>
              <a:rPr lang="en-US" dirty="0"/>
              <a:t>at a fixed time interval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Usages: </a:t>
            </a:r>
          </a:p>
          <a:p>
            <a:pPr lvl="1"/>
            <a:r>
              <a:rPr lang="en-US" dirty="0"/>
              <a:t>Measuring time elapsed, such as time delay function</a:t>
            </a:r>
          </a:p>
          <a:p>
            <a:pPr lvl="1"/>
            <a:r>
              <a:rPr lang="en-US" dirty="0"/>
              <a:t>Executing tasks periodically, such as periodic polling, and OS CPU scheduling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CA43D1-6F0F-4A1C-98AE-EB0CBC1437F8}"/>
              </a:ext>
            </a:extLst>
          </p:cNvPr>
          <p:cNvGrpSpPr/>
          <p:nvPr/>
        </p:nvGrpSpPr>
        <p:grpSpPr>
          <a:xfrm>
            <a:off x="1127760" y="2043499"/>
            <a:ext cx="7559040" cy="2223701"/>
            <a:chOff x="902970" y="3598647"/>
            <a:chExt cx="7559040" cy="22237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1476C9-2F6F-4D66-8E5C-0CC5BC1A5C9F}"/>
                </a:ext>
              </a:extLst>
            </p:cNvPr>
            <p:cNvCxnSpPr/>
            <p:nvPr/>
          </p:nvCxnSpPr>
          <p:spPr>
            <a:xfrm>
              <a:off x="1066800" y="4756183"/>
              <a:ext cx="71555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3C60C5-5C68-4FD8-B6F3-5431FAAC3377}"/>
                </a:ext>
              </a:extLst>
            </p:cNvPr>
            <p:cNvGrpSpPr/>
            <p:nvPr/>
          </p:nvGrpSpPr>
          <p:grpSpPr>
            <a:xfrm>
              <a:off x="1451610" y="4208179"/>
              <a:ext cx="5970270" cy="699770"/>
              <a:chOff x="1299210" y="3796030"/>
              <a:chExt cx="5970270" cy="109601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EBBAD1-DA1E-484B-BED9-DAB6879DD11E}"/>
                  </a:ext>
                </a:extLst>
              </p:cNvPr>
              <p:cNvCxnSpPr/>
              <p:nvPr/>
            </p:nvCxnSpPr>
            <p:spPr>
              <a:xfrm>
                <a:off x="22860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D2CFF0-A080-44E7-BF91-3478B621AE24}"/>
                  </a:ext>
                </a:extLst>
              </p:cNvPr>
              <p:cNvCxnSpPr/>
              <p:nvPr/>
            </p:nvCxnSpPr>
            <p:spPr>
              <a:xfrm>
                <a:off x="129921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5FCEEC6-7FAB-424E-B689-F577D0C8A1A1}"/>
                  </a:ext>
                </a:extLst>
              </p:cNvPr>
              <p:cNvCxnSpPr/>
              <p:nvPr/>
            </p:nvCxnSpPr>
            <p:spPr>
              <a:xfrm>
                <a:off x="32766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D92D5F-1D89-409D-87F0-638F33A7BB85}"/>
                  </a:ext>
                </a:extLst>
              </p:cNvPr>
              <p:cNvCxnSpPr/>
              <p:nvPr/>
            </p:nvCxnSpPr>
            <p:spPr>
              <a:xfrm>
                <a:off x="527304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6B0E5E-11E9-4145-98F5-A360D8699FE6}"/>
                  </a:ext>
                </a:extLst>
              </p:cNvPr>
              <p:cNvCxnSpPr/>
              <p:nvPr/>
            </p:nvCxnSpPr>
            <p:spPr>
              <a:xfrm>
                <a:off x="4297680" y="380365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7B20CEC-17B7-47B5-BFA7-F5CAD26E7E0B}"/>
                  </a:ext>
                </a:extLst>
              </p:cNvPr>
              <p:cNvCxnSpPr/>
              <p:nvPr/>
            </p:nvCxnSpPr>
            <p:spPr>
              <a:xfrm>
                <a:off x="726948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F180149-A0B4-4013-B55F-366D09F329B9}"/>
                  </a:ext>
                </a:extLst>
              </p:cNvPr>
              <p:cNvCxnSpPr/>
              <p:nvPr/>
            </p:nvCxnSpPr>
            <p:spPr>
              <a:xfrm>
                <a:off x="628269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9719C726-8F82-426B-8B27-7E5DC66C7376}"/>
                </a:ext>
              </a:extLst>
            </p:cNvPr>
            <p:cNvSpPr/>
            <p:nvPr/>
          </p:nvSpPr>
          <p:spPr>
            <a:xfrm rot="16200000">
              <a:off x="1756348" y="4725242"/>
              <a:ext cx="381127" cy="9906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D98700-95D2-408E-B86A-64304303F0AD}"/>
                </a:ext>
              </a:extLst>
            </p:cNvPr>
            <p:cNvSpPr txBox="1"/>
            <p:nvPr/>
          </p:nvSpPr>
          <p:spPr>
            <a:xfrm>
              <a:off x="969264" y="545301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Fixed time interval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E2CE36-C7C7-4986-AAD5-B539DA57E7AA}"/>
                </a:ext>
              </a:extLst>
            </p:cNvPr>
            <p:cNvSpPr txBox="1"/>
            <p:nvPr/>
          </p:nvSpPr>
          <p:spPr>
            <a:xfrm>
              <a:off x="7860563" y="433712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0AB50F-3299-4B4D-9F3B-BF4D9AD72C8E}"/>
                </a:ext>
              </a:extLst>
            </p:cNvPr>
            <p:cNvSpPr txBox="1"/>
            <p:nvPr/>
          </p:nvSpPr>
          <p:spPr>
            <a:xfrm flipH="1">
              <a:off x="902970" y="3598647"/>
              <a:ext cx="1257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SysTick</a:t>
              </a:r>
              <a:r>
                <a:rPr lang="en-US" dirty="0">
                  <a:solidFill>
                    <a:srgbClr val="C00000"/>
                  </a:solidFill>
                </a:rPr>
                <a:t> interrupts</a:t>
              </a:r>
            </a:p>
          </p:txBody>
        </p:sp>
      </p:grpSp>
      <p:pic>
        <p:nvPicPr>
          <p:cNvPr id="35" name="Picture 4" descr="http://www.gifmania.com.de/Animierte-Gifs-Technologie/Bilder-Uhren/Gif-Animationen-Sanduhren/Sanduhren-89484.gif">
            <a:extLst>
              <a:ext uri="{FF2B5EF4-FFF2-40B4-BE49-F238E27FC236}">
                <a16:creationId xmlns:a16="http://schemas.microsoft.com/office/drawing/2014/main" id="{857CC19E-7A71-4C4E-B4B4-212016FF79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42" y="181990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0090-8728-481D-8A7B-E065DF1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EBB-83C0-4FAC-9BE4-912434D4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5" y="1735771"/>
            <a:ext cx="4850296" cy="2693711"/>
          </a:xfrm>
        </p:spPr>
        <p:txBody>
          <a:bodyPr/>
          <a:lstStyle/>
          <a:p>
            <a:r>
              <a:rPr lang="en-US" sz="2000" dirty="0"/>
              <a:t>System timer is a </a:t>
            </a:r>
            <a:r>
              <a:rPr lang="en-US" sz="2000" dirty="0">
                <a:solidFill>
                  <a:srgbClr val="FF00FF"/>
                </a:solidFill>
              </a:rPr>
              <a:t>standard</a:t>
            </a:r>
            <a:r>
              <a:rPr lang="en-US" sz="2000" dirty="0"/>
              <a:t> hardware component built into ARM Cortex-M.</a:t>
            </a:r>
          </a:p>
          <a:p>
            <a:endParaRPr lang="en-US" sz="2000" dirty="0"/>
          </a:p>
          <a:p>
            <a:r>
              <a:rPr lang="en-US" sz="2000" dirty="0"/>
              <a:t>This hardware </a:t>
            </a:r>
            <a:r>
              <a:rPr lang="en-US" sz="2000" dirty="0">
                <a:solidFill>
                  <a:srgbClr val="FF00FF"/>
                </a:solidFill>
              </a:rPr>
              <a:t>periodically</a:t>
            </a:r>
            <a:r>
              <a:rPr lang="en-US" sz="2000" dirty="0"/>
              <a:t> forces the processor to execute the following ISR: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FF180-F912-407A-8C34-E9D374322D30}"/>
              </a:ext>
            </a:extLst>
          </p:cNvPr>
          <p:cNvSpPr/>
          <p:nvPr/>
        </p:nvSpPr>
        <p:spPr>
          <a:xfrm>
            <a:off x="444129" y="442948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(void){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B0B14-0DB4-4E65-AE26-4E13C9E73577}"/>
              </a:ext>
            </a:extLst>
          </p:cNvPr>
          <p:cNvSpPr/>
          <p:nvPr/>
        </p:nvSpPr>
        <p:spPr>
          <a:xfrm>
            <a:off x="7111836" y="2223940"/>
            <a:ext cx="4561114" cy="396240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BFF5E3-13FE-43B6-B321-B1EFF03AFC81}"/>
              </a:ext>
            </a:extLst>
          </p:cNvPr>
          <p:cNvSpPr/>
          <p:nvPr/>
        </p:nvSpPr>
        <p:spPr>
          <a:xfrm>
            <a:off x="9578706" y="2611509"/>
            <a:ext cx="1676400" cy="2355631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Processor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4EBE2F-1744-40E2-A39D-6617D3191640}"/>
              </a:ext>
            </a:extLst>
          </p:cNvPr>
          <p:cNvSpPr/>
          <p:nvPr/>
        </p:nvSpPr>
        <p:spPr>
          <a:xfrm>
            <a:off x="7405750" y="2604940"/>
            <a:ext cx="1524000" cy="2362200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NVIC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558ED6-8A40-4466-93B7-F540F5AC70AF}"/>
              </a:ext>
            </a:extLst>
          </p:cNvPr>
          <p:cNvSpPr/>
          <p:nvPr/>
        </p:nvSpPr>
        <p:spPr>
          <a:xfrm>
            <a:off x="5119750" y="245254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Peripherals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7BE60-1AA7-4989-8E56-677AFB73E230}"/>
              </a:ext>
            </a:extLst>
          </p:cNvPr>
          <p:cNvSpPr/>
          <p:nvPr/>
        </p:nvSpPr>
        <p:spPr>
          <a:xfrm>
            <a:off x="5130636" y="385589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I/O pins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231D4A-9DBC-4C08-9E4A-56EADA028487}"/>
              </a:ext>
            </a:extLst>
          </p:cNvPr>
          <p:cNvCxnSpPr>
            <a:stCxn id="33" idx="3"/>
          </p:cNvCxnSpPr>
          <p:nvPr/>
        </p:nvCxnSpPr>
        <p:spPr>
          <a:xfrm>
            <a:off x="6567550" y="3062140"/>
            <a:ext cx="83485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AFDBA-EC71-4974-8B81-B3EBA8CE81E2}"/>
              </a:ext>
            </a:extLst>
          </p:cNvPr>
          <p:cNvCxnSpPr/>
          <p:nvPr/>
        </p:nvCxnSpPr>
        <p:spPr>
          <a:xfrm>
            <a:off x="6578436" y="3290740"/>
            <a:ext cx="827314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B2F78-E878-4C10-9EDF-97ACB96593D6}"/>
              </a:ext>
            </a:extLst>
          </p:cNvPr>
          <p:cNvCxnSpPr/>
          <p:nvPr/>
        </p:nvCxnSpPr>
        <p:spPr>
          <a:xfrm>
            <a:off x="6567550" y="2833540"/>
            <a:ext cx="84908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6AD525-F3AB-423B-AD58-FB194A13FF7E}"/>
              </a:ext>
            </a:extLst>
          </p:cNvPr>
          <p:cNvSpPr txBox="1"/>
          <p:nvPr/>
        </p:nvSpPr>
        <p:spPr>
          <a:xfrm>
            <a:off x="6567550" y="249498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93068-B0EA-4181-8967-4222A1181E4D}"/>
              </a:ext>
            </a:extLst>
          </p:cNvPr>
          <p:cNvSpPr txBox="1"/>
          <p:nvPr/>
        </p:nvSpPr>
        <p:spPr>
          <a:xfrm>
            <a:off x="6567550" y="4035863"/>
            <a:ext cx="8348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097D4E-17C8-48FA-8C8E-A7DBD8D8E809}"/>
              </a:ext>
            </a:extLst>
          </p:cNvPr>
          <p:cNvCxnSpPr/>
          <p:nvPr/>
        </p:nvCxnSpPr>
        <p:spPr>
          <a:xfrm>
            <a:off x="6578436" y="4576258"/>
            <a:ext cx="827314" cy="80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6683FC-9702-486A-AD06-D2C26E00A290}"/>
              </a:ext>
            </a:extLst>
          </p:cNvPr>
          <p:cNvCxnSpPr/>
          <p:nvPr/>
        </p:nvCxnSpPr>
        <p:spPr>
          <a:xfrm flipV="1">
            <a:off x="6567550" y="4795777"/>
            <a:ext cx="838200" cy="908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A3D6E-1E05-498E-B45C-037F0ADA038A}"/>
              </a:ext>
            </a:extLst>
          </p:cNvPr>
          <p:cNvCxnSpPr/>
          <p:nvPr/>
        </p:nvCxnSpPr>
        <p:spPr>
          <a:xfrm>
            <a:off x="6578436" y="4374417"/>
            <a:ext cx="816428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8BB25D-E529-4B25-A236-92BF96BB0258}"/>
              </a:ext>
            </a:extLst>
          </p:cNvPr>
          <p:cNvCxnSpPr/>
          <p:nvPr/>
        </p:nvCxnSpPr>
        <p:spPr>
          <a:xfrm flipH="1">
            <a:off x="8929750" y="45099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DACD9C-6918-421F-8F14-7EC1A5A87417}"/>
              </a:ext>
            </a:extLst>
          </p:cNvPr>
          <p:cNvCxnSpPr/>
          <p:nvPr/>
        </p:nvCxnSpPr>
        <p:spPr>
          <a:xfrm flipH="1">
            <a:off x="8929750" y="47385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8E903-12CF-4C1C-9DC7-5DAFAC4332DF}"/>
              </a:ext>
            </a:extLst>
          </p:cNvPr>
          <p:cNvCxnSpPr/>
          <p:nvPr/>
        </p:nvCxnSpPr>
        <p:spPr>
          <a:xfrm flipH="1">
            <a:off x="8940636" y="42813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87E84D-84A1-40BD-A032-4EB8653CAC59}"/>
              </a:ext>
            </a:extLst>
          </p:cNvPr>
          <p:cNvSpPr txBox="1"/>
          <p:nvPr/>
        </p:nvSpPr>
        <p:spPr>
          <a:xfrm>
            <a:off x="9576935" y="4168409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System</a:t>
            </a:r>
          </a:p>
          <a:p>
            <a:r>
              <a:rPr lang="en-US" dirty="0">
                <a:solidFill>
                  <a:prstClr val="black"/>
                </a:solidFill>
                <a:latin typeface="Gill Sans MT"/>
              </a:rPr>
              <a:t>Exceptions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2AD9EF-CCB3-4EA5-90D6-28F7DA14FF41}"/>
              </a:ext>
            </a:extLst>
          </p:cNvPr>
          <p:cNvSpPr/>
          <p:nvPr/>
        </p:nvSpPr>
        <p:spPr>
          <a:xfrm>
            <a:off x="7402406" y="5424340"/>
            <a:ext cx="1527344" cy="381000"/>
          </a:xfrm>
          <a:prstGeom prst="rect">
            <a:avLst/>
          </a:prstGeom>
          <a:solidFill>
            <a:srgbClr val="FF00FF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System Timer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E8DA4-AFE1-4F44-B626-DD9A99D6B14A}"/>
              </a:ext>
            </a:extLst>
          </p:cNvPr>
          <p:cNvSpPr/>
          <p:nvPr/>
        </p:nvSpPr>
        <p:spPr>
          <a:xfrm>
            <a:off x="8166078" y="5055008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Gill Sans MT"/>
              </a:rPr>
              <a:t>SysTick</a:t>
            </a:r>
            <a:r>
              <a:rPr lang="en-US" dirty="0">
                <a:solidFill>
                  <a:srgbClr val="FF00FF"/>
                </a:solidFill>
                <a:latin typeface="Gill Sans MT"/>
              </a:rPr>
              <a:t> IRQ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C4DEBA-5942-4B65-913B-EBFE9E084699}"/>
              </a:ext>
            </a:extLst>
          </p:cNvPr>
          <p:cNvCxnSpPr>
            <a:stCxn id="47" idx="0"/>
            <a:endCxn id="32" idx="2"/>
          </p:cNvCxnSpPr>
          <p:nvPr/>
        </p:nvCxnSpPr>
        <p:spPr>
          <a:xfrm flipV="1">
            <a:off x="8166078" y="4967140"/>
            <a:ext cx="1672" cy="457200"/>
          </a:xfrm>
          <a:prstGeom prst="straightConnector1">
            <a:avLst/>
          </a:prstGeom>
          <a:noFill/>
          <a:ln w="28575" cap="flat" cmpd="sng" algn="ctr">
            <a:solidFill>
              <a:srgbClr val="FF00FF"/>
            </a:solidFill>
            <a:prstDash val="solid"/>
            <a:tailEnd type="triangle"/>
          </a:ln>
          <a:effectLst/>
        </p:spPr>
      </p:cxnSp>
      <p:sp>
        <p:nvSpPr>
          <p:cNvPr id="50" name="Left-Right Arrow 30">
            <a:extLst>
              <a:ext uri="{FF2B5EF4-FFF2-40B4-BE49-F238E27FC236}">
                <a16:creationId xmlns:a16="http://schemas.microsoft.com/office/drawing/2014/main" id="{9E57C018-800A-4C47-BB39-03E67BDFE4C1}"/>
              </a:ext>
            </a:extLst>
          </p:cNvPr>
          <p:cNvSpPr/>
          <p:nvPr/>
        </p:nvSpPr>
        <p:spPr>
          <a:xfrm>
            <a:off x="8929750" y="3062140"/>
            <a:ext cx="647185" cy="228600"/>
          </a:xfrm>
          <a:prstGeom prst="leftRightArrow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520B77-0C44-453C-8DEB-5CD186B29752}"/>
              </a:ext>
            </a:extLst>
          </p:cNvPr>
          <p:cNvSpPr txBox="1"/>
          <p:nvPr/>
        </p:nvSpPr>
        <p:spPr>
          <a:xfrm>
            <a:off x="9344595" y="5614840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ARM Cortex-M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6059FF-6000-4322-80FE-D982F79BAA7A}"/>
              </a:ext>
            </a:extLst>
          </p:cNvPr>
          <p:cNvSpPr/>
          <p:nvPr/>
        </p:nvSpPr>
        <p:spPr>
          <a:xfrm>
            <a:off x="4876101" y="1842940"/>
            <a:ext cx="7010400" cy="48768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ADFD2-29D0-4E8F-97F7-D17DEFC8992E}"/>
              </a:ext>
            </a:extLst>
          </p:cNvPr>
          <p:cNvSpPr txBox="1"/>
          <p:nvPr/>
        </p:nvSpPr>
        <p:spPr>
          <a:xfrm>
            <a:off x="7776969" y="624839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5479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484-8930-4AC8-BDB4-5619EF0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C76BB-D120-4C1B-A9D0-1B2FFC29DE00}"/>
              </a:ext>
            </a:extLst>
          </p:cNvPr>
          <p:cNvGrpSpPr/>
          <p:nvPr/>
        </p:nvGrpSpPr>
        <p:grpSpPr>
          <a:xfrm>
            <a:off x="3982089" y="3570250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E5066-F2E9-453A-8657-86C956D6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7D176B9-0BFD-4E59-8494-49AB20122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CD1FD035-533D-4DA3-B315-EBFC088D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089" y="2451652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AA825981-4A23-4847-9556-AD25AB0AEFE0}"/>
              </a:ext>
            </a:extLst>
          </p:cNvPr>
          <p:cNvCxnSpPr>
            <a:cxnSpLocks noChangeShapeType="1"/>
            <a:stCxn id="5" idx="3"/>
            <a:endCxn id="17" idx="1"/>
          </p:cNvCxnSpPr>
          <p:nvPr/>
        </p:nvCxnSpPr>
        <p:spPr bwMode="auto">
          <a:xfrm>
            <a:off x="5984016" y="3951250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6FA1FE94-82E6-4978-8441-96D1452A5E81}"/>
              </a:ext>
            </a:extLst>
          </p:cNvPr>
          <p:cNvGrpSpPr>
            <a:grpSpLocks/>
          </p:cNvGrpSpPr>
          <p:nvPr/>
        </p:nvGrpSpPr>
        <p:grpSpPr bwMode="auto">
          <a:xfrm>
            <a:off x="2697136" y="3589135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C922B5B-B2EF-4360-A082-E1F4338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AE3B394F-7CC9-4B90-9D79-D01731AC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422B2299-AF6A-4E27-9E46-74A28A6F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07E96E78-4B3B-4A76-A8F8-9C0E6F74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4CE3CE4B-5C9F-4E8C-A474-21539D1B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77ED77DE-180A-4AF5-B1B5-5E9B5A092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FB76EB-8909-4527-A591-6CDCCD40D4D6}"/>
              </a:ext>
            </a:extLst>
          </p:cNvPr>
          <p:cNvSpPr txBox="1"/>
          <p:nvPr/>
        </p:nvSpPr>
        <p:spPr>
          <a:xfrm>
            <a:off x="3982089" y="4337134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010C020-2246-4629-AC75-80CBF3D48C1A}"/>
              </a:ext>
            </a:extLst>
          </p:cNvPr>
          <p:cNvSpPr/>
          <p:nvPr/>
        </p:nvSpPr>
        <p:spPr>
          <a:xfrm>
            <a:off x="6513596" y="3528762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801058F1-E24C-4025-9B64-B37A412F4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98278" y="394807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1D2CDA49-143E-49FF-8E0B-F396A6EB46AF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4977400" y="2820984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5494D2DC-FB24-465A-A8C6-18E71CDBF2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4016" y="2636318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B58E3609-8D8E-4ED4-BBC7-084AD300DE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04185" y="277258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59D000A2-D279-49D6-A009-1C5569C51A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81037" y="2772074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09B496FE-14E7-4836-A900-A2C2B40ACAC5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>
            <a:off x="8107889" y="3958238"/>
            <a:ext cx="4331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B1A152-021A-4B76-BEDC-A13C688F3C13}"/>
              </a:ext>
            </a:extLst>
          </p:cNvPr>
          <p:cNvSpPr txBox="1"/>
          <p:nvPr/>
        </p:nvSpPr>
        <p:spPr>
          <a:xfrm>
            <a:off x="7778391" y="3488934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059B9-3A79-4ABE-859B-CB317F12EDD0}"/>
              </a:ext>
            </a:extLst>
          </p:cNvPr>
          <p:cNvSpPr txBox="1"/>
          <p:nvPr/>
        </p:nvSpPr>
        <p:spPr>
          <a:xfrm>
            <a:off x="4373959" y="298027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52B871BA-5BE4-467F-A1D9-57976633A2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4529" y="2636318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8E61BD-7689-4A9B-A908-B6CBEF2051A5}"/>
              </a:ext>
            </a:extLst>
          </p:cNvPr>
          <p:cNvCxnSpPr>
            <a:endCxn id="6" idx="3"/>
          </p:cNvCxnSpPr>
          <p:nvPr/>
        </p:nvCxnSpPr>
        <p:spPr>
          <a:xfrm flipV="1">
            <a:off x="3606228" y="3948076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EED-8CA4-4E1A-A773-277875CE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Operation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B79EB-D964-4CF6-AE0D-BA5851A3F172}"/>
              </a:ext>
            </a:extLst>
          </p:cNvPr>
          <p:cNvGrpSpPr/>
          <p:nvPr/>
        </p:nvGrpSpPr>
        <p:grpSpPr>
          <a:xfrm>
            <a:off x="1038702" y="1529052"/>
            <a:ext cx="10114596" cy="4606705"/>
            <a:chOff x="1143000" y="1489295"/>
            <a:chExt cx="10114596" cy="4606705"/>
          </a:xfrm>
        </p:grpSpPr>
        <p:sp>
          <p:nvSpPr>
            <p:cNvPr id="5" name="Lightning Bolt 4">
              <a:extLst>
                <a:ext uri="{FF2B5EF4-FFF2-40B4-BE49-F238E27FC236}">
                  <a16:creationId xmlns:a16="http://schemas.microsoft.com/office/drawing/2014/main" id="{C4173907-C296-4981-AF7D-02CA555C94CC}"/>
                </a:ext>
              </a:extLst>
            </p:cNvPr>
            <p:cNvSpPr/>
            <p:nvPr/>
          </p:nvSpPr>
          <p:spPr>
            <a:xfrm flipH="1">
              <a:off x="4244898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DEE624A4-522F-42D4-B08C-740CE6887FA8}"/>
                </a:ext>
              </a:extLst>
            </p:cNvPr>
            <p:cNvSpPr/>
            <p:nvPr/>
          </p:nvSpPr>
          <p:spPr>
            <a:xfrm flipH="1">
              <a:off x="7287322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C639E2AB-41A5-4BAA-9A08-8781FFCB92C8}"/>
                </a:ext>
              </a:extLst>
            </p:cNvPr>
            <p:cNvSpPr/>
            <p:nvPr/>
          </p:nvSpPr>
          <p:spPr>
            <a:xfrm flipH="1">
              <a:off x="10342755" y="4400085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8182A7-0560-4FFC-BFC4-1CBE6793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489295"/>
              <a:ext cx="10114596" cy="46067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C830C2-C6D5-4761-97FF-D88011C91142}"/>
                </a:ext>
              </a:extLst>
            </p:cNvPr>
            <p:cNvSpPr txBox="1"/>
            <p:nvPr/>
          </p:nvSpPr>
          <p:spPr>
            <a:xfrm>
              <a:off x="363855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D39AC-B731-4EC2-A4F4-9DD979FD729B}"/>
                </a:ext>
              </a:extLst>
            </p:cNvPr>
            <p:cNvSpPr txBox="1"/>
            <p:nvPr/>
          </p:nvSpPr>
          <p:spPr>
            <a:xfrm>
              <a:off x="998220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20F34-FE5D-428F-955E-7CB8AD4D2A25}"/>
                </a:ext>
              </a:extLst>
            </p:cNvPr>
            <p:cNvSpPr txBox="1"/>
            <p:nvPr/>
          </p:nvSpPr>
          <p:spPr>
            <a:xfrm>
              <a:off x="6781800" y="3810000"/>
              <a:ext cx="94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4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12F9-3E54-45DB-AA63-94142BB1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cxnSp>
        <p:nvCxnSpPr>
          <p:cNvPr id="4" name="AutoShape 21">
            <a:extLst>
              <a:ext uri="{FF2B5EF4-FFF2-40B4-BE49-F238E27FC236}">
                <a16:creationId xmlns:a16="http://schemas.microsoft.com/office/drawing/2014/main" id="{C74E2842-1077-4643-A097-ACD6C928B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451" y="339960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1">
            <a:extLst>
              <a:ext uri="{FF2B5EF4-FFF2-40B4-BE49-F238E27FC236}">
                <a16:creationId xmlns:a16="http://schemas.microsoft.com/office/drawing/2014/main" id="{A9C9EB57-597F-40DF-8700-19632833FA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02358" y="222411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939F61CC-3279-4B41-8AF8-249FD2FD35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79210" y="2223602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38C5B7-5E5F-4A82-8BBC-60234A5528FB}"/>
              </a:ext>
            </a:extLst>
          </p:cNvPr>
          <p:cNvSpPr/>
          <p:nvPr/>
        </p:nvSpPr>
        <p:spPr>
          <a:xfrm>
            <a:off x="8869169" y="2980291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7177D-21B4-4F08-8110-19549CEC9B49}"/>
              </a:ext>
            </a:extLst>
          </p:cNvPr>
          <p:cNvGrpSpPr/>
          <p:nvPr/>
        </p:nvGrpSpPr>
        <p:grpSpPr>
          <a:xfrm>
            <a:off x="3904401" y="1903180"/>
            <a:ext cx="4733214" cy="2254814"/>
            <a:chOff x="4666401" y="1524000"/>
            <a:chExt cx="4733214" cy="22548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FF9D84-8752-4888-8AE5-706C95E6F943}"/>
                </a:ext>
              </a:extLst>
            </p:cNvPr>
            <p:cNvGrpSpPr/>
            <p:nvPr/>
          </p:nvGrpSpPr>
          <p:grpSpPr>
            <a:xfrm>
              <a:off x="5042262" y="2642598"/>
              <a:ext cx="2001927" cy="762000"/>
              <a:chOff x="5864904" y="2812413"/>
              <a:chExt cx="2001927" cy="762000"/>
            </a:xfrm>
          </p:grpSpPr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6B8AC077-B066-477D-8121-9D8D60F05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905" y="2812413"/>
                <a:ext cx="2001926" cy="762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Counter</a:t>
                </a:r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2A85FA1B-D5C0-44FA-8A6F-E86A05E9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28551" y="3071017"/>
                <a:ext cx="311150" cy="23844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FE8831AB-46E8-4BAE-BD6E-A174814C4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262" y="1524000"/>
              <a:ext cx="199062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Reload Value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FCAFBC6C-2B86-4AFA-AA26-7B008749609A}"/>
                </a:ext>
              </a:extLst>
            </p:cNvPr>
            <p:cNvCxnSpPr>
              <a:cxnSpLocks noChangeShapeType="1"/>
              <a:stCxn id="21" idx="3"/>
              <a:endCxn id="13" idx="1"/>
            </p:cNvCxnSpPr>
            <p:nvPr/>
          </p:nvCxnSpPr>
          <p:spPr bwMode="auto">
            <a:xfrm>
              <a:off x="7044189" y="3023598"/>
              <a:ext cx="529580" cy="69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06BB25-77AD-464D-A2F1-5A961C19DB9B}"/>
                </a:ext>
              </a:extLst>
            </p:cNvPr>
            <p:cNvSpPr txBox="1"/>
            <p:nvPr/>
          </p:nvSpPr>
          <p:spPr>
            <a:xfrm>
              <a:off x="5042262" y="3409482"/>
              <a:ext cx="200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</a:rPr>
                <a:t>24-bit down counter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7E34B77-F5B1-4C4A-B689-EBAAF1190D60}"/>
                </a:ext>
              </a:extLst>
            </p:cNvPr>
            <p:cNvSpPr/>
            <p:nvPr/>
          </p:nvSpPr>
          <p:spPr>
            <a:xfrm>
              <a:off x="7573769" y="2601110"/>
              <a:ext cx="1594293" cy="85895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it zero?</a:t>
              </a:r>
            </a:p>
          </p:txBody>
        </p:sp>
        <p:cxnSp>
          <p:nvCxnSpPr>
            <p:cNvPr id="14" name="AutoShape 21">
              <a:extLst>
                <a:ext uri="{FF2B5EF4-FFF2-40B4-BE49-F238E27FC236}">
                  <a16:creationId xmlns:a16="http://schemas.microsoft.com/office/drawing/2014/main" id="{7E1DA5A4-E3CB-4848-AD32-20C6731FB17E}"/>
                </a:ext>
              </a:extLst>
            </p:cNvPr>
            <p:cNvCxnSpPr>
              <a:cxnSpLocks noChangeShapeType="1"/>
              <a:stCxn id="10" idx="2"/>
              <a:endCxn id="21" idx="0"/>
            </p:cNvCxnSpPr>
            <p:nvPr/>
          </p:nvCxnSpPr>
          <p:spPr bwMode="auto">
            <a:xfrm>
              <a:off x="6037573" y="1893332"/>
              <a:ext cx="5653" cy="749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1">
              <a:extLst>
                <a:ext uri="{FF2B5EF4-FFF2-40B4-BE49-F238E27FC236}">
                  <a16:creationId xmlns:a16="http://schemas.microsoft.com/office/drawing/2014/main" id="{BA44F3B0-A5BA-4BB3-9696-07917EB166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044189" y="1708666"/>
              <a:ext cx="232051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7012E040-1F66-4692-8055-C18F1238CD9A}"/>
                </a:ext>
              </a:extLst>
            </p:cNvPr>
            <p:cNvCxnSpPr>
              <a:cxnSpLocks noChangeShapeType="1"/>
              <a:stCxn id="13" idx="3"/>
              <a:endCxn id="7" idx="1"/>
            </p:cNvCxnSpPr>
            <p:nvPr/>
          </p:nvCxnSpPr>
          <p:spPr bwMode="auto">
            <a:xfrm flipH="1">
              <a:off x="8869169" y="3030586"/>
              <a:ext cx="298893" cy="379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056AFC-44B1-4100-9F7C-91039A5648BC}"/>
                </a:ext>
              </a:extLst>
            </p:cNvPr>
            <p:cNvSpPr txBox="1"/>
            <p:nvPr/>
          </p:nvSpPr>
          <p:spPr>
            <a:xfrm>
              <a:off x="8838564" y="2561282"/>
              <a:ext cx="5610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F20B4-BCB6-4A0B-BFBF-683E7AFDCAFE}"/>
                </a:ext>
              </a:extLst>
            </p:cNvPr>
            <p:cNvSpPr txBox="1"/>
            <p:nvPr/>
          </p:nvSpPr>
          <p:spPr>
            <a:xfrm>
              <a:off x="5434132" y="2052623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</a:t>
              </a:r>
            </a:p>
          </p:txBody>
        </p: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F4B6C710-BEB8-4DE6-94A2-859DE0A951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64702" y="1708666"/>
              <a:ext cx="0" cy="13184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D19880-6D3D-4BE9-8A90-2EE5591F89D8}"/>
                </a:ext>
              </a:extLst>
            </p:cNvPr>
            <p:cNvCxnSpPr>
              <a:endCxn id="22" idx="3"/>
            </p:cNvCxnSpPr>
            <p:nvPr/>
          </p:nvCxnSpPr>
          <p:spPr>
            <a:xfrm flipV="1">
              <a:off x="4666401" y="3020424"/>
              <a:ext cx="375862" cy="23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E657C-573A-47C8-8AE1-900DD7F9AE59}"/>
              </a:ext>
            </a:extLst>
          </p:cNvPr>
          <p:cNvSpPr/>
          <p:nvPr/>
        </p:nvSpPr>
        <p:spPr>
          <a:xfrm>
            <a:off x="609600" y="4874980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EFD1EB-A295-4CC5-BB9B-207C07D8579F}"/>
              </a:ext>
            </a:extLst>
          </p:cNvPr>
          <p:cNvCxnSpPr/>
          <p:nvPr/>
        </p:nvCxnSpPr>
        <p:spPr>
          <a:xfrm>
            <a:off x="7086600" y="5255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AAE876D-3BE7-4678-9159-8FBA76B7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20" y="4646380"/>
            <a:ext cx="5137449" cy="200855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35AFCD-C043-4336-AF7A-489405BF2904}"/>
              </a:ext>
            </a:extLst>
          </p:cNvPr>
          <p:cNvCxnSpPr>
            <a:stCxn id="7" idx="2"/>
          </p:cNvCxnSpPr>
          <p:nvPr/>
        </p:nvCxnSpPr>
        <p:spPr>
          <a:xfrm flipH="1">
            <a:off x="6300445" y="3839243"/>
            <a:ext cx="3811040" cy="137868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BEB-6773-49EA-A337-0745A28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6D534-73FD-448F-81F2-2ADA6D2F8497}"/>
              </a:ext>
            </a:extLst>
          </p:cNvPr>
          <p:cNvGrpSpPr/>
          <p:nvPr/>
        </p:nvGrpSpPr>
        <p:grpSpPr>
          <a:xfrm>
            <a:off x="4657949" y="3086304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2D2BEB-7F5D-4C16-8ABD-F9873FF2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F88C875-B297-4CA2-A2CC-A5E5949952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673EE99A-3503-43A5-80E0-EE148B214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949" y="1967706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B8733A13-14D6-4DE6-823F-E882DDCBFDF6}"/>
              </a:ext>
            </a:extLst>
          </p:cNvPr>
          <p:cNvCxnSpPr>
            <a:cxnSpLocks noChangeShapeType="1"/>
            <a:stCxn id="5" idx="3"/>
            <a:endCxn id="18" idx="1"/>
          </p:cNvCxnSpPr>
          <p:nvPr/>
        </p:nvCxnSpPr>
        <p:spPr bwMode="auto">
          <a:xfrm>
            <a:off x="6659876" y="3467304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DEB58609-007C-47C0-86F0-75B7BBA6FF48}"/>
              </a:ext>
            </a:extLst>
          </p:cNvPr>
          <p:cNvGrpSpPr>
            <a:grpSpLocks/>
          </p:cNvGrpSpPr>
          <p:nvPr/>
        </p:nvGrpSpPr>
        <p:grpSpPr bwMode="auto">
          <a:xfrm>
            <a:off x="322035" y="2654631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5955043F-6288-43B3-BFC3-DEAF9799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203BA59F-4348-469B-AE25-E181BA078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9B279CCB-4AE2-447F-927C-3C37C8B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927DDBEF-6457-4319-802F-B8DE9B29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0B950FF7-6460-4215-9921-D3E2CAE44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592B043E-E12F-4892-8128-806ADCA7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C67429-4626-401A-A428-1C881E18FD68}"/>
              </a:ext>
            </a:extLst>
          </p:cNvPr>
          <p:cNvSpPr txBox="1"/>
          <p:nvPr/>
        </p:nvSpPr>
        <p:spPr>
          <a:xfrm>
            <a:off x="322035" y="3040984"/>
            <a:ext cx="985721" cy="64633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AHB</a:t>
            </a:r>
            <a:br>
              <a:rPr lang="en-US" b="1" dirty="0"/>
            </a:br>
            <a:r>
              <a:rPr lang="en-US" b="1" dirty="0"/>
              <a:t>Clock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CF393-3DEB-4DC8-892A-B3B4B9218B58}"/>
              </a:ext>
            </a:extLst>
          </p:cNvPr>
          <p:cNvSpPr txBox="1"/>
          <p:nvPr/>
        </p:nvSpPr>
        <p:spPr>
          <a:xfrm>
            <a:off x="4657949" y="3853188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199C598-80E5-4502-8FEB-C9A0947C9002}"/>
              </a:ext>
            </a:extLst>
          </p:cNvPr>
          <p:cNvSpPr/>
          <p:nvPr/>
        </p:nvSpPr>
        <p:spPr>
          <a:xfrm>
            <a:off x="7189456" y="3044816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9F0D2C4E-5C78-4B47-BBEB-CF8094FD0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74138" y="346412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C7759D2F-AFA2-4524-B5C5-36C153F7A7BA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5653260" y="2337038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5F8AF190-033B-4B40-853D-7CA9E0F185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59876" y="2152372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3533E0E4-7F40-4072-9E55-A72B379E26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80045" y="228863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610DCF7-A877-4AC4-A527-8F777E6FA2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56897" y="2288128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BB78EF95-4EFE-4D07-873A-72C29C977EE3}"/>
              </a:ext>
            </a:extLst>
          </p:cNvPr>
          <p:cNvCxnSpPr>
            <a:cxnSpLocks noChangeShapeType="1"/>
            <a:stCxn id="18" idx="3"/>
          </p:cNvCxnSpPr>
          <p:nvPr/>
        </p:nvCxnSpPr>
        <p:spPr bwMode="auto">
          <a:xfrm>
            <a:off x="8783749" y="3474292"/>
            <a:ext cx="46310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849F6C-BA8B-45FB-A69B-069C318A060E}"/>
              </a:ext>
            </a:extLst>
          </p:cNvPr>
          <p:cNvSpPr txBox="1"/>
          <p:nvPr/>
        </p:nvSpPr>
        <p:spPr>
          <a:xfrm>
            <a:off x="8454251" y="3004988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D4083-2C59-4F5A-AAA9-5E2975C15B56}"/>
              </a:ext>
            </a:extLst>
          </p:cNvPr>
          <p:cNvSpPr txBox="1"/>
          <p:nvPr/>
        </p:nvSpPr>
        <p:spPr>
          <a:xfrm>
            <a:off x="5049819" y="24963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7" name="AutoShape 21">
            <a:extLst>
              <a:ext uri="{FF2B5EF4-FFF2-40B4-BE49-F238E27FC236}">
                <a16:creationId xmlns:a16="http://schemas.microsoft.com/office/drawing/2014/main" id="{7FEA536B-0C6C-4964-AAE3-A6B54006B5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80389" y="2152372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755F96D-832A-4A51-A5CF-C4EEB17D832E}"/>
              </a:ext>
            </a:extLst>
          </p:cNvPr>
          <p:cNvSpPr/>
          <p:nvPr/>
        </p:nvSpPr>
        <p:spPr>
          <a:xfrm rot="5400000">
            <a:off x="2278271" y="3166815"/>
            <a:ext cx="838200" cy="401120"/>
          </a:xfrm>
          <a:prstGeom prst="trapezoid">
            <a:avLst>
              <a:gd name="adj" fmla="val 632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614A8-EDCC-47DE-AD1B-EDE9AB1D6CD5}"/>
              </a:ext>
            </a:extLst>
          </p:cNvPr>
          <p:cNvCxnSpPr>
            <a:stCxn id="31" idx="3"/>
          </p:cNvCxnSpPr>
          <p:nvPr/>
        </p:nvCxnSpPr>
        <p:spPr>
          <a:xfrm>
            <a:off x="216504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3BD0BE-1344-4AD1-9741-FAD2F462F09C}"/>
              </a:ext>
            </a:extLst>
          </p:cNvPr>
          <p:cNvCxnSpPr/>
          <p:nvPr/>
        </p:nvCxnSpPr>
        <p:spPr>
          <a:xfrm>
            <a:off x="1450131" y="3595975"/>
            <a:ext cx="1046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A2660A-7630-4F95-AC5E-0B72DC02F7F4}"/>
              </a:ext>
            </a:extLst>
          </p:cNvPr>
          <p:cNvSpPr/>
          <p:nvPr/>
        </p:nvSpPr>
        <p:spPr>
          <a:xfrm>
            <a:off x="1784041" y="2986375"/>
            <a:ext cx="3810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FF"/>
                </a:solidFill>
              </a:rPr>
              <a:t>/8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87A005-451C-4D0F-9315-F40B61E5C2DA}"/>
              </a:ext>
            </a:extLst>
          </p:cNvPr>
          <p:cNvCxnSpPr/>
          <p:nvPr/>
        </p:nvCxnSpPr>
        <p:spPr>
          <a:xfrm>
            <a:off x="145013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82924-5DB0-4538-A7B0-F4641DD50B58}"/>
              </a:ext>
            </a:extLst>
          </p:cNvPr>
          <p:cNvCxnSpPr>
            <a:stCxn id="43" idx="3"/>
            <a:endCxn id="6" idx="3"/>
          </p:cNvCxnSpPr>
          <p:nvPr/>
        </p:nvCxnSpPr>
        <p:spPr>
          <a:xfrm flipV="1">
            <a:off x="4282088" y="3464130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FA6CC-398F-41B9-B7AA-CEE33F1AF290}"/>
              </a:ext>
            </a:extLst>
          </p:cNvPr>
          <p:cNvCxnSpPr/>
          <p:nvPr/>
        </p:nvCxnSpPr>
        <p:spPr>
          <a:xfrm flipH="1" flipV="1">
            <a:off x="2739887" y="3644107"/>
            <a:ext cx="15914" cy="123861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D23EB-8B59-4538-A3A4-A20323E90F02}"/>
              </a:ext>
            </a:extLst>
          </p:cNvPr>
          <p:cNvCxnSpPr/>
          <p:nvPr/>
        </p:nvCxnSpPr>
        <p:spPr>
          <a:xfrm flipV="1">
            <a:off x="1315993" y="3165505"/>
            <a:ext cx="144296" cy="20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FD4F02-8ECC-46AA-A3DB-A2A53C75365A}"/>
              </a:ext>
            </a:extLst>
          </p:cNvPr>
          <p:cNvCxnSpPr/>
          <p:nvPr/>
        </p:nvCxnSpPr>
        <p:spPr>
          <a:xfrm flipH="1" flipV="1">
            <a:off x="1315993" y="3367375"/>
            <a:ext cx="150769" cy="23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0B6D41-4494-4A96-8457-58C52375F8BD}"/>
              </a:ext>
            </a:extLst>
          </p:cNvPr>
          <p:cNvSpPr txBox="1"/>
          <p:nvPr/>
        </p:nvSpPr>
        <p:spPr>
          <a:xfrm>
            <a:off x="2471749" y="3028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F6012-CE3C-4F5C-8E98-BA6811D2783E}"/>
              </a:ext>
            </a:extLst>
          </p:cNvPr>
          <p:cNvSpPr txBox="1"/>
          <p:nvPr/>
        </p:nvSpPr>
        <p:spPr>
          <a:xfrm>
            <a:off x="2476483" y="33872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FB7FFC9F-6290-45C2-88B9-09088CEC93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5801" y="4882724"/>
            <a:ext cx="2422486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687C4F7-BFAA-44BE-AF06-06CA828EBD09}"/>
              </a:ext>
            </a:extLst>
          </p:cNvPr>
          <p:cNvSpPr/>
          <p:nvPr/>
        </p:nvSpPr>
        <p:spPr>
          <a:xfrm>
            <a:off x="682487" y="5245938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6CE48D-56E6-4C47-A746-C31B6FC7859A}"/>
              </a:ext>
            </a:extLst>
          </p:cNvPr>
          <p:cNvGrpSpPr/>
          <p:nvPr/>
        </p:nvGrpSpPr>
        <p:grpSpPr>
          <a:xfrm>
            <a:off x="3703083" y="3281741"/>
            <a:ext cx="579005" cy="399372"/>
            <a:chOff x="426151" y="4038600"/>
            <a:chExt cx="579005" cy="399372"/>
          </a:xfrm>
        </p:grpSpPr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F3CA70DA-CB90-4B0C-89B6-206B836BACC4}"/>
                </a:ext>
              </a:extLst>
            </p:cNvPr>
            <p:cNvSpPr/>
            <p:nvPr/>
          </p:nvSpPr>
          <p:spPr>
            <a:xfrm>
              <a:off x="457200" y="4038600"/>
              <a:ext cx="521098" cy="39937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ED0BBA-DC25-4759-86F2-41B0022A3668}"/>
                </a:ext>
              </a:extLst>
            </p:cNvPr>
            <p:cNvSpPr txBox="1"/>
            <p:nvPr/>
          </p:nvSpPr>
          <p:spPr>
            <a:xfrm>
              <a:off x="426151" y="406942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A5ACB8-5863-4C8E-9098-6CFCFFE0891D}"/>
              </a:ext>
            </a:extLst>
          </p:cNvPr>
          <p:cNvCxnSpPr/>
          <p:nvPr/>
        </p:nvCxnSpPr>
        <p:spPr>
          <a:xfrm>
            <a:off x="2900628" y="3356136"/>
            <a:ext cx="8335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9A6460-6281-45EA-86CA-B40BF865E04B}"/>
              </a:ext>
            </a:extLst>
          </p:cNvPr>
          <p:cNvCxnSpPr/>
          <p:nvPr/>
        </p:nvCxnSpPr>
        <p:spPr>
          <a:xfrm>
            <a:off x="3271025" y="3586195"/>
            <a:ext cx="4631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C9689-1B1F-4239-A2EE-87A3DCC343BB}"/>
              </a:ext>
            </a:extLst>
          </p:cNvPr>
          <p:cNvCxnSpPr/>
          <p:nvPr/>
        </p:nvCxnSpPr>
        <p:spPr>
          <a:xfrm>
            <a:off x="7464287" y="53205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6E5EAE-4F77-401B-8EC3-D8D09332719C}"/>
              </a:ext>
            </a:extLst>
          </p:cNvPr>
          <p:cNvCxnSpPr/>
          <p:nvPr/>
        </p:nvCxnSpPr>
        <p:spPr>
          <a:xfrm flipH="1">
            <a:off x="3271025" y="4475354"/>
            <a:ext cx="4421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53F214-A2A8-435E-A715-EE50AD88C686}"/>
              </a:ext>
            </a:extLst>
          </p:cNvPr>
          <p:cNvCxnSpPr/>
          <p:nvPr/>
        </p:nvCxnSpPr>
        <p:spPr>
          <a:xfrm>
            <a:off x="3271025" y="3586195"/>
            <a:ext cx="0" cy="8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9DC5DBF-60FB-432E-B070-999B43E0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87" y="4448836"/>
            <a:ext cx="7858014" cy="2150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C5A6A4-0AD9-41C8-9978-223E36ADF32C}"/>
              </a:ext>
            </a:extLst>
          </p:cNvPr>
          <p:cNvSpPr txBox="1"/>
          <p:nvPr/>
        </p:nvSpPr>
        <p:spPr>
          <a:xfrm>
            <a:off x="1439159" y="2288128"/>
            <a:ext cx="110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963F4-AD48-40CB-880F-0F1B727E8F4B}"/>
              </a:ext>
            </a:extLst>
          </p:cNvPr>
          <p:cNvSpPr txBox="1"/>
          <p:nvPr/>
        </p:nvSpPr>
        <p:spPr>
          <a:xfrm>
            <a:off x="1381415" y="3617084"/>
            <a:ext cx="11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 clock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91A7C6-AC63-4085-93D3-A84A2B902320}"/>
              </a:ext>
            </a:extLst>
          </p:cNvPr>
          <p:cNvSpPr/>
          <p:nvPr/>
        </p:nvSpPr>
        <p:spPr>
          <a:xfrm>
            <a:off x="9246856" y="3044817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</p:spTree>
    <p:extLst>
      <p:ext uri="{BB962C8B-B14F-4D97-AF65-F5344CB8AC3E}">
        <p14:creationId xmlns:p14="http://schemas.microsoft.com/office/powerpoint/2010/main" val="215764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09A5-779D-45DC-B345-F3C4FBD8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782450-658F-49B2-AB36-558F6B9892F9}"/>
              </a:ext>
            </a:extLst>
          </p:cNvPr>
          <p:cNvGrpSpPr/>
          <p:nvPr/>
        </p:nvGrpSpPr>
        <p:grpSpPr>
          <a:xfrm>
            <a:off x="6488186" y="1838310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8CCE-F54C-402C-9D96-D22178C0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03C79-5282-4D02-8FE4-242E033C7296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4764E1-C18A-40BA-844A-FD4FFD9E6266}"/>
              </a:ext>
            </a:extLst>
          </p:cNvPr>
          <p:cNvGrpSpPr/>
          <p:nvPr/>
        </p:nvGrpSpPr>
        <p:grpSpPr>
          <a:xfrm>
            <a:off x="734779" y="4492992"/>
            <a:ext cx="4848315" cy="1186991"/>
            <a:chOff x="255436" y="4071209"/>
            <a:chExt cx="4848315" cy="11869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8A2187-70F6-4C5A-8C31-4E3C9DE8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01A27-4C5C-42D5-9D7A-67F2FE9A4CF2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A3F97-2965-4AA8-ACFF-C7304ADB1D32}"/>
              </a:ext>
            </a:extLst>
          </p:cNvPr>
          <p:cNvGrpSpPr/>
          <p:nvPr/>
        </p:nvGrpSpPr>
        <p:grpSpPr>
          <a:xfrm>
            <a:off x="6869186" y="4246323"/>
            <a:ext cx="4365563" cy="2128120"/>
            <a:chOff x="6681786" y="3891680"/>
            <a:chExt cx="4365563" cy="2128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DFD067-FC2F-4FDA-9A3F-9DF47E316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E6A17-DB76-4B5D-8A73-05D2D6D04DAA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D78AD-D7B2-46D9-BA1D-69DA32DAD1AB}"/>
              </a:ext>
            </a:extLst>
          </p:cNvPr>
          <p:cNvGrpSpPr/>
          <p:nvPr/>
        </p:nvGrpSpPr>
        <p:grpSpPr>
          <a:xfrm>
            <a:off x="609600" y="1847861"/>
            <a:ext cx="5465792" cy="2246098"/>
            <a:chOff x="128588" y="1460702"/>
            <a:chExt cx="5465792" cy="22460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21903CC-5027-4E1D-8E83-5306DB3BD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88" y="2004400"/>
              <a:ext cx="4354369" cy="1702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E0BEFD-D188-405D-81DA-430F04FABDA2}"/>
                </a:ext>
              </a:extLst>
            </p:cNvPr>
            <p:cNvSpPr/>
            <p:nvPr/>
          </p:nvSpPr>
          <p:spPr>
            <a:xfrm>
              <a:off x="128588" y="1460702"/>
              <a:ext cx="5465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control and status register (</a:t>
              </a:r>
              <a:r>
                <a:rPr lang="en-US" dirty="0" err="1"/>
                <a:t>SysTick_CTRL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2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788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Consolas</vt:lpstr>
      <vt:lpstr>Gill Sans MT</vt:lpstr>
      <vt:lpstr>Wingdings</vt:lpstr>
      <vt:lpstr>1_Network</vt:lpstr>
      <vt:lpstr>Network</vt:lpstr>
      <vt:lpstr>PowerPoint Presentation</vt:lpstr>
      <vt:lpstr>Agenda</vt:lpstr>
      <vt:lpstr>Overview</vt:lpstr>
      <vt:lpstr>System Timer (SysTick)</vt:lpstr>
      <vt:lpstr>Diagram of System Timer (SysTick)</vt:lpstr>
      <vt:lpstr>System Timer Operation</vt:lpstr>
      <vt:lpstr>Diagram of System Timer (SysTick)</vt:lpstr>
      <vt:lpstr>Diagram of System Timer (SysTick)</vt:lpstr>
      <vt:lpstr>Registers of System Timer</vt:lpstr>
      <vt:lpstr>Registers of System Timer</vt:lpstr>
      <vt:lpstr>Registers of System Timer</vt:lpstr>
      <vt:lpstr>Registers of System Timer</vt:lpstr>
      <vt:lpstr>Example Code</vt:lpstr>
      <vt:lpstr>Implementing Delay Function</vt:lpstr>
      <vt:lpstr>Calculating Reload Value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4</cp:revision>
  <dcterms:created xsi:type="dcterms:W3CDTF">2021-08-26T08:22:37Z</dcterms:created>
  <dcterms:modified xsi:type="dcterms:W3CDTF">2021-08-26T15:11:05Z</dcterms:modified>
</cp:coreProperties>
</file>