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363" r:id="rId4"/>
    <p:sldId id="443" r:id="rId5"/>
    <p:sldId id="444" r:id="rId6"/>
    <p:sldId id="445" r:id="rId7"/>
    <p:sldId id="446" r:id="rId8"/>
    <p:sldId id="447" r:id="rId9"/>
    <p:sldId id="448" r:id="rId10"/>
    <p:sldId id="449" r:id="rId11"/>
    <p:sldId id="450" r:id="rId12"/>
    <p:sldId id="451" r:id="rId13"/>
    <p:sldId id="452" r:id="rId14"/>
    <p:sldId id="453" r:id="rId15"/>
    <p:sldId id="454" r:id="rId16"/>
    <p:sldId id="455" r:id="rId17"/>
    <p:sldId id="456" r:id="rId18"/>
    <p:sldId id="457" r:id="rId19"/>
    <p:sldId id="458" r:id="rId20"/>
    <p:sldId id="459" r:id="rId21"/>
    <p:sldId id="460" r:id="rId22"/>
    <p:sldId id="461" r:id="rId23"/>
    <p:sldId id="46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DDD89A75-8654-4194-9406-E249D9F7F2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B59C56EA-9893-4015-A76F-15CDF5EFD5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1F93A-2E70-418A-8631-6B256E6CA2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941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F29DF2-272C-4DF5-B221-881A5195A6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09118A7-F379-40D4-9D97-8583589080E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9C78E-A5C9-4AFB-8616-E10027409A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22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3CE7503-63EE-4C4E-8094-F36FF8B4A2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F6A88E6-22F7-4324-B512-7A0D4CC982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86259-D9D7-4C1C-8916-165CECB78B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1393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58763"/>
            <a:ext cx="2743200" cy="5872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58763"/>
            <a:ext cx="8026400" cy="5872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B1BA2A-A593-4A6F-856A-6A4DF805BC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30A78FB-FB8F-46F8-9E33-20185F7377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5750F-FCEB-4C05-818D-099E50DA6A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92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429C47-FEF3-4AFB-935E-F0218FBEFD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85022F1-CD11-47A9-9058-8FA1026BD56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2AF3F-B068-4607-989B-BAABF54EF0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779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CFC7345-DFD0-4561-B634-573255508D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6B9672F-37F8-4AD0-964D-4E3FC4AB58E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8B0FF-9AC3-4BDD-A7D9-7A9CE11EAC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263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BD69AAA-F97F-4BAF-8368-4E449C407E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9D997F8-DC54-4B12-8743-09203BD2D99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1D994-EB66-42AF-A2F8-489E52A4EF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49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F645E1-30CA-454D-9885-AFDF708666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9F5D002-A1AC-4FDD-8C0E-62C6F7D649C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7562E-F879-4095-ABF5-C73B5A7CC6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209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DECA784-088D-4C25-A441-7919AFA091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89BA0E-7F19-44E7-94F8-25D8196EF7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F4C25-8B22-4449-B2CD-B2E3B721C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014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060D9E5-AF0F-402C-8580-04552E3036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CDB7881-97D1-42CA-95F7-47553532C0A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0E4B5-D593-4406-96FC-23A1D3164B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665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7E528FA-2E35-4544-8F56-D87CA69328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872A664-8A9C-481A-A1CE-8FF9A16CBC7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589D4-0202-4EE7-B254-D5F5F52848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9920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BE3C7CD-8EFC-40C8-99DB-4C4CA88B0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1E26F8C-A8AC-4E38-B75D-0A3E7B00267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5B8FA-0F24-45DD-A0B1-E1570FF4DA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259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5DE39563-2A8D-4F0A-BEDC-E426B19B0A82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3600" y="12954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grpSp>
        <p:nvGrpSpPr>
          <p:cNvPr id="1027" name="Group 8">
            <a:extLst>
              <a:ext uri="{FF2B5EF4-FFF2-40B4-BE49-F238E27FC236}">
                <a16:creationId xmlns:a16="http://schemas.microsoft.com/office/drawing/2014/main" id="{72DDC5A4-1931-48AE-ABCC-93C010628D90}"/>
              </a:ext>
            </a:extLst>
          </p:cNvPr>
          <p:cNvGrpSpPr>
            <a:grpSpLocks/>
          </p:cNvGrpSpPr>
          <p:nvPr/>
        </p:nvGrpSpPr>
        <p:grpSpPr bwMode="auto">
          <a:xfrm>
            <a:off x="10041467" y="3030538"/>
            <a:ext cx="1784351" cy="2189162"/>
            <a:chOff x="4704" y="1885"/>
            <a:chExt cx="843" cy="1379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B069BB5D-F5F5-4F6A-9574-4C7EB9719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E9325959-FE70-42DF-BAC7-DF2658B63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655A3CEB-9185-4723-B43E-78CBD4E9C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71E9C3DC-27AC-4F81-8A52-D8E1F06ED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46E309F7-D109-4BCB-B472-C7013C2E5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A0F232D6-F1C0-4D86-86DD-29B73D25A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14094B95-7A9F-4E27-A76F-AF6C76BA1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1316446F-7411-49B4-BAD5-24EE11D83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BB862FB1-C204-49C3-92AB-7034B654A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EA5C08F7-694A-4121-AF10-9B8D9E43B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06E97B86-22E6-48F1-BA4D-3CB612928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49298F44-FDA8-4AFF-BDFC-0342FC93D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01F59968-C190-410C-8723-AC61D5DB1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415570F0-353D-4097-93A3-9FEF2C76C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048EA8F1-895F-4961-9291-6C4632133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FCC06B73-2ADC-45AF-AF18-5009E3FB0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F909AAD3-3983-4291-8DC3-6F8294C85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3CABBD57-0D04-4325-B7EE-5F3D23CE5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2E212C74-8DBE-4FC7-A235-5A57D15CB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47877890-2A40-45E4-A7ED-DEF90BBA3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6DBA345F-560E-44CB-96F5-54F75B1AB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66494A7E-875F-4584-A1B0-73BCE36DC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F0E90CA0-E800-48FD-B1CC-35C8ECBFD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7854C80F-850B-489F-929D-A574856FC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D8D2A578-741F-44DA-9DE6-D24888ABB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B3A617B1-ACF0-45A8-8371-CEF176AD9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3FE73368-FD01-4D6E-9D10-1A7247810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F5F21CF5-B719-467B-BC27-679284AEE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A043BB70-C4D5-41C3-BE4E-A0309931C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6744746D-E16D-4D89-919E-3C1DD826A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1208D95B-D0B5-4481-8ED2-88CB86DC3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</p:grpSp>
      <p:sp>
        <p:nvSpPr>
          <p:cNvPr id="1028" name="Line 40">
            <a:extLst>
              <a:ext uri="{FF2B5EF4-FFF2-40B4-BE49-F238E27FC236}">
                <a16:creationId xmlns:a16="http://schemas.microsoft.com/office/drawing/2014/main" id="{3C6D9E1F-E692-4073-B5CE-7490108A33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400" y="2819400"/>
            <a:ext cx="1137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74" name="Rectangle 5">
            <a:extLst>
              <a:ext uri="{FF2B5EF4-FFF2-40B4-BE49-F238E27FC236}">
                <a16:creationId xmlns:a16="http://schemas.microsoft.com/office/drawing/2014/main" id="{AD56341C-688C-42DA-B51D-B55B8A4013A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6" name="Rectangle 7">
            <a:extLst>
              <a:ext uri="{FF2B5EF4-FFF2-40B4-BE49-F238E27FC236}">
                <a16:creationId xmlns:a16="http://schemas.microsoft.com/office/drawing/2014/main" id="{F712B849-B1EB-4862-B057-E12688A0AAD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B595FAF-7733-43D3-9377-3FDAC5F55F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2">
            <a:extLst>
              <a:ext uri="{FF2B5EF4-FFF2-40B4-BE49-F238E27FC236}">
                <a16:creationId xmlns:a16="http://schemas.microsoft.com/office/drawing/2014/main" id="{DCD67B5F-31F2-41D0-8907-4FEB9AD382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8151" y="1879601"/>
            <a:ext cx="9042400" cy="847725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3900" b="1" dirty="0">
                <a:solidFill>
                  <a:schemeClr val="tx2"/>
                </a:solidFill>
              </a:rPr>
              <a:t>Hi-Tech Education Center</a:t>
            </a:r>
          </a:p>
        </p:txBody>
      </p:sp>
    </p:spTree>
    <p:extLst>
      <p:ext uri="{BB962C8B-B14F-4D97-AF65-F5344CB8AC3E}">
        <p14:creationId xmlns:p14="http://schemas.microsoft.com/office/powerpoint/2010/main" val="323186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>
            <a:extLst>
              <a:ext uri="{FF2B5EF4-FFF2-40B4-BE49-F238E27FC236}">
                <a16:creationId xmlns:a16="http://schemas.microsoft.com/office/drawing/2014/main" id="{AFB6D7CE-F733-4802-A096-4134CC532B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17200" y="152400"/>
            <a:ext cx="0" cy="130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F3A7CCD-936F-44CB-BB98-876C7A9B2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58764"/>
            <a:ext cx="10058400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717DC534-87EB-445D-A532-61DDCC0553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F3A06371-B8F8-44DC-B929-EC22A1E666A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7591" name="Rectangle 7">
            <a:extLst>
              <a:ext uri="{FF2B5EF4-FFF2-40B4-BE49-F238E27FC236}">
                <a16:creationId xmlns:a16="http://schemas.microsoft.com/office/drawing/2014/main" id="{FBE40E59-7AC1-42ED-AF3A-A98C609F237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4D62C76-B710-4A57-B883-3FE33F120A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2055" name="Group 8">
            <a:extLst>
              <a:ext uri="{FF2B5EF4-FFF2-40B4-BE49-F238E27FC236}">
                <a16:creationId xmlns:a16="http://schemas.microsoft.com/office/drawing/2014/main" id="{F1C87ECB-AC24-458D-991C-52C7BBD9526B}"/>
              </a:ext>
            </a:extLst>
          </p:cNvPr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2057" name="Oval 9">
              <a:extLst>
                <a:ext uri="{FF2B5EF4-FFF2-40B4-BE49-F238E27FC236}">
                  <a16:creationId xmlns:a16="http://schemas.microsoft.com/office/drawing/2014/main" id="{69B7C95E-175F-46D8-97E7-46E584AE9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58" name="Oval 10">
              <a:extLst>
                <a:ext uri="{FF2B5EF4-FFF2-40B4-BE49-F238E27FC236}">
                  <a16:creationId xmlns:a16="http://schemas.microsoft.com/office/drawing/2014/main" id="{B899C88C-0F1D-4478-8005-CE9B31DEB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59" name="Oval 11">
              <a:extLst>
                <a:ext uri="{FF2B5EF4-FFF2-40B4-BE49-F238E27FC236}">
                  <a16:creationId xmlns:a16="http://schemas.microsoft.com/office/drawing/2014/main" id="{6CBFFE80-2696-42C0-983A-58B40EBB4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0" name="Oval 12">
              <a:extLst>
                <a:ext uri="{FF2B5EF4-FFF2-40B4-BE49-F238E27FC236}">
                  <a16:creationId xmlns:a16="http://schemas.microsoft.com/office/drawing/2014/main" id="{F48F49F0-1241-4C5A-AD9C-80ED7A3A5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1" name="Oval 13">
              <a:extLst>
                <a:ext uri="{FF2B5EF4-FFF2-40B4-BE49-F238E27FC236}">
                  <a16:creationId xmlns:a16="http://schemas.microsoft.com/office/drawing/2014/main" id="{4136EB0F-42B3-4331-BC8A-C874119B6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2" name="Oval 14">
              <a:extLst>
                <a:ext uri="{FF2B5EF4-FFF2-40B4-BE49-F238E27FC236}">
                  <a16:creationId xmlns:a16="http://schemas.microsoft.com/office/drawing/2014/main" id="{A16BA3C1-C5C6-4CF0-84FC-A6005C9DE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3" name="Oval 15">
              <a:extLst>
                <a:ext uri="{FF2B5EF4-FFF2-40B4-BE49-F238E27FC236}">
                  <a16:creationId xmlns:a16="http://schemas.microsoft.com/office/drawing/2014/main" id="{73CD5657-054A-4949-B668-81D1926DB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4" name="Oval 16">
              <a:extLst>
                <a:ext uri="{FF2B5EF4-FFF2-40B4-BE49-F238E27FC236}">
                  <a16:creationId xmlns:a16="http://schemas.microsoft.com/office/drawing/2014/main" id="{BA9C93A0-8A2C-4067-B051-C7518FF0F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5" name="Oval 17">
              <a:extLst>
                <a:ext uri="{FF2B5EF4-FFF2-40B4-BE49-F238E27FC236}">
                  <a16:creationId xmlns:a16="http://schemas.microsoft.com/office/drawing/2014/main" id="{D9C5BAFA-FD58-47C2-B55E-977533DA3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6" name="Oval 18">
              <a:extLst>
                <a:ext uri="{FF2B5EF4-FFF2-40B4-BE49-F238E27FC236}">
                  <a16:creationId xmlns:a16="http://schemas.microsoft.com/office/drawing/2014/main" id="{3A8C9E9F-0398-4E97-ACEA-27D524983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7" name="Oval 19">
              <a:extLst>
                <a:ext uri="{FF2B5EF4-FFF2-40B4-BE49-F238E27FC236}">
                  <a16:creationId xmlns:a16="http://schemas.microsoft.com/office/drawing/2014/main" id="{C00B4D27-79FD-4164-BDDA-900A82CFC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8" name="Oval 20">
              <a:extLst>
                <a:ext uri="{FF2B5EF4-FFF2-40B4-BE49-F238E27FC236}">
                  <a16:creationId xmlns:a16="http://schemas.microsoft.com/office/drawing/2014/main" id="{764FEE1F-7E36-4ABB-82D4-D54551AD2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9" name="Oval 21">
              <a:extLst>
                <a:ext uri="{FF2B5EF4-FFF2-40B4-BE49-F238E27FC236}">
                  <a16:creationId xmlns:a16="http://schemas.microsoft.com/office/drawing/2014/main" id="{C7D90267-9C2B-436A-868A-2C9BDDA8A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0" name="Oval 22">
              <a:extLst>
                <a:ext uri="{FF2B5EF4-FFF2-40B4-BE49-F238E27FC236}">
                  <a16:creationId xmlns:a16="http://schemas.microsoft.com/office/drawing/2014/main" id="{76978E4C-3B2B-44AD-9229-1A9F3A0AB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1" name="Oval 23">
              <a:extLst>
                <a:ext uri="{FF2B5EF4-FFF2-40B4-BE49-F238E27FC236}">
                  <a16:creationId xmlns:a16="http://schemas.microsoft.com/office/drawing/2014/main" id="{94E426A7-B101-49BB-B006-5E3EF8059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2" name="Oval 24">
              <a:extLst>
                <a:ext uri="{FF2B5EF4-FFF2-40B4-BE49-F238E27FC236}">
                  <a16:creationId xmlns:a16="http://schemas.microsoft.com/office/drawing/2014/main" id="{2CA5AD28-CAC7-4EE5-AE18-115B702EA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3" name="Oval 25">
              <a:extLst>
                <a:ext uri="{FF2B5EF4-FFF2-40B4-BE49-F238E27FC236}">
                  <a16:creationId xmlns:a16="http://schemas.microsoft.com/office/drawing/2014/main" id="{F22736F9-9921-4861-88C1-845E878D0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4" name="Oval 26">
              <a:extLst>
                <a:ext uri="{FF2B5EF4-FFF2-40B4-BE49-F238E27FC236}">
                  <a16:creationId xmlns:a16="http://schemas.microsoft.com/office/drawing/2014/main" id="{501FD783-7A14-4D56-A458-BD7692BE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5" name="Oval 27">
              <a:extLst>
                <a:ext uri="{FF2B5EF4-FFF2-40B4-BE49-F238E27FC236}">
                  <a16:creationId xmlns:a16="http://schemas.microsoft.com/office/drawing/2014/main" id="{30A1C0F8-A67D-4C44-B220-2FD72B592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6" name="Oval 28">
              <a:extLst>
                <a:ext uri="{FF2B5EF4-FFF2-40B4-BE49-F238E27FC236}">
                  <a16:creationId xmlns:a16="http://schemas.microsoft.com/office/drawing/2014/main" id="{F20E117E-B60D-4F83-B1DD-3DBC9CC56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7" name="Oval 29">
              <a:extLst>
                <a:ext uri="{FF2B5EF4-FFF2-40B4-BE49-F238E27FC236}">
                  <a16:creationId xmlns:a16="http://schemas.microsoft.com/office/drawing/2014/main" id="{2AC52023-1ADA-4FFE-A7CE-8B70FE329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8" name="Oval 30">
              <a:extLst>
                <a:ext uri="{FF2B5EF4-FFF2-40B4-BE49-F238E27FC236}">
                  <a16:creationId xmlns:a16="http://schemas.microsoft.com/office/drawing/2014/main" id="{F5A3EC92-F3C6-4927-9FFC-44A2D9603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9" name="Oval 31">
              <a:extLst>
                <a:ext uri="{FF2B5EF4-FFF2-40B4-BE49-F238E27FC236}">
                  <a16:creationId xmlns:a16="http://schemas.microsoft.com/office/drawing/2014/main" id="{24965F3D-0725-498A-AFD1-20C8EC519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0" name="Oval 32">
              <a:extLst>
                <a:ext uri="{FF2B5EF4-FFF2-40B4-BE49-F238E27FC236}">
                  <a16:creationId xmlns:a16="http://schemas.microsoft.com/office/drawing/2014/main" id="{3FC785C0-4600-4DFD-B22D-B570C6544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1" name="Oval 33">
              <a:extLst>
                <a:ext uri="{FF2B5EF4-FFF2-40B4-BE49-F238E27FC236}">
                  <a16:creationId xmlns:a16="http://schemas.microsoft.com/office/drawing/2014/main" id="{DB73C35E-E54E-4716-9252-A2BF347AD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2" name="Oval 34">
              <a:extLst>
                <a:ext uri="{FF2B5EF4-FFF2-40B4-BE49-F238E27FC236}">
                  <a16:creationId xmlns:a16="http://schemas.microsoft.com/office/drawing/2014/main" id="{78038D1D-B289-46FF-BEDD-BA1739319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3" name="Oval 35">
              <a:extLst>
                <a:ext uri="{FF2B5EF4-FFF2-40B4-BE49-F238E27FC236}">
                  <a16:creationId xmlns:a16="http://schemas.microsoft.com/office/drawing/2014/main" id="{E4395689-336B-46BE-90AC-FC6E36EE3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4" name="Oval 36">
              <a:extLst>
                <a:ext uri="{FF2B5EF4-FFF2-40B4-BE49-F238E27FC236}">
                  <a16:creationId xmlns:a16="http://schemas.microsoft.com/office/drawing/2014/main" id="{7E60DA25-179B-4266-9097-92EDD63FF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5" name="Oval 37">
              <a:extLst>
                <a:ext uri="{FF2B5EF4-FFF2-40B4-BE49-F238E27FC236}">
                  <a16:creationId xmlns:a16="http://schemas.microsoft.com/office/drawing/2014/main" id="{8F19465C-138F-4B18-80A9-56EED9EE1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6" name="Oval 38">
              <a:extLst>
                <a:ext uri="{FF2B5EF4-FFF2-40B4-BE49-F238E27FC236}">
                  <a16:creationId xmlns:a16="http://schemas.microsoft.com/office/drawing/2014/main" id="{7C4C4B6D-3AD2-4EE1-A92B-DA94F4760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7" name="Oval 39">
              <a:extLst>
                <a:ext uri="{FF2B5EF4-FFF2-40B4-BE49-F238E27FC236}">
                  <a16:creationId xmlns:a16="http://schemas.microsoft.com/office/drawing/2014/main" id="{A347372D-3D2C-420C-A406-106F58945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61297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660B6EB7-4D46-472F-AC00-CFCF0399C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048000"/>
            <a:ext cx="7239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Tx/>
              <a:buNone/>
              <a:tabLst/>
              <a:defRPr/>
            </a:pPr>
            <a:r>
              <a:rPr kumimoji="0" lang="en-US" altLang="en-US" sz="3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ADC Module</a:t>
            </a: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F8EF8-95A2-4264-AEE8-CBBDE3C8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Successive Approximation ADC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9732C-69E1-4F78-B492-3ADC492A0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 Successive Approximation Register (SAR)</a:t>
            </a:r>
          </a:p>
          <a:p>
            <a:r>
              <a:rPr lang="en-US" dirty="0"/>
              <a:t>Binary search - relatively fast and simple to implement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D5F9B7-B93A-4C84-994D-D627624A7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558" y="3149184"/>
            <a:ext cx="8366338" cy="334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40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0B33-F955-4DDA-8083-74601EB9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 Operation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1291DA-41B8-47B1-8AB2-587A625EC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576" y="1756433"/>
            <a:ext cx="8710211" cy="473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639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DF09F-A933-4C55-B1D8-B3DE71C6C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Delta-Sigma ADC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5EB69-6B51-4805-A1D8-A36411071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Highest resolution; also slowest</a:t>
            </a:r>
          </a:p>
          <a:p>
            <a:r>
              <a:rPr lang="en-US" dirty="0"/>
              <a:t>Usually restricted to DC or audio frequencies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2FE3B0-0161-4D04-AF7E-FBAD915FA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07" y="2937768"/>
            <a:ext cx="8080167" cy="376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92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02D3-5657-4DCB-8F20-6904DA7F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ADC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E81781-72D9-48FE-AE65-758D3FFBA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950" y="2410087"/>
            <a:ext cx="8935497" cy="3447373"/>
          </a:xfrm>
        </p:spPr>
      </p:pic>
    </p:spTree>
    <p:extLst>
      <p:ext uri="{BB962C8B-B14F-4D97-AF65-F5344CB8AC3E}">
        <p14:creationId xmlns:p14="http://schemas.microsoft.com/office/powerpoint/2010/main" val="1016658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29FC3-202D-415D-9B25-29F4B35BE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26855-AC17-48CE-8905-80670C363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19263"/>
            <a:ext cx="11039061" cy="4602024"/>
          </a:xfrm>
        </p:spPr>
        <p:txBody>
          <a:bodyPr/>
          <a:lstStyle/>
          <a:p>
            <a:r>
              <a:rPr lang="en-US" dirty="0"/>
              <a:t>Two variations, depending on ADC:</a:t>
            </a:r>
          </a:p>
          <a:p>
            <a:r>
              <a:rPr lang="en-US" dirty="0"/>
              <a:t>ADC value at full-scale voltage = 2n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ADC value at a full-scale voltage = 2n – 1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B515A4-91A1-445E-84DD-1A2658736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116" y="5138736"/>
            <a:ext cx="3010320" cy="10478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312CEC-3369-42DD-BD99-5DA5750E9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116" y="3017948"/>
            <a:ext cx="2915057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7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DBE14-74FC-4253-80FE-383542DD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Sampling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24839-D0ED-4C2C-A92A-A4485425C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Nyquist Theorem: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Input signals must also be properly filtered to eliminate</a:t>
            </a:r>
          </a:p>
          <a:p>
            <a:pPr marL="0" indent="0">
              <a:buNone/>
            </a:pPr>
            <a:r>
              <a:rPr lang="en-US" dirty="0"/>
              <a:t>unwanted high-frequency components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7BD83-4504-424A-8FAD-64DDC1A36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626" y="2478932"/>
            <a:ext cx="6277851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549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97B3-5836-4575-8780-FB2755D5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STM32F4x’s Analog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5C666-80B3-4DD1-8A8F-15B5680A9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2"/>
            <a:ext cx="10893287" cy="4668285"/>
          </a:xfrm>
        </p:spPr>
        <p:txBody>
          <a:bodyPr/>
          <a:lstStyle/>
          <a:p>
            <a:r>
              <a:rPr lang="en-US" dirty="0"/>
              <a:t>1x 12-bit SAR ADC</a:t>
            </a:r>
          </a:p>
          <a:p>
            <a:pPr lvl="1"/>
            <a:r>
              <a:rPr lang="en-US" dirty="0"/>
              <a:t>5.33 </a:t>
            </a:r>
            <a:r>
              <a:rPr lang="en-US" dirty="0" err="1"/>
              <a:t>Msps</a:t>
            </a:r>
            <a:r>
              <a:rPr lang="en-US" dirty="0"/>
              <a:t> max conversion rate with full resolution</a:t>
            </a:r>
          </a:p>
          <a:p>
            <a:pPr lvl="1"/>
            <a:r>
              <a:rPr lang="en-US" dirty="0"/>
              <a:t>Up to 10 external channels and 4 internal channels</a:t>
            </a:r>
          </a:p>
          <a:p>
            <a:pPr lvl="1"/>
            <a:r>
              <a:rPr lang="en-US" dirty="0"/>
              <a:t> Analog watchdog</a:t>
            </a:r>
          </a:p>
          <a:p>
            <a:pPr lvl="1"/>
            <a:r>
              <a:rPr lang="en-US" dirty="0"/>
              <a:t>Single-ended and differential mode inputs</a:t>
            </a:r>
          </a:p>
          <a:p>
            <a:pPr lvl="1"/>
            <a:r>
              <a:rPr lang="en-US" dirty="0"/>
              <a:t>Dual clock domain architecture</a:t>
            </a:r>
          </a:p>
          <a:p>
            <a:r>
              <a:rPr lang="en-US" dirty="0"/>
              <a:t>2x DAC</a:t>
            </a:r>
          </a:p>
        </p:txBody>
      </p:sp>
    </p:spTree>
    <p:extLst>
      <p:ext uri="{BB962C8B-B14F-4D97-AF65-F5344CB8AC3E}">
        <p14:creationId xmlns:p14="http://schemas.microsoft.com/office/powerpoint/2010/main" val="843520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C1FB-5E50-49C2-BFEB-E9E41FB2B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Input Sources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49FFB6-4805-4161-B718-65D802E7A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2825" y="1508697"/>
            <a:ext cx="8234027" cy="4700396"/>
          </a:xfrm>
        </p:spPr>
      </p:pic>
    </p:spTree>
    <p:extLst>
      <p:ext uri="{BB962C8B-B14F-4D97-AF65-F5344CB8AC3E}">
        <p14:creationId xmlns:p14="http://schemas.microsoft.com/office/powerpoint/2010/main" val="3746462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6EB06-1AEF-452A-A515-39A77C2B5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 Clock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0DEF3-53E3-400B-B7F4-432E74BCF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Selectable from two clock domains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06694A-4E6A-4393-BAC3-168230833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034" y="2332849"/>
            <a:ext cx="8690401" cy="426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215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48EC8-D809-42BA-A171-647E8FC2A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 Measurement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9E6E2-60DA-4909-AF89-C64C9D06D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2"/>
            <a:ext cx="11264348" cy="4708041"/>
          </a:xfrm>
        </p:spPr>
        <p:txBody>
          <a:bodyPr/>
          <a:lstStyle/>
          <a:p>
            <a:r>
              <a:rPr lang="en-US" dirty="0"/>
              <a:t>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resolution (number of bits)</a:t>
            </a:r>
          </a:p>
          <a:p>
            <a:r>
              <a:rPr lang="en-US" dirty="0"/>
              <a:t>Minimum of 2.5 ADC_CLKs for </a:t>
            </a:r>
            <a:r>
              <a:rPr lang="en-US" dirty="0" err="1"/>
              <a:t>Tsampl</a:t>
            </a:r>
            <a:endParaRPr lang="en-US" dirty="0"/>
          </a:p>
          <a:p>
            <a:r>
              <a:rPr lang="en-US" dirty="0"/>
              <a:t>Minimum of 12.5 ADC_CLKs for </a:t>
            </a:r>
            <a:r>
              <a:rPr lang="en-US" dirty="0" err="1"/>
              <a:t>Tconversion</a:t>
            </a:r>
            <a:r>
              <a:rPr lang="en-US" dirty="0"/>
              <a:t> (12-bit resolution)</a:t>
            </a:r>
          </a:p>
          <a:p>
            <a:r>
              <a:rPr lang="en-US" dirty="0"/>
              <a:t>Hence, 5.33 </a:t>
            </a:r>
            <a:r>
              <a:rPr lang="en-US" dirty="0" err="1"/>
              <a:t>Msps</a:t>
            </a:r>
            <a:r>
              <a:rPr lang="en-US" dirty="0"/>
              <a:t> for 80 MHz ADC clock frequency</a:t>
            </a:r>
          </a:p>
        </p:txBody>
      </p:sp>
    </p:spTree>
    <p:extLst>
      <p:ext uri="{BB962C8B-B14F-4D97-AF65-F5344CB8AC3E}">
        <p14:creationId xmlns:p14="http://schemas.microsoft.com/office/powerpoint/2010/main" val="232205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A5D2A22-4C4D-4048-93C6-F66F19CD3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2C86834-99CE-4CE7-8B9A-F116348E4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52601"/>
            <a:ext cx="9753600" cy="4411663"/>
          </a:xfrm>
        </p:spPr>
        <p:txBody>
          <a:bodyPr/>
          <a:lstStyle/>
          <a:p>
            <a:r>
              <a:rPr lang="en-US" altLang="en-US" dirty="0"/>
              <a:t>ADC introduction</a:t>
            </a:r>
          </a:p>
          <a:p>
            <a:r>
              <a:rPr lang="en-US" dirty="0"/>
              <a:t>ADC Techniques</a:t>
            </a:r>
            <a:endParaRPr lang="en-US" altLang="en-US" dirty="0"/>
          </a:p>
          <a:p>
            <a:r>
              <a:rPr lang="en-US" altLang="en-US" dirty="0"/>
              <a:t>STM32F4 ADC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4955B-3EA1-4F2A-8B36-21A4AD22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Sampling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5AF519-0D83-4011-99A2-1D0A4A5492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537" y="1640231"/>
            <a:ext cx="8639393" cy="4775268"/>
          </a:xfrm>
        </p:spPr>
      </p:pic>
    </p:spTree>
    <p:extLst>
      <p:ext uri="{BB962C8B-B14F-4D97-AF65-F5344CB8AC3E}">
        <p14:creationId xmlns:p14="http://schemas.microsoft.com/office/powerpoint/2010/main" val="3640514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68EC3-68D3-44A8-9DDD-8C59B1F2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Modes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F9974F-C320-4182-9F58-FE535F6B7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9202" y="1427587"/>
            <a:ext cx="8378954" cy="5311763"/>
          </a:xfrm>
        </p:spPr>
      </p:pic>
    </p:spTree>
    <p:extLst>
      <p:ext uri="{BB962C8B-B14F-4D97-AF65-F5344CB8AC3E}">
        <p14:creationId xmlns:p14="http://schemas.microsoft.com/office/powerpoint/2010/main" val="2572034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B220C-A065-4737-864C-66F61483E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66917-A576-476A-8EAC-6410568BF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740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736B-0F0E-4AEC-94AC-28D8CE94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and Analog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ED011-F323-4ED8-AA9B-429FB3F99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69" y="1825281"/>
            <a:ext cx="6944139" cy="4396311"/>
          </a:xfrm>
        </p:spPr>
        <p:txBody>
          <a:bodyPr/>
          <a:lstStyle/>
          <a:p>
            <a:r>
              <a:rPr lang="en-US" dirty="0"/>
              <a:t>Digital signals</a:t>
            </a:r>
          </a:p>
          <a:p>
            <a:pPr lvl="1"/>
            <a:r>
              <a:rPr lang="en-US" dirty="0"/>
              <a:t>Have a </a:t>
            </a:r>
            <a:r>
              <a:rPr lang="en-US" b="1" dirty="0">
                <a:solidFill>
                  <a:srgbClr val="FF0000"/>
                </a:solidFill>
              </a:rPr>
              <a:t>limited number </a:t>
            </a:r>
            <a:r>
              <a:rPr lang="en-US" dirty="0"/>
              <a:t>of valid values</a:t>
            </a:r>
          </a:p>
          <a:p>
            <a:r>
              <a:rPr lang="en-US" dirty="0"/>
              <a:t>Analog signals</a:t>
            </a:r>
          </a:p>
          <a:p>
            <a:pPr lvl="1"/>
            <a:r>
              <a:rPr lang="en-US" dirty="0"/>
              <a:t>Have a </a:t>
            </a:r>
            <a:r>
              <a:rPr lang="en-US" b="1" dirty="0">
                <a:solidFill>
                  <a:srgbClr val="FF0000"/>
                </a:solidFill>
              </a:rPr>
              <a:t>infinite number</a:t>
            </a:r>
            <a:r>
              <a:rPr lang="en-US" dirty="0"/>
              <a:t> of values in a range</a:t>
            </a:r>
          </a:p>
          <a:p>
            <a:r>
              <a:rPr lang="en-US" dirty="0"/>
              <a:t>In the real world, most signals are available in analog 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6243A6-9FF7-4E14-B35E-E42AF9D81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670" y="2364633"/>
            <a:ext cx="4755483" cy="331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99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48A6-B963-487B-9C45-3890D244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Digital/Analog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AA2E7-AE04-4DDE-B456-2E45C6CBF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Analog-to-digital converter (ADC)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Digital-to-analog converter (DAC)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921C8-FED3-47FE-B46A-5B4E4E775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702" y="2376622"/>
            <a:ext cx="8249801" cy="1819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EC8679-66A6-407D-B050-87BD1DE21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096" y="5044966"/>
            <a:ext cx="8507012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02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BA537-5878-48DC-82D4-205A6256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DAC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28E5-F1D9-4C18-AC60-0657B38EC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4885189" cy="4027196"/>
          </a:xfrm>
        </p:spPr>
        <p:txBody>
          <a:bodyPr/>
          <a:lstStyle/>
          <a:p>
            <a:r>
              <a:rPr lang="en-US" dirty="0"/>
              <a:t>PWM + low-pass filter</a:t>
            </a:r>
          </a:p>
          <a:p>
            <a:r>
              <a:rPr lang="en-US" dirty="0"/>
              <a:t>R-2R ladder</a:t>
            </a:r>
          </a:p>
          <a:p>
            <a:r>
              <a:rPr lang="en-US" dirty="0"/>
              <a:t>Integrated resistor string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B57A63-53DB-429D-8857-CF0E1485E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026" y="1719263"/>
            <a:ext cx="5589919" cy="17097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0FB098-BCBB-4187-8478-F29E53AAF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766" y="3511037"/>
            <a:ext cx="3621259" cy="312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11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5AE8-4F72-47AE-A430-69DAC31D0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DCEF8-4A9A-44FB-A9C6-863419001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35" y="1851785"/>
            <a:ext cx="11158330" cy="4411662"/>
          </a:xfrm>
        </p:spPr>
        <p:txBody>
          <a:bodyPr/>
          <a:lstStyle/>
          <a:p>
            <a:r>
              <a:rPr lang="en-US" dirty="0"/>
              <a:t>The higher the bit resolution, the more accurate the</a:t>
            </a:r>
          </a:p>
          <a:p>
            <a:pPr marL="0" indent="0">
              <a:buNone/>
            </a:pPr>
            <a:r>
              <a:rPr lang="en-US" dirty="0"/>
              <a:t>conversion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B9D5C0-3E05-4CC7-B071-ABE7207AB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930" y="3045821"/>
            <a:ext cx="9072620" cy="337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84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3AD5-BFD4-4A20-A321-039DAA0C4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B85C3-35D9-4D12-95BE-EB30D8DC3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#bits = 3; Δ = </a:t>
            </a:r>
            <a:r>
              <a:rPr lang="en-US" dirty="0" err="1"/>
              <a:t>Vref</a:t>
            </a:r>
            <a:r>
              <a:rPr lang="en-US" dirty="0"/>
              <a:t>/23 (aka. 1 LSB)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972CBA-6E62-408D-84F4-21D53D6A7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932" y="2444672"/>
            <a:ext cx="7916135" cy="400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80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4ADFA-F406-42E2-A54B-0511BAA8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ADC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613E4-8A74-419E-A2E5-D9EE16E88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Flash / half-flash</a:t>
            </a:r>
          </a:p>
          <a:p>
            <a:r>
              <a:rPr lang="en-US" dirty="0"/>
              <a:t>Successive approximation</a:t>
            </a:r>
          </a:p>
          <a:p>
            <a:r>
              <a:rPr lang="en-US" dirty="0"/>
              <a:t>Delta-sigma</a:t>
            </a:r>
          </a:p>
        </p:txBody>
      </p:sp>
    </p:spTree>
    <p:extLst>
      <p:ext uri="{BB962C8B-B14F-4D97-AF65-F5344CB8AC3E}">
        <p14:creationId xmlns:p14="http://schemas.microsoft.com/office/powerpoint/2010/main" val="2900040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03CA-311B-4011-8B9F-D654517C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 ADC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D44CE-0C31-4A7A-BDC6-E53EDC16F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19263"/>
            <a:ext cx="5698435" cy="4244215"/>
          </a:xfrm>
        </p:spPr>
        <p:txBody>
          <a:bodyPr/>
          <a:lstStyle/>
          <a:p>
            <a:r>
              <a:rPr lang="en-US" dirty="0"/>
              <a:t>Fastest ADC</a:t>
            </a:r>
          </a:p>
          <a:p>
            <a:r>
              <a:rPr lang="en-US" dirty="0"/>
              <a:t>Requires a large number of comparators and resistor 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22C87-9FA2-4558-8B3F-635B69F7F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758" y="1719263"/>
            <a:ext cx="4640416" cy="505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70138"/>
      </p:ext>
    </p:extLst>
  </p:cSld>
  <p:clrMapOvr>
    <a:masterClrMapping/>
  </p:clrMapOvr>
</p:sld>
</file>

<file path=ppt/theme/theme1.xml><?xml version="1.0" encoding="utf-8"?>
<a:theme xmlns:a="http://schemas.openxmlformats.org/drawingml/2006/main" name="1_Network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308</Words>
  <Application>Microsoft Office PowerPoint</Application>
  <PresentationFormat>Widescreen</PresentationFormat>
  <Paragraphs>80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Wingdings</vt:lpstr>
      <vt:lpstr>1_Network</vt:lpstr>
      <vt:lpstr>Network</vt:lpstr>
      <vt:lpstr>PowerPoint Presentation</vt:lpstr>
      <vt:lpstr>Agenda</vt:lpstr>
      <vt:lpstr>Digital and Analog Signals</vt:lpstr>
      <vt:lpstr>Digital/Analog Conversion</vt:lpstr>
      <vt:lpstr>Common DAC Techniques</vt:lpstr>
      <vt:lpstr>ADC Resolution</vt:lpstr>
      <vt:lpstr>Quantization Error</vt:lpstr>
      <vt:lpstr>Common ADC Techniques</vt:lpstr>
      <vt:lpstr>Flash ADC</vt:lpstr>
      <vt:lpstr>Successive Approximation ADC</vt:lpstr>
      <vt:lpstr>SAR Operation</vt:lpstr>
      <vt:lpstr>Delta-Sigma ADC</vt:lpstr>
      <vt:lpstr>Comparison of ADC Methods</vt:lpstr>
      <vt:lpstr>Voltage Calculation</vt:lpstr>
      <vt:lpstr>Minimum Sampling Rate</vt:lpstr>
      <vt:lpstr>STM32F4x’s Analog Components</vt:lpstr>
      <vt:lpstr>Analog Input Sources</vt:lpstr>
      <vt:lpstr>ADC Clock Sources</vt:lpstr>
      <vt:lpstr>ADC Measurement Time</vt:lpstr>
      <vt:lpstr>Choosing Sampling Time</vt:lpstr>
      <vt:lpstr>Conversion Modes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Phu Truong</dc:creator>
  <cp:lastModifiedBy>Ngoc Phu Truong</cp:lastModifiedBy>
  <cp:revision>4</cp:revision>
  <dcterms:created xsi:type="dcterms:W3CDTF">2021-08-31T00:21:24Z</dcterms:created>
  <dcterms:modified xsi:type="dcterms:W3CDTF">2021-09-23T01:09:11Z</dcterms:modified>
</cp:coreProperties>
</file>