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5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84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6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4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6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28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91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4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09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6547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70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CA1A-CCAB-4842-8554-9D7FBA0E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761B-EFFE-4B33-AF63-059F609F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3423188"/>
          </a:xfrm>
        </p:spPr>
        <p:txBody>
          <a:bodyPr/>
          <a:lstStyle/>
          <a:p>
            <a:r>
              <a:rPr lang="en-US" dirty="0"/>
              <a:t>Many MCUs support different interrupt priorities</a:t>
            </a:r>
          </a:p>
          <a:p>
            <a:r>
              <a:rPr lang="en-US" dirty="0"/>
              <a:t>An interrupt with a higher priority can preempt the execution of a lower-priority interrupt</a:t>
            </a:r>
          </a:p>
          <a:p>
            <a:r>
              <a:rPr lang="en-US" dirty="0"/>
              <a:t>Priorities may be fixed or programmable</a:t>
            </a:r>
          </a:p>
          <a:p>
            <a:r>
              <a:rPr lang="en-US" dirty="0"/>
              <a:t>Program can also choose to disable interrupts whose priorities are below a threshold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5148D-86D0-4FC5-8D9D-DDDE6D54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26" y="4805095"/>
            <a:ext cx="882138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7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28BB-F7F3-4DA8-AA93-A8E6B770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8C16-267A-43C1-B2FA-FC17CF34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latency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amount of time to respond to an interrupt</a:t>
            </a:r>
          </a:p>
          <a:p>
            <a:r>
              <a:rPr lang="en-US" dirty="0"/>
              <a:t>Depends on:</a:t>
            </a:r>
          </a:p>
          <a:p>
            <a:pPr lvl="1"/>
            <a:r>
              <a:rPr lang="en-US" dirty="0"/>
              <a:t>How long the interrupt is disabled</a:t>
            </a:r>
          </a:p>
          <a:p>
            <a:pPr lvl="1"/>
            <a:r>
              <a:rPr lang="en-US" dirty="0"/>
              <a:t>Time to execute ISRs of higher priority interrupts</a:t>
            </a:r>
          </a:p>
          <a:p>
            <a:pPr lvl="1"/>
            <a:r>
              <a:rPr lang="en-US" dirty="0"/>
              <a:t>Time for processor to stop current execution, do necessary save state, and start executing the ISR</a:t>
            </a:r>
          </a:p>
          <a:p>
            <a:pPr lvl="1"/>
            <a:r>
              <a:rPr lang="en-US" dirty="0"/>
              <a:t>Time taken for the ISR to save context and start executing instructions that count as a ‘response’</a:t>
            </a:r>
          </a:p>
          <a:p>
            <a:r>
              <a:rPr lang="en-US" dirty="0"/>
              <a:t>Factor 3 depends on HW, not under software control</a:t>
            </a:r>
          </a:p>
          <a:p>
            <a:r>
              <a:rPr lang="en-US" dirty="0"/>
              <a:t>Other factors are controlled by writing efficient code that are not too long</a:t>
            </a:r>
          </a:p>
          <a:p>
            <a:pPr lvl="1"/>
            <a:r>
              <a:rPr lang="en-US" dirty="0"/>
              <a:t>Make ISRs short</a:t>
            </a:r>
          </a:p>
        </p:txBody>
      </p:sp>
    </p:spTree>
    <p:extLst>
      <p:ext uri="{BB962C8B-B14F-4D97-AF65-F5344CB8AC3E}">
        <p14:creationId xmlns:p14="http://schemas.microsoft.com/office/powerpoint/2010/main" val="275813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8FE6-ACAE-459C-99B4-20CF802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8163-D8C7-4C8A-8EDB-B0B401F4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ISR should finish as quickly as possible</a:t>
            </a:r>
          </a:p>
          <a:p>
            <a:r>
              <a:rPr lang="en-US" sz="2400" dirty="0"/>
              <a:t>ISR does not accept parameters, nor returns a value</a:t>
            </a:r>
          </a:p>
          <a:p>
            <a:pPr lvl="1"/>
            <a:r>
              <a:rPr lang="en-US" sz="2400" dirty="0"/>
              <a:t>To communicate with the main program, use global variables or shared data structures</a:t>
            </a:r>
          </a:p>
          <a:p>
            <a:pPr lvl="1"/>
            <a:r>
              <a:rPr lang="en-US" sz="2400" dirty="0"/>
              <a:t>These variables must be declared volatile</a:t>
            </a:r>
          </a:p>
          <a:p>
            <a:r>
              <a:rPr lang="en-US" sz="2400" dirty="0"/>
              <a:t>For events that need complicated handling, set a flag to notify the main code</a:t>
            </a:r>
          </a:p>
          <a:p>
            <a:r>
              <a:rPr lang="en-US" sz="2400" dirty="0"/>
              <a:t>Accessing variables shared with ISR must be atomic</a:t>
            </a:r>
          </a:p>
          <a:p>
            <a:pPr lvl="1"/>
            <a:r>
              <a:rPr lang="en-US" sz="2400" dirty="0"/>
              <a:t>Especially read-modify-write memory update sequence</a:t>
            </a:r>
          </a:p>
          <a:p>
            <a:pPr lvl="1"/>
            <a:r>
              <a:rPr lang="en-US" sz="2400" dirty="0"/>
              <a:t>An interrupt can happen in the middle of variable access</a:t>
            </a:r>
          </a:p>
          <a:p>
            <a:pPr lvl="1"/>
            <a:r>
              <a:rPr lang="en-US" sz="2400" dirty="0"/>
              <a:t>Wrap these statements inside a critical section (disable interrupt,</a:t>
            </a:r>
          </a:p>
          <a:p>
            <a:pPr lvl="1"/>
            <a:r>
              <a:rPr lang="en-US" sz="2400" dirty="0"/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33757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3A5E-600A-4CA2-9588-A9492097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STM32L4’s Interrupt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1532-03E2-41AE-8C47-6C5CAEA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Nested Vectored Interrupt Controller (NVIC)</a:t>
            </a:r>
          </a:p>
          <a:p>
            <a:r>
              <a:rPr lang="en-US" dirty="0"/>
              <a:t>67 maskable interrupt channels</a:t>
            </a:r>
          </a:p>
          <a:p>
            <a:r>
              <a:rPr lang="en-US" dirty="0"/>
              <a:t>16 programmable priority levels</a:t>
            </a:r>
          </a:p>
          <a:p>
            <a:pPr lvl="1"/>
            <a:r>
              <a:rPr lang="en-US" dirty="0"/>
              <a:t>4 bits of interrupt priority are used</a:t>
            </a:r>
          </a:p>
          <a:p>
            <a:r>
              <a:rPr lang="en-US" dirty="0"/>
              <a:t>Low-latency exception and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6024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C49E-0CCD-4531-8311-BD173260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Cortex-M4’s Memory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02B49-8775-4B72-886A-66F2BF78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991" y="1800081"/>
            <a:ext cx="7459116" cy="4048690"/>
          </a:xfrm>
        </p:spPr>
      </p:pic>
    </p:spTree>
    <p:extLst>
      <p:ext uri="{BB962C8B-B14F-4D97-AF65-F5344CB8AC3E}">
        <p14:creationId xmlns:p14="http://schemas.microsoft.com/office/powerpoint/2010/main" val="376257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749C-D363-4CFE-BBC6-B5B0964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6C28A-6343-45C5-A037-97A068C2A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622" y="1611898"/>
            <a:ext cx="7506748" cy="4039164"/>
          </a:xfrm>
        </p:spPr>
      </p:pic>
    </p:spTree>
    <p:extLst>
      <p:ext uri="{BB962C8B-B14F-4D97-AF65-F5344CB8AC3E}">
        <p14:creationId xmlns:p14="http://schemas.microsoft.com/office/powerpoint/2010/main" val="317034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C758-042D-4B2A-A713-2ABFD749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E6855-260A-4B67-8554-2AFA42FB0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262" y="1665857"/>
            <a:ext cx="7344800" cy="4048690"/>
          </a:xfrm>
        </p:spPr>
      </p:pic>
    </p:spTree>
    <p:extLst>
      <p:ext uri="{BB962C8B-B14F-4D97-AF65-F5344CB8AC3E}">
        <p14:creationId xmlns:p14="http://schemas.microsoft.com/office/powerpoint/2010/main" val="253414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2014-0BF6-4125-97E5-0B09318B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383E-A567-457C-A4E7-7491650C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2265508"/>
          </a:xfrm>
        </p:spPr>
        <p:txBody>
          <a:bodyPr/>
          <a:lstStyle/>
          <a:p>
            <a:r>
              <a:rPr lang="en-US" dirty="0"/>
              <a:t>When an interrupt signal is detected, NVIC looks up the ISR address from the interrupt vector table</a:t>
            </a:r>
          </a:p>
          <a:p>
            <a:r>
              <a:rPr lang="en-US" dirty="0"/>
              <a:t>The address is then passed to the CPU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ACA5-6D62-4FFB-B159-50A1058E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3717946"/>
            <a:ext cx="736385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719E-F91D-43CA-89E3-9B7B0241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5936D-F7DC-44E1-9657-E85E5A83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810" y="1560639"/>
            <a:ext cx="7411484" cy="4124901"/>
          </a:xfrm>
        </p:spPr>
      </p:pic>
    </p:spTree>
    <p:extLst>
      <p:ext uri="{BB962C8B-B14F-4D97-AF65-F5344CB8AC3E}">
        <p14:creationId xmlns:p14="http://schemas.microsoft.com/office/powerpoint/2010/main" val="159425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E6B0-4465-42B0-8ECF-84EB03BF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901-C69F-426E-B633-A3CC11AB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interrupt vector table entry that contains the address of EXTI Line3 interrupt handler</a:t>
            </a:r>
          </a:p>
          <a:p>
            <a:r>
              <a:rPr lang="en-US" dirty="0"/>
              <a:t>EXTI Line3 interrupt’s position is 9</a:t>
            </a:r>
          </a:p>
          <a:p>
            <a:pPr marL="0" indent="0">
              <a:buNone/>
            </a:pPr>
            <a:r>
              <a:rPr lang="en-US" dirty="0"/>
              <a:t>   Entry address = 64 + 4*9 = 100 = 0x64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Notes: ISR address found in the table entry always has LSB</a:t>
            </a:r>
          </a:p>
          <a:p>
            <a:pPr marL="0" indent="0">
              <a:buNone/>
            </a:pPr>
            <a:r>
              <a:rPr lang="en-US" dirty="0"/>
              <a:t>set to 1 to indicate THUMB instruction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B5E79-695B-4CAF-826A-EED295F9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43" y="3746157"/>
            <a:ext cx="706853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4"/>
            <a:ext cx="9234880" cy="4411663"/>
          </a:xfrm>
        </p:spPr>
        <p:txBody>
          <a:bodyPr/>
          <a:lstStyle/>
          <a:p>
            <a:r>
              <a:rPr lang="en-US" altLang="en-US" dirty="0"/>
              <a:t>Polling vs. interrupt programming styles</a:t>
            </a:r>
          </a:p>
          <a:p>
            <a:r>
              <a:rPr lang="en-US" dirty="0"/>
              <a:t>General interrupt mechanism in microcontrollers </a:t>
            </a:r>
            <a:endParaRPr lang="en-US" altLang="en-US" dirty="0"/>
          </a:p>
          <a:p>
            <a:r>
              <a:rPr lang="en-US" dirty="0"/>
              <a:t>ARM Cortex-M4’s interrupt system 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A2AF-0637-4E42-BD87-ABADA592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Interrupt Operation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8F7FAB-E0C6-453B-99D9-7DF9E56F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694" y="2244971"/>
            <a:ext cx="7516274" cy="2638793"/>
          </a:xfrm>
        </p:spPr>
      </p:pic>
    </p:spTree>
    <p:extLst>
      <p:ext uri="{BB962C8B-B14F-4D97-AF65-F5344CB8AC3E}">
        <p14:creationId xmlns:p14="http://schemas.microsoft.com/office/powerpoint/2010/main" val="201403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D9B1-E710-4906-9555-041B90A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Cortex-M4’s 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5C3F-DCB7-41D9-B932-47BE4E08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bits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 different priorities</a:t>
            </a:r>
          </a:p>
          <a:p>
            <a:r>
              <a:rPr lang="en-US" dirty="0"/>
              <a:t>The four bits can be divided into</a:t>
            </a:r>
          </a:p>
          <a:p>
            <a:pPr lvl="1"/>
            <a:r>
              <a:rPr lang="en-US" dirty="0"/>
              <a:t>Preemption priorities (0-4 bits)</a:t>
            </a:r>
          </a:p>
          <a:p>
            <a:pPr lvl="1"/>
            <a:r>
              <a:rPr lang="en-US" dirty="0"/>
              <a:t>Sub priorities (0-4 bits)</a:t>
            </a:r>
          </a:p>
          <a:p>
            <a:r>
              <a:rPr lang="en-US" dirty="0"/>
              <a:t>An interrupt with smaller preemption priority number</a:t>
            </a:r>
          </a:p>
          <a:p>
            <a:pPr marL="0" indent="0">
              <a:buNone/>
            </a:pPr>
            <a:r>
              <a:rPr lang="en-US" dirty="0"/>
              <a:t>(higher priority) preempts the execution of an interrupt</a:t>
            </a:r>
          </a:p>
          <a:p>
            <a:pPr marL="0" indent="0">
              <a:buNone/>
            </a:pPr>
            <a:r>
              <a:rPr lang="en-US" dirty="0"/>
              <a:t>with larger preemption priority number</a:t>
            </a:r>
          </a:p>
          <a:p>
            <a:r>
              <a:rPr lang="en-US" dirty="0"/>
              <a:t>For pending interrupts of the same preemption priority,</a:t>
            </a:r>
          </a:p>
          <a:p>
            <a:pPr marL="0" indent="0">
              <a:buNone/>
            </a:pPr>
            <a:r>
              <a:rPr lang="en-US" dirty="0"/>
              <a:t>one with the smaller sub priority number will be serviced</a:t>
            </a:r>
          </a:p>
          <a:p>
            <a:pPr marL="0" indent="0">
              <a:buNone/>
            </a:pPr>
            <a:r>
              <a:rPr lang="en-US" dirty="0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55068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9E47-7F6B-44B1-B896-D2534000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Interrupts: Preemption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E449E-AA0F-46B9-B61F-F379A526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95" y="1780815"/>
            <a:ext cx="7240010" cy="4020111"/>
          </a:xfrm>
        </p:spPr>
      </p:pic>
    </p:spTree>
    <p:extLst>
      <p:ext uri="{BB962C8B-B14F-4D97-AF65-F5344CB8AC3E}">
        <p14:creationId xmlns:p14="http://schemas.microsoft.com/office/powerpoint/2010/main" val="423505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D8C-F5BB-4E18-8791-4CB117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Interrupts: Tail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AD1B-03C5-403C-8AA3-F7BAF6EA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EXTI4 is of lower priority than EXTI3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Cortex-M4 optimizes the unnecessary unstacking/stacking operations, saving clock cycles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06685-DDB4-40A1-99F4-D4CBBA8A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2681183"/>
            <a:ext cx="5677692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BAA1A-BA23-4530-A088-138D6EE8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0" y="5256617"/>
            <a:ext cx="577295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6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Programming Patterns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708" y="1585518"/>
            <a:ext cx="10450481" cy="4750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polling</a:t>
            </a:r>
            <a:r>
              <a:rPr lang="en-US" sz="1800" dirty="0"/>
              <a:t> </a:t>
            </a:r>
          </a:p>
          <a:p>
            <a:r>
              <a:rPr lang="en-US" dirty="0"/>
              <a:t>Interrupt (event-driven)</a:t>
            </a:r>
            <a:r>
              <a:rPr lang="en-US" sz="1800" dirty="0"/>
              <a:t> </a:t>
            </a:r>
          </a:p>
          <a:p>
            <a:r>
              <a:rPr lang="en-US" dirty="0"/>
              <a:t>DMA (direct memory access)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Good for moving large amount of data, e.g., audio</a:t>
            </a:r>
            <a:r>
              <a:rPr lang="en-US" sz="1400" dirty="0"/>
              <a:t> </a:t>
            </a:r>
          </a:p>
          <a:p>
            <a:r>
              <a:rPr lang="en-US" dirty="0"/>
              <a:t>RTOS (Real-Time Operating System)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Simplifies a complex application into smaller, concurrent tasks</a:t>
            </a:r>
            <a:r>
              <a:rPr lang="en-US" sz="1400" dirty="0"/>
              <a:t> </a:t>
            </a:r>
          </a:p>
          <a:p>
            <a:r>
              <a:rPr lang="en-US" dirty="0"/>
              <a:t>Combination of methods above</a:t>
            </a:r>
            <a:r>
              <a:rPr lang="en-US" sz="1800" dirty="0"/>
              <a:t>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AC8-ED1D-452D-8A2E-52A2E8A3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7F0B-4553-47D3-A418-71BC3519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6129"/>
            <a:ext cx="5413695" cy="4462944"/>
          </a:xfrm>
        </p:spPr>
        <p:txBody>
          <a:bodyPr/>
          <a:lstStyle/>
          <a:p>
            <a:r>
              <a:rPr lang="en-US" sz="2200" dirty="0"/>
              <a:t>Polling</a:t>
            </a:r>
          </a:p>
          <a:p>
            <a:pPr lvl="1"/>
            <a:r>
              <a:rPr lang="en-US" sz="2200" dirty="0"/>
              <a:t>Program keeps checking for a certain event to happen</a:t>
            </a:r>
          </a:p>
          <a:p>
            <a:pPr lvl="1"/>
            <a:r>
              <a:rPr lang="en-US" sz="2200" dirty="0"/>
              <a:t>E.g., GPIO pin status changed, or timer</a:t>
            </a:r>
          </a:p>
          <a:p>
            <a:r>
              <a:rPr lang="en-US" sz="2200" dirty="0"/>
              <a:t>Interrupt</a:t>
            </a:r>
          </a:p>
          <a:p>
            <a:pPr lvl="1"/>
            <a:r>
              <a:rPr lang="en-US" sz="2200" dirty="0"/>
              <a:t>Program keeps doing regular routines</a:t>
            </a:r>
          </a:p>
          <a:p>
            <a:pPr lvl="1"/>
            <a:r>
              <a:rPr lang="en-US" sz="2200" dirty="0"/>
              <a:t>When an event of interest happens, the program suspends normal execution and executes code that handles the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8D30E-1344-434A-87DF-739CA020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966" y="1545925"/>
            <a:ext cx="3429479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AF3-570D-4798-8410-9F5DB69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2312-5A19-4339-BB5E-19A6B087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292385"/>
          </a:xfrm>
        </p:spPr>
        <p:txBody>
          <a:bodyPr/>
          <a:lstStyle/>
          <a:p>
            <a:r>
              <a:rPr lang="en-US" dirty="0"/>
              <a:t>Considering pseudo-code for switch-toggled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8E684-4EFA-486D-9488-3E85A681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2614021"/>
            <a:ext cx="834506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6B7F-2130-4D4D-820B-89330E23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vs.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3B46-3DE8-4244-82AD-F31A048D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597647"/>
          </a:xfrm>
        </p:spPr>
        <p:txBody>
          <a:bodyPr/>
          <a:lstStyle/>
          <a:p>
            <a:r>
              <a:rPr lang="en-US" dirty="0"/>
              <a:t>An exception is an event that alters normal program flow</a:t>
            </a:r>
          </a:p>
          <a:p>
            <a:r>
              <a:rPr lang="en-US" dirty="0"/>
              <a:t>Interrupts are exceptions caused by hardware events, such as peripherals and I/O</a:t>
            </a:r>
          </a:p>
          <a:p>
            <a:r>
              <a:rPr lang="en-US" dirty="0"/>
              <a:t>Other exceptions are:</a:t>
            </a:r>
          </a:p>
          <a:p>
            <a:pPr lvl="1"/>
            <a:r>
              <a:rPr lang="en-US" dirty="0"/>
              <a:t>Faults – caused by faulting instructions, such as division by zero</a:t>
            </a:r>
          </a:p>
          <a:p>
            <a:pPr lvl="1"/>
            <a:r>
              <a:rPr lang="en-US" dirty="0"/>
              <a:t>Traps – deliberately caused by user program to trigger certain event or service</a:t>
            </a:r>
          </a:p>
          <a:p>
            <a:pPr lvl="1"/>
            <a:r>
              <a:rPr lang="en-US" dirty="0"/>
              <a:t>Aborts – used only to signal severe problems; operation no longer possible</a:t>
            </a:r>
          </a:p>
        </p:txBody>
      </p:sp>
    </p:spTree>
    <p:extLst>
      <p:ext uri="{BB962C8B-B14F-4D97-AF65-F5344CB8AC3E}">
        <p14:creationId xmlns:p14="http://schemas.microsoft.com/office/powerpoint/2010/main" val="27025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377E-F67C-4FBE-9E75-544D2208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5441-B80F-4E20-9A69-C850F5CB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2349398"/>
          </a:xfrm>
        </p:spPr>
        <p:txBody>
          <a:bodyPr/>
          <a:lstStyle/>
          <a:p>
            <a:r>
              <a:rPr lang="en-US" dirty="0"/>
              <a:t>A special block of code that gets executed automatically by the CPU when a corresponding interrupt occurs</a:t>
            </a:r>
          </a:p>
          <a:p>
            <a:r>
              <a:rPr lang="en-US" dirty="0"/>
              <a:t>Also known as Interrupt Handler</a:t>
            </a:r>
          </a:p>
          <a:p>
            <a:pPr lvl="1"/>
            <a:r>
              <a:rPr lang="en-US" dirty="0"/>
              <a:t>or Exception Handler in general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0C1D4-B39A-462D-9473-4C90A444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53" y="4068661"/>
            <a:ext cx="785922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AF3-3B7D-4F3E-B7A3-F87418A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Maskable vs. Non-maskable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4F06-EE0B-4216-86D9-84E0204C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2861126"/>
          </a:xfrm>
        </p:spPr>
        <p:txBody>
          <a:bodyPr/>
          <a:lstStyle/>
          <a:p>
            <a:r>
              <a:rPr lang="en-US" dirty="0"/>
              <a:t>Maskable interrupts can be disabled by the program</a:t>
            </a:r>
          </a:p>
          <a:p>
            <a:pPr lvl="1"/>
            <a:r>
              <a:rPr lang="en-US" dirty="0"/>
              <a:t>To perform critical operations that must not be interrupted</a:t>
            </a:r>
          </a:p>
          <a:p>
            <a:pPr lvl="1"/>
            <a:r>
              <a:rPr lang="en-US" dirty="0"/>
              <a:t>Most interrupts are maskable</a:t>
            </a:r>
          </a:p>
          <a:p>
            <a:r>
              <a:rPr lang="en-US" dirty="0"/>
              <a:t>Non-maskable interrupts cannot be disabled</a:t>
            </a:r>
          </a:p>
          <a:p>
            <a:pPr lvl="1"/>
            <a:r>
              <a:rPr lang="en-US" dirty="0"/>
              <a:t>Used to indicate critical events, e.g., reset, power failure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C2E9C-3F88-4892-B0FA-D64AEA29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60" y="4382165"/>
            <a:ext cx="369621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F29-B1C4-4A0D-BE82-BDE4DF0C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of ISRs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1DD8-056C-4237-8BBC-31D9D852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3834249"/>
          </a:xfrm>
        </p:spPr>
        <p:txBody>
          <a:bodyPr/>
          <a:lstStyle/>
          <a:p>
            <a:r>
              <a:rPr lang="en-US" dirty="0"/>
              <a:t>Should be at fixed locations so CPU can find them easily</a:t>
            </a:r>
          </a:p>
          <a:p>
            <a:r>
              <a:rPr lang="en-US" dirty="0"/>
              <a:t>Problem: different ISRs have different lengths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A table of ISR locations is maintained at a fixed memory location</a:t>
            </a:r>
          </a:p>
          <a:p>
            <a:pPr lvl="1"/>
            <a:r>
              <a:rPr lang="en-US" dirty="0"/>
              <a:t> This table is called Interrupt Vector Table</a:t>
            </a:r>
          </a:p>
          <a:p>
            <a:pPr lvl="1"/>
            <a:r>
              <a:rPr lang="en-US" dirty="0"/>
              <a:t> ISRs may be changed dynamically by the application</a:t>
            </a:r>
          </a:p>
          <a:p>
            <a:pPr lvl="1"/>
            <a:r>
              <a:rPr lang="en-US" dirty="0"/>
              <a:t>AVR’s vector table is filled with JMP instructions, while Cortex-M’s vector table stores ISR addresses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9B94-F5B6-407F-BA8C-54002AF6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91" y="5197598"/>
            <a:ext cx="407726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26201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806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Wingdings</vt:lpstr>
      <vt:lpstr>1_Network</vt:lpstr>
      <vt:lpstr>Network</vt:lpstr>
      <vt:lpstr>PowerPoint Presentation</vt:lpstr>
      <vt:lpstr>Agenda</vt:lpstr>
      <vt:lpstr>Common Programming Patterns</vt:lpstr>
      <vt:lpstr>Polling vs. Interrupt</vt:lpstr>
      <vt:lpstr>Polling vs. Interrupt (cont’d)</vt:lpstr>
      <vt:lpstr>Interrupts vs. Exceptions</vt:lpstr>
      <vt:lpstr>Interrupt Service Routine (ISR)</vt:lpstr>
      <vt:lpstr>Maskable vs. Non-maskable Interrupts</vt:lpstr>
      <vt:lpstr>Locations of ISRs</vt:lpstr>
      <vt:lpstr>Interrupt Priorities</vt:lpstr>
      <vt:lpstr>Interrupt Latency</vt:lpstr>
      <vt:lpstr>Writing an ISR</vt:lpstr>
      <vt:lpstr>STM32L4’s Interrupt System</vt:lpstr>
      <vt:lpstr>Cortex-M4’s Memory Map</vt:lpstr>
      <vt:lpstr>Data Memory</vt:lpstr>
      <vt:lpstr>Instruction Memory</vt:lpstr>
      <vt:lpstr>NVIC Operation</vt:lpstr>
      <vt:lpstr>Interrupt Vector Table</vt:lpstr>
      <vt:lpstr>Example: ISR Address</vt:lpstr>
      <vt:lpstr>Single Interrupt Operation</vt:lpstr>
      <vt:lpstr>Cortex-M4’s Interrupt Priorities</vt:lpstr>
      <vt:lpstr>Nested Interrupts: Preemption</vt:lpstr>
      <vt:lpstr>Nested Interrupts: Tail Chaining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2</cp:revision>
  <dcterms:created xsi:type="dcterms:W3CDTF">2021-08-31T09:36:28Z</dcterms:created>
  <dcterms:modified xsi:type="dcterms:W3CDTF">2021-08-31T10:12:36Z</dcterms:modified>
</cp:coreProperties>
</file>