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57" r:id="rId5"/>
    <p:sldId id="363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5CB3-0628-4C8F-BC59-2EFB9DC6E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0D586-C2A2-4FC5-A637-D65EB51B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82C6-33F1-4C60-9D58-D542D96B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24BB-A752-411E-8E84-61051D9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8920-A632-401F-9CA0-23104A92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57A5-5A9D-466F-80FF-DE215BEE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C0CD1-272D-4F47-BBFA-57F9B2FA3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00D84-0EA9-45E4-855A-10872DD2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3C27-6A6D-46A1-BE47-1B54B413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3511-D08A-4D59-BF71-F26F4CE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FB1FC-39B7-4370-86DD-B9DA881E0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9FB73-72BC-4B78-BAF1-4F04F2C0C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9F15-C4C8-480A-AFDA-A75778EE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D53B-EA56-433E-A359-68E0CD08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EFCB5-B66A-4A3A-9359-25804F44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79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638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49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9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14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659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92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7F49-61C3-44C8-BE6F-A693DE11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3565-39B9-4294-90D2-C6D1B14C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AFF7-D5E9-44D6-B87E-345618BD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96D3-7979-4D4A-A0D4-EE91A0CE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2099-C523-4F38-9992-F9AA6899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17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590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22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93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34FA-6D73-4796-AAE0-90B45811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B1815-C2AD-43A4-A520-6286BE97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1B57-3F88-43BF-8229-7F191F32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B4C0-444E-45D3-ADDC-2EE7319C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575B-6DE2-4F68-B96F-5C87D07F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8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D435-B600-4BAF-8151-C6AC92A9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856B-F913-4F22-A60A-D263AA8D1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CEC02-CAE6-4859-9431-B752EA83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0499E-B9C2-4521-A735-61A69B9D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2E82B-5B14-49F8-8754-7BD8D7A8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A3577-0DEE-43BE-9AA0-20123D09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0CC0-C527-4264-BF1B-05993144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3C12-E226-4310-9B20-B225C938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55262-303A-42DB-BDD5-2AD7B75A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83182-6240-4889-9D7A-BF682F18E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30640-266F-4DC1-BFDB-4D17A62E9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CEAB4-54BF-430D-A6C0-0286354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5B030-8492-49A8-8DC4-FEF61C96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95B2C-1F5C-4D42-B86F-E648906F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9D57-A453-4835-BB8B-F54523CB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756A9-01DD-4D6B-8296-D6DBC6A6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9F2BB-88FE-4F8A-81F3-06A2B9CC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F480B-7336-402F-A283-BC765B57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3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37E4F-8C3F-4676-8B85-F0A1A11A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20A22-07BC-4F40-982D-175D5BEA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3D9-0813-40B8-AE3F-1B3C374E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4E6C-517F-4848-A259-08089364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3365-0C2E-4B01-8AB1-04CB2FB9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2CB73-FC3E-4098-8C9F-639DA7B9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56618-2555-48B4-9DDB-B2B058D9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9DB7C-C44B-45C8-8B2A-E6A90518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A65E-EF56-4CCF-940A-05D150CE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E7D1-0213-4B41-B93E-B18CF98B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24089-8C63-4A75-AD21-24C2696B3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28022-FBC0-42DA-A996-F558732C6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AC401-7574-447D-9CD6-60744511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5145D-18E8-4F04-A2E7-C8D0B6E1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80A29-FC4A-49BA-A258-6795E6E8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47AD7-E53F-4B52-9AA4-C7BD41EF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A047A-FF71-4202-8E12-EA1DE430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5B9-8B85-42FB-84C4-E71E3D09B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6DF7-D075-4B16-B767-125076EC0A7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89881-770D-4141-A554-E3EF4C0A3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517A-E490-4CD4-BD38-FB4C0E8C6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9181-B4B9-4625-8114-A44AF754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318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12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3243-686C-4FC7-A407-8EAA5A9E7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094D-2797-410B-B76A-4B4AAC5C6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03CA-311B-4011-8B9F-D654517C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44CE-0C31-4A7A-BDC6-E53EDC16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4490906" cy="4345977"/>
          </a:xfrm>
        </p:spPr>
        <p:txBody>
          <a:bodyPr/>
          <a:lstStyle/>
          <a:p>
            <a:r>
              <a:rPr lang="en-US" dirty="0"/>
              <a:t>Fastest ADC</a:t>
            </a:r>
          </a:p>
          <a:p>
            <a:r>
              <a:rPr lang="en-US" dirty="0"/>
              <a:t>Requires a large number of comparators and resistor 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22C87-9FA2-4558-8B3F-635B69F7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036" y="1996511"/>
            <a:ext cx="347711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7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8EF8-95A2-4264-AEE8-CBBDE3C8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Approximation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732C-69E1-4F78-B492-3ADC49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Successive Approximation Register (SAR)</a:t>
            </a:r>
          </a:p>
          <a:p>
            <a:r>
              <a:rPr lang="en-US" dirty="0"/>
              <a:t>Binary search - relatively fast and simple to implement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5F9B7-B93A-4C84-994D-D627624A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88" y="3429000"/>
            <a:ext cx="744959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0B33-F955-4DDA-8083-74601EB9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291DA-41B8-47B1-8AB2-587A625E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1915460"/>
            <a:ext cx="760201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F09F-A933-4C55-B1D8-B3DE71C6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Delta-Sigma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EB69-6B51-4805-A1D8-A3641107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resolution; also slowest</a:t>
            </a:r>
          </a:p>
          <a:p>
            <a:r>
              <a:rPr lang="en-US" dirty="0"/>
              <a:t>Usually restricted to DC or audio frequencies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E3B0-0161-4D04-AF7E-FBAD915F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68" y="2981494"/>
            <a:ext cx="689706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02D3-5657-4DCB-8F20-6904DA7F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ADC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81781-72D9-48FE-AE65-758D3FFB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324" y="2131792"/>
            <a:ext cx="7382905" cy="2848373"/>
          </a:xfrm>
        </p:spPr>
      </p:pic>
    </p:spTree>
    <p:extLst>
      <p:ext uri="{BB962C8B-B14F-4D97-AF65-F5344CB8AC3E}">
        <p14:creationId xmlns:p14="http://schemas.microsoft.com/office/powerpoint/2010/main" val="101665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FC3-202D-415D-9B25-29F4B35B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6855-AC17-48CE-8905-80670C36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variations, depending on ADC:</a:t>
            </a:r>
          </a:p>
          <a:p>
            <a:r>
              <a:rPr lang="en-US" dirty="0"/>
              <a:t>ADC value at full-scale voltage = 2n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ADC value at a full-scale voltage = 2n –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B515A4-91A1-445E-84DD-1A265873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16" y="5138736"/>
            <a:ext cx="3010320" cy="1047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312CEC-3369-42DD-BD99-5DA5750E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16" y="3017948"/>
            <a:ext cx="291505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E14-74FC-4253-80FE-383542DD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4839-D0ED-4C2C-A92A-A4485425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Nyquist Theorem: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Input signals must also be properly filtered to eliminate</a:t>
            </a:r>
          </a:p>
          <a:p>
            <a:pPr marL="0" indent="0">
              <a:buNone/>
            </a:pPr>
            <a:r>
              <a:rPr lang="en-US" dirty="0"/>
              <a:t>unwanted high-frequency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7BD83-4504-424A-8FAD-64DDC1A3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26" y="2478932"/>
            <a:ext cx="627785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97B3-5836-4575-8780-FB2755D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STM32L43x’s Analog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C666-80B3-4DD1-8A8F-15B5680A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1x 12-bit SAR ADC</a:t>
            </a:r>
          </a:p>
          <a:p>
            <a:pPr lvl="1"/>
            <a:r>
              <a:rPr lang="en-US" dirty="0"/>
              <a:t>5.33 </a:t>
            </a:r>
            <a:r>
              <a:rPr lang="en-US" dirty="0" err="1"/>
              <a:t>Msps</a:t>
            </a:r>
            <a:r>
              <a:rPr lang="en-US" dirty="0"/>
              <a:t> max conversion rate with full resolution</a:t>
            </a:r>
          </a:p>
          <a:p>
            <a:pPr lvl="1"/>
            <a:r>
              <a:rPr lang="en-US" dirty="0"/>
              <a:t>Up to 10 external channels and 4 internal channels</a:t>
            </a:r>
          </a:p>
          <a:p>
            <a:pPr lvl="1"/>
            <a:r>
              <a:rPr lang="en-US" dirty="0"/>
              <a:t> Analog watchdog</a:t>
            </a:r>
          </a:p>
          <a:p>
            <a:pPr lvl="1"/>
            <a:r>
              <a:rPr lang="en-US" dirty="0"/>
              <a:t>Single-ended and differential mode inputs</a:t>
            </a:r>
          </a:p>
          <a:p>
            <a:pPr lvl="1"/>
            <a:r>
              <a:rPr lang="en-US" dirty="0"/>
              <a:t>Dual clock domain architecture</a:t>
            </a:r>
          </a:p>
          <a:p>
            <a:r>
              <a:rPr lang="en-US" dirty="0"/>
              <a:t>2x DAC</a:t>
            </a:r>
          </a:p>
        </p:txBody>
      </p:sp>
    </p:spTree>
    <p:extLst>
      <p:ext uri="{BB962C8B-B14F-4D97-AF65-F5344CB8AC3E}">
        <p14:creationId xmlns:p14="http://schemas.microsoft.com/office/powerpoint/2010/main" val="84352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C1FB-5E50-49C2-BFEB-E9E41FB2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9FFB6-4805-4161-B718-65D802E7A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495" y="1985776"/>
            <a:ext cx="7059010" cy="4029637"/>
          </a:xfrm>
        </p:spPr>
      </p:pic>
    </p:spTree>
    <p:extLst>
      <p:ext uri="{BB962C8B-B14F-4D97-AF65-F5344CB8AC3E}">
        <p14:creationId xmlns:p14="http://schemas.microsoft.com/office/powerpoint/2010/main" val="3746462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EB06-1AEF-452A-A515-39A77C2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Clock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DEF3-53E3-400B-B7F4-432E74BC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Selectable from two clock domains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6694A-4E6A-4393-BAC3-16823083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2558136"/>
            <a:ext cx="709711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STM32 Development Tool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8EC8-D809-42BA-A171-647E8FC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Measurement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E6E2-60DA-4909-AF89-C64C9D06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resolution (number of bits)</a:t>
            </a:r>
          </a:p>
          <a:p>
            <a:r>
              <a:rPr lang="en-US" dirty="0"/>
              <a:t>Minimum of 2.5 ADC_CLKs for </a:t>
            </a:r>
            <a:r>
              <a:rPr lang="en-US" dirty="0" err="1"/>
              <a:t>Tsampl</a:t>
            </a:r>
            <a:endParaRPr lang="en-US" dirty="0"/>
          </a:p>
          <a:p>
            <a:r>
              <a:rPr lang="en-US" dirty="0"/>
              <a:t>Minimum of 12.5 ADC_CLKs for </a:t>
            </a:r>
            <a:r>
              <a:rPr lang="en-US" dirty="0" err="1"/>
              <a:t>Tconversion</a:t>
            </a:r>
            <a:r>
              <a:rPr lang="en-US" dirty="0"/>
              <a:t> (12-bit resolution)</a:t>
            </a:r>
          </a:p>
          <a:p>
            <a:r>
              <a:rPr lang="en-US" dirty="0"/>
              <a:t>Hence, 5.33 </a:t>
            </a:r>
            <a:r>
              <a:rPr lang="en-US" dirty="0" err="1"/>
              <a:t>Msps</a:t>
            </a:r>
            <a:r>
              <a:rPr lang="en-US" dirty="0"/>
              <a:t> for 80 MHz ADC clock frequency</a:t>
            </a:r>
          </a:p>
        </p:txBody>
      </p:sp>
    </p:spTree>
    <p:extLst>
      <p:ext uri="{BB962C8B-B14F-4D97-AF65-F5344CB8AC3E}">
        <p14:creationId xmlns:p14="http://schemas.microsoft.com/office/powerpoint/2010/main" val="232205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955B-3EA1-4F2A-8B36-21A4AD22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Sampling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AF519-0D83-4011-99A2-1D0A4A549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607" y="1786005"/>
            <a:ext cx="7497221" cy="4143953"/>
          </a:xfrm>
        </p:spPr>
      </p:pic>
    </p:spTree>
    <p:extLst>
      <p:ext uri="{BB962C8B-B14F-4D97-AF65-F5344CB8AC3E}">
        <p14:creationId xmlns:p14="http://schemas.microsoft.com/office/powerpoint/2010/main" val="364051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8EC3-68D3-44A8-9DDD-8C59B1F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974F-C320-4182-9F58-FE535F6B7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863" y="1772143"/>
            <a:ext cx="6792273" cy="4305901"/>
          </a:xfrm>
        </p:spPr>
      </p:pic>
    </p:spTree>
    <p:extLst>
      <p:ext uri="{BB962C8B-B14F-4D97-AF65-F5344CB8AC3E}">
        <p14:creationId xmlns:p14="http://schemas.microsoft.com/office/powerpoint/2010/main" val="257203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1"/>
            <a:ext cx="9753600" cy="4411663"/>
          </a:xfrm>
        </p:spPr>
        <p:txBody>
          <a:bodyPr/>
          <a:lstStyle/>
          <a:p>
            <a:r>
              <a:rPr lang="en-US" altLang="en-US" dirty="0"/>
              <a:t>Code Editor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setup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instruction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736B-0F0E-4AEC-94AC-28D8CE9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and Analog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D011-F323-4ED8-AA9B-429FB3F9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254305" cy="4396311"/>
          </a:xfrm>
        </p:spPr>
        <p:txBody>
          <a:bodyPr/>
          <a:lstStyle/>
          <a:p>
            <a:r>
              <a:rPr lang="en-US" dirty="0"/>
              <a:t>Digital signals</a:t>
            </a:r>
          </a:p>
          <a:p>
            <a:pPr lvl="1"/>
            <a:r>
              <a:rPr lang="en-US" dirty="0"/>
              <a:t>Have a </a:t>
            </a:r>
            <a:r>
              <a:rPr lang="en-US" b="1" dirty="0">
                <a:solidFill>
                  <a:srgbClr val="FF0000"/>
                </a:solidFill>
              </a:rPr>
              <a:t>limited number </a:t>
            </a:r>
            <a:r>
              <a:rPr lang="en-US" dirty="0"/>
              <a:t>of valid values</a:t>
            </a:r>
          </a:p>
          <a:p>
            <a:r>
              <a:rPr lang="en-US" dirty="0"/>
              <a:t>Analog signals</a:t>
            </a:r>
          </a:p>
          <a:p>
            <a:pPr lvl="1"/>
            <a:r>
              <a:rPr lang="en-US" dirty="0"/>
              <a:t>Have a </a:t>
            </a:r>
            <a:r>
              <a:rPr lang="en-US" b="1" dirty="0">
                <a:solidFill>
                  <a:srgbClr val="FF0000"/>
                </a:solidFill>
              </a:rPr>
              <a:t>infinite number</a:t>
            </a:r>
            <a:r>
              <a:rPr lang="en-US" dirty="0"/>
              <a:t> of values in a range</a:t>
            </a:r>
          </a:p>
          <a:p>
            <a:r>
              <a:rPr lang="en-US" dirty="0"/>
              <a:t>In the real world, most signals are available in analog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243A6-9FF7-4E14-B35E-E42AF9D8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895999"/>
            <a:ext cx="60483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48A6-B963-487B-9C45-3890D244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Digital/Analog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A2E7-AE04-4DDE-B456-2E45C6CB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Analog-to-digital converter (ADC)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Digital-to-analog converter (DAC)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21C8-FED3-47FE-B46A-5B4E4E77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02" y="2376622"/>
            <a:ext cx="8249801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C8679-66A6-407D-B050-87BD1DE2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96" y="5044966"/>
            <a:ext cx="850701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A537-5878-48DC-82D4-205A625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28E5-F1D9-4C18-AC60-0657B38E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4885189" cy="4027196"/>
          </a:xfrm>
        </p:spPr>
        <p:txBody>
          <a:bodyPr/>
          <a:lstStyle/>
          <a:p>
            <a:r>
              <a:rPr lang="en-US" dirty="0"/>
              <a:t>PWM + low-pass filter</a:t>
            </a:r>
          </a:p>
          <a:p>
            <a:r>
              <a:rPr lang="en-US" dirty="0"/>
              <a:t>R-2R ladder</a:t>
            </a:r>
          </a:p>
          <a:p>
            <a:r>
              <a:rPr lang="en-US" dirty="0"/>
              <a:t>Integrated resistor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57A63-53DB-429D-8857-CF0E1485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98" y="1838325"/>
            <a:ext cx="520065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FB098-BCBB-4187-8478-F29E53AA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46" y="3812141"/>
            <a:ext cx="29055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5AE8-4F72-47AE-A430-69DAC31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CEF8-4A9A-44FB-A9C6-8634190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the bit resolution, the more accurate the</a:t>
            </a:r>
          </a:p>
          <a:p>
            <a:pPr marL="0" indent="0">
              <a:buNone/>
            </a:pPr>
            <a:r>
              <a:rPr lang="en-US" dirty="0"/>
              <a:t>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9D5C0-3E05-4CC7-B071-ABE7207A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48" y="2886795"/>
            <a:ext cx="7602011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3AD5-BFD4-4A20-A321-039DAA0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85C3-35D9-4D12-95BE-EB30D8DC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#bits = 3; Δ = </a:t>
            </a:r>
            <a:r>
              <a:rPr lang="en-US" dirty="0" err="1"/>
              <a:t>Vref</a:t>
            </a:r>
            <a:r>
              <a:rPr lang="en-US" dirty="0"/>
              <a:t>/23 (aka. 1 LSB)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72CBA-6E62-408D-84F4-21D53D6A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43" y="2510933"/>
            <a:ext cx="734480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8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ADFA-F406-42E2-A54B-0511BAA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ADC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13E4-8A74-419E-A2E5-D9EE16E8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/ half-flash</a:t>
            </a:r>
          </a:p>
          <a:p>
            <a:r>
              <a:rPr lang="en-US" dirty="0"/>
              <a:t>Successive approximation</a:t>
            </a:r>
          </a:p>
          <a:p>
            <a:r>
              <a:rPr lang="en-US" dirty="0"/>
              <a:t>Delta-sigma</a:t>
            </a:r>
          </a:p>
        </p:txBody>
      </p:sp>
    </p:spTree>
    <p:extLst>
      <p:ext uri="{BB962C8B-B14F-4D97-AF65-F5344CB8AC3E}">
        <p14:creationId xmlns:p14="http://schemas.microsoft.com/office/powerpoint/2010/main" val="290004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1_Network</vt:lpstr>
      <vt:lpstr>Network</vt:lpstr>
      <vt:lpstr>PowerPoint Presentation</vt:lpstr>
      <vt:lpstr>PowerPoint Presentation</vt:lpstr>
      <vt:lpstr>Agenda</vt:lpstr>
      <vt:lpstr>Digital and Analog Signals</vt:lpstr>
      <vt:lpstr>Digital/Analog Conversion</vt:lpstr>
      <vt:lpstr>Common DAC Techniques</vt:lpstr>
      <vt:lpstr>ADC Resolution</vt:lpstr>
      <vt:lpstr>Quantization Error</vt:lpstr>
      <vt:lpstr>Common ADC Techniques</vt:lpstr>
      <vt:lpstr>Flash ADC</vt:lpstr>
      <vt:lpstr>Successive Approximation ADC</vt:lpstr>
      <vt:lpstr>SAR Operation</vt:lpstr>
      <vt:lpstr>Delta-Sigma ADC</vt:lpstr>
      <vt:lpstr>Comparison of ADC Methods</vt:lpstr>
      <vt:lpstr>Voltage Calculation</vt:lpstr>
      <vt:lpstr>Minimum Sampling Rate</vt:lpstr>
      <vt:lpstr>STM32L43x’s Analog Components</vt:lpstr>
      <vt:lpstr>Analog Input Sources</vt:lpstr>
      <vt:lpstr>ADC Clock Sources</vt:lpstr>
      <vt:lpstr>ADC Measurement Time</vt:lpstr>
      <vt:lpstr>Choosing Sampling Time</vt:lpstr>
      <vt:lpstr>Conversion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1</cp:revision>
  <dcterms:created xsi:type="dcterms:W3CDTF">2021-08-31T00:21:24Z</dcterms:created>
  <dcterms:modified xsi:type="dcterms:W3CDTF">2021-08-31T00:21:37Z</dcterms:modified>
</cp:coreProperties>
</file>