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28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31" r:id="rId22"/>
    <p:sldId id="433" r:id="rId23"/>
    <p:sldId id="432" r:id="rId24"/>
    <p:sldId id="434" r:id="rId25"/>
    <p:sldId id="429" r:id="rId26"/>
    <p:sldId id="430" r:id="rId27"/>
    <p:sldId id="426" r:id="rId28"/>
    <p:sldId id="4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>
        <p:scale>
          <a:sx n="75" d="100"/>
          <a:sy n="75" d="100"/>
        </p:scale>
        <p:origin x="37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8263"/>
            <a:ext cx="10972800" cy="1795724"/>
          </a:xfrm>
        </p:spPr>
        <p:txBody>
          <a:bodyPr/>
          <a:lstStyle/>
          <a:p>
            <a:r>
              <a:rPr lang="en-US" sz="2600" dirty="0"/>
              <a:t>Measures input pulse lengths</a:t>
            </a:r>
          </a:p>
          <a:p>
            <a:r>
              <a:rPr lang="en-US" sz="2600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0" y="2383761"/>
            <a:ext cx="10336019" cy="42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06037"/>
          </a:xfrm>
        </p:spPr>
        <p:txBody>
          <a:bodyPr/>
          <a:lstStyle/>
          <a:p>
            <a:r>
              <a:rPr lang="en-US" dirty="0"/>
              <a:t>Generates an event when counter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 (Cleared by CPU)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Sets, resets, or toggles output pin (real-time)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13" y="1892647"/>
            <a:ext cx="9465174" cy="27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sz="2600" dirty="0"/>
              <a:t>PWM utilizes duty cycle control to </a:t>
            </a:r>
            <a:r>
              <a:rPr lang="en-US" sz="2600" dirty="0">
                <a:solidFill>
                  <a:srgbClr val="FF0000"/>
                </a:solidFill>
              </a:rPr>
              <a:t>simulate analog </a:t>
            </a:r>
            <a:r>
              <a:rPr lang="en-US" sz="2600" dirty="0"/>
              <a:t>output</a:t>
            </a:r>
          </a:p>
          <a:p>
            <a:r>
              <a:rPr lang="en-US" sz="2600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3196788"/>
            <a:ext cx="7959855" cy="3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79973"/>
          </a:xfrm>
        </p:spPr>
        <p:txBody>
          <a:bodyPr/>
          <a:lstStyle/>
          <a:p>
            <a:r>
              <a:rPr lang="en-US" sz="2600" dirty="0"/>
              <a:t>Typical MCU behavior</a:t>
            </a:r>
          </a:p>
          <a:p>
            <a:pPr lvl="1"/>
            <a:r>
              <a:rPr lang="en-US" dirty="0"/>
              <a:t> 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sz="2600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6" y="334511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371144"/>
          </a:xfrm>
        </p:spPr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10" y="1344304"/>
            <a:ext cx="7388973" cy="5395502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60352"/>
            <a:ext cx="11051097" cy="5150841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prescaler = n+1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TIMx</a:t>
            </a:r>
            <a:r>
              <a:rPr lang="en-US" dirty="0"/>
              <a:t>-&gt;ARR (16/32 bits) – Counter Period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</a:t>
            </a:r>
            <a:r>
              <a:rPr lang="en-US" dirty="0">
                <a:solidFill>
                  <a:srgbClr val="FF0000"/>
                </a:solidFill>
              </a:rPr>
              <a:t>ARR+1 </a:t>
            </a:r>
            <a:r>
              <a:rPr lang="en-US" dirty="0"/>
              <a:t>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668837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60" y="5326662"/>
            <a:ext cx="6192114" cy="88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0B1F1-3AA2-4B57-9896-AF050DF13FEF}"/>
              </a:ext>
            </a:extLst>
          </p:cNvPr>
          <p:cNvSpPr txBox="1"/>
          <p:nvPr/>
        </p:nvSpPr>
        <p:spPr>
          <a:xfrm>
            <a:off x="7353300" y="604751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Period_clock</a:t>
            </a:r>
            <a:r>
              <a:rPr lang="en-US" dirty="0"/>
              <a:t> = APB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6" y="1892772"/>
            <a:ext cx="9178801" cy="3711074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5" y="1811324"/>
            <a:ext cx="9718159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</a:p>
          <a:p>
            <a:r>
              <a:rPr lang="en-US" dirty="0"/>
              <a:t>Labs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F4-FE08-4544-91A5-C75D932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69C3C-2CBC-4698-9EBB-E2A115D4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4" y="1443830"/>
            <a:ext cx="6318955" cy="3636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28DA-93FB-4239-9C05-39A0DE23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98" y="1926658"/>
            <a:ext cx="5770458" cy="3004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EF7A7-B318-4A79-9541-C5AC504D2475}"/>
              </a:ext>
            </a:extLst>
          </p:cNvPr>
          <p:cNvCxnSpPr/>
          <p:nvPr/>
        </p:nvCxnSpPr>
        <p:spPr>
          <a:xfrm flipV="1">
            <a:off x="3556000" y="3428999"/>
            <a:ext cx="3759200" cy="1270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B2A673-1DE2-4F05-B9F6-938E4E77941D}"/>
              </a:ext>
            </a:extLst>
          </p:cNvPr>
          <p:cNvSpPr txBox="1"/>
          <p:nvPr/>
        </p:nvSpPr>
        <p:spPr>
          <a:xfrm>
            <a:off x="4076700" y="5587086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&amp; Clear Update Flag</a:t>
            </a:r>
          </a:p>
        </p:txBody>
      </p:sp>
    </p:spTree>
    <p:extLst>
      <p:ext uri="{BB962C8B-B14F-4D97-AF65-F5344CB8AC3E}">
        <p14:creationId xmlns:p14="http://schemas.microsoft.com/office/powerpoint/2010/main" val="293774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8DB-2742-4187-A078-94317109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1E91A-D63A-4640-BEF5-91E9C0B5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72481"/>
            <a:ext cx="7581900" cy="3629025"/>
          </a:xfrm>
        </p:spPr>
      </p:pic>
    </p:spTree>
    <p:extLst>
      <p:ext uri="{BB962C8B-B14F-4D97-AF65-F5344CB8AC3E}">
        <p14:creationId xmlns:p14="http://schemas.microsoft.com/office/powerpoint/2010/main" val="976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DD40-1D32-42FC-BED7-E03F5B2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B45FA-BB17-46D9-AF17-6052D5CB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4" y="1958181"/>
            <a:ext cx="8480425" cy="4199539"/>
          </a:xfrm>
        </p:spPr>
      </p:pic>
    </p:spTree>
    <p:extLst>
      <p:ext uri="{BB962C8B-B14F-4D97-AF65-F5344CB8AC3E}">
        <p14:creationId xmlns:p14="http://schemas.microsoft.com/office/powerpoint/2010/main" val="21298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4DA1-3B3D-42FB-B562-20A4DF0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ED409-0723-49CC-83C9-535A0BA1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05" y="1943894"/>
            <a:ext cx="7071389" cy="4202906"/>
          </a:xfrm>
        </p:spPr>
      </p:pic>
    </p:spTree>
    <p:extLst>
      <p:ext uri="{BB962C8B-B14F-4D97-AF65-F5344CB8AC3E}">
        <p14:creationId xmlns:p14="http://schemas.microsoft.com/office/powerpoint/2010/main" val="73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7F1-7A01-46B4-BA80-599B00A2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Period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05C9-8F34-4B7B-8A3E-4D34D17A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224" y="2716140"/>
            <a:ext cx="4867954" cy="218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5A821-DA94-4090-8B55-05CE3090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470025"/>
            <a:ext cx="5040653" cy="342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2BD8C-0438-429F-B8D8-6F25FA95EDEE}"/>
              </a:ext>
            </a:extLst>
          </p:cNvPr>
          <p:cNvSpPr txBox="1"/>
          <p:nvPr/>
        </p:nvSpPr>
        <p:spPr>
          <a:xfrm>
            <a:off x="609600" y="5181600"/>
            <a:ext cx="687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Period = (</a:t>
            </a:r>
            <a:r>
              <a:rPr lang="en-US" dirty="0" err="1"/>
              <a:t>AutoReload</a:t>
            </a:r>
            <a:r>
              <a:rPr lang="en-US" dirty="0"/>
              <a:t>  + 1) * </a:t>
            </a:r>
            <a:r>
              <a:rPr lang="en-US" dirty="0" err="1"/>
              <a:t>Clock_Period</a:t>
            </a:r>
            <a:r>
              <a:rPr lang="en-US" dirty="0"/>
              <a:t> </a:t>
            </a:r>
          </a:p>
          <a:p>
            <a:r>
              <a:rPr lang="en-US" dirty="0"/>
              <a:t>                      = (9 + 1) * (1/(16^6/15+1))</a:t>
            </a:r>
          </a:p>
          <a:p>
            <a:r>
              <a:rPr lang="en-US" dirty="0"/>
              <a:t>                      = 10 * 16/16^6</a:t>
            </a:r>
          </a:p>
          <a:p>
            <a:r>
              <a:rPr lang="en-US" dirty="0"/>
              <a:t>                      = 10 * 1^6 </a:t>
            </a:r>
          </a:p>
          <a:p>
            <a:r>
              <a:rPr lang="en-US" dirty="0"/>
              <a:t>                       = 10 </a:t>
            </a:r>
            <a:r>
              <a:rPr lang="en-US" dirty="0" err="1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3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12F1-16A4-473C-9C04-A59F542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Register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ABE-C9F6-4252-A595-28A95EE1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62"/>
            <a:ext cx="11252200" cy="5557838"/>
          </a:xfrm>
        </p:spPr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ra event timer 100 us  với APB1 clock = 16 MHz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TIM6</a:t>
            </a:r>
          </a:p>
          <a:p>
            <a:pPr marL="0" indent="0">
              <a:buNone/>
            </a:pPr>
            <a:r>
              <a:rPr lang="en-US" sz="2800" dirty="0"/>
              <a:t> Analyzing step:</a:t>
            </a:r>
          </a:p>
          <a:p>
            <a:r>
              <a:rPr lang="en-US" sz="2800" dirty="0"/>
              <a:t> 100 us </a:t>
            </a:r>
            <a:r>
              <a:rPr lang="en-US" sz="2800" dirty="0">
                <a:sym typeface="Wingdings" panose="05000000000000000000" pitchFamily="2" charset="2"/>
              </a:rPr>
              <a:t> 0.1s  Freq = 10 kHz</a:t>
            </a:r>
          </a:p>
          <a:p>
            <a:r>
              <a:rPr lang="en-US" sz="2800" dirty="0">
                <a:sym typeface="Wingdings" panose="05000000000000000000" pitchFamily="2" charset="2"/>
              </a:rPr>
              <a:t> Clock Ratio = APB1_CLK / </a:t>
            </a:r>
            <a:r>
              <a:rPr lang="en-US" sz="2800" dirty="0" err="1">
                <a:sym typeface="Wingdings" panose="05000000000000000000" pitchFamily="2" charset="2"/>
              </a:rPr>
              <a:t>Tmr_Freq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 MHz / 10 kHz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1.6 * 10^3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Prescale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16 &amp; Auto-reload = 100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PSC Reg = 15 &amp; ARR = 99</a:t>
            </a:r>
          </a:p>
        </p:txBody>
      </p:sp>
    </p:spTree>
    <p:extLst>
      <p:ext uri="{BB962C8B-B14F-4D97-AF65-F5344CB8AC3E}">
        <p14:creationId xmlns:p14="http://schemas.microsoft.com/office/powerpoint/2010/main" val="131261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up-counting configuration and PWM mode 1</a:t>
            </a:r>
          </a:p>
          <a:p>
            <a:pPr marL="0" indent="0">
              <a:buNone/>
            </a:pPr>
            <a:r>
              <a:rPr lang="en-US" sz="2600" dirty="0"/>
              <a:t>   (output is clear when compare match)</a:t>
            </a:r>
          </a:p>
          <a:p>
            <a:r>
              <a:rPr lang="en-US" sz="2600" dirty="0"/>
              <a:t>Let</a:t>
            </a:r>
          </a:p>
          <a:p>
            <a:pPr lvl="1"/>
            <a:r>
              <a:rPr lang="en-US" dirty="0"/>
              <a:t> 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46" y="4566216"/>
            <a:ext cx="617306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235655" cy="4411662"/>
          </a:xfrm>
        </p:spPr>
        <p:txBody>
          <a:bodyPr/>
          <a:lstStyle/>
          <a:p>
            <a:r>
              <a:rPr lang="en-US" sz="2600" dirty="0"/>
              <a:t>What is the PWM’s frequency and duty cycle with the following configuration?</a:t>
            </a:r>
          </a:p>
          <a:p>
            <a:pPr lvl="1"/>
            <a:r>
              <a:rPr lang="en-US" dirty="0"/>
              <a:t> Up-counting configuration</a:t>
            </a:r>
          </a:p>
          <a:p>
            <a:pPr lvl="1"/>
            <a:r>
              <a:rPr lang="en-US" dirty="0"/>
              <a:t> 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79</a:t>
            </a:r>
          </a:p>
          <a:p>
            <a:pPr lvl="1"/>
            <a:r>
              <a:rPr lang="en-US" dirty="0"/>
              <a:t>Auto-reload register (ARR): 4999</a:t>
            </a:r>
          </a:p>
          <a:p>
            <a:pPr lvl="1"/>
            <a:r>
              <a:rPr lang="it-IT" dirty="0"/>
              <a:t>Capture/compare register (CRR): 2000</a:t>
            </a:r>
          </a:p>
          <a:p>
            <a:pPr lvl="1"/>
            <a:r>
              <a:rPr lang="en-US" dirty="0"/>
              <a:t>PWM mode 1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25461"/>
            <a:ext cx="9242465" cy="3271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02" y="2789238"/>
            <a:ext cx="7574798" cy="37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39" y="1721600"/>
            <a:ext cx="7740838" cy="3414799"/>
          </a:xfrm>
        </p:spPr>
        <p:txBody>
          <a:bodyPr/>
          <a:lstStyle/>
          <a:p>
            <a:r>
              <a:rPr lang="en-US" sz="2200" dirty="0"/>
              <a:t>Counters and timers are ones of the most important components of MCUs</a:t>
            </a:r>
          </a:p>
          <a:p>
            <a:r>
              <a:rPr lang="en-US" sz="2200" dirty="0"/>
              <a:t>A counter keeps track of how </a:t>
            </a:r>
            <a:r>
              <a:rPr lang="en-US" sz="2200" dirty="0">
                <a:solidFill>
                  <a:srgbClr val="FF0000"/>
                </a:solidFill>
              </a:rPr>
              <a:t>many event ticks </a:t>
            </a:r>
            <a:r>
              <a:rPr lang="en-US" sz="2200" dirty="0"/>
              <a:t>have occurred</a:t>
            </a:r>
          </a:p>
          <a:p>
            <a:r>
              <a:rPr lang="en-US" sz="2200" dirty="0"/>
              <a:t>A timer is a counter that counts deterministic clock cycles</a:t>
            </a:r>
          </a:p>
          <a:p>
            <a:r>
              <a:rPr lang="en-US" sz="2200" dirty="0"/>
              <a:t>Two terms are often used 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7" y="1838484"/>
            <a:ext cx="401892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393497" cy="4429746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Output compare </a:t>
            </a:r>
            <a:r>
              <a:rPr lang="en-US" sz="2000" dirty="0"/>
              <a:t>– flags or toggles output pin when the counter reaches a certain value </a:t>
            </a:r>
          </a:p>
          <a:p>
            <a:pPr marL="344487" lvl="1" indent="0">
              <a:buNone/>
            </a:pPr>
            <a:r>
              <a:rPr lang="en-US" sz="2000" dirty="0"/>
              <a:t>     PPM = Pulse per Second</a:t>
            </a:r>
          </a:p>
          <a:p>
            <a:pPr lvl="1"/>
            <a:r>
              <a:rPr lang="en-US" sz="2000" dirty="0"/>
              <a:t>Pulse-width modulation (</a:t>
            </a:r>
            <a:r>
              <a:rPr lang="en-US" sz="2000" b="1" dirty="0">
                <a:solidFill>
                  <a:srgbClr val="FF0000"/>
                </a:solidFill>
              </a:rPr>
              <a:t>PWM</a:t>
            </a:r>
            <a:r>
              <a:rPr lang="en-US" sz="2000" dirty="0"/>
              <a:t>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52" y="2204866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33500"/>
            <a:ext cx="9550777" cy="4967477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69747" cy="2684957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2" y="1994524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83A-F75A-4F07-A160-B021A8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timer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98F2A-C5EC-4103-A255-82A5C09B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55" y="1427162"/>
            <a:ext cx="7960845" cy="4976635"/>
          </a:xfrm>
        </p:spPr>
      </p:pic>
    </p:spTree>
    <p:extLst>
      <p:ext uri="{BB962C8B-B14F-4D97-AF65-F5344CB8AC3E}">
        <p14:creationId xmlns:p14="http://schemas.microsoft.com/office/powerpoint/2010/main" val="20957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2" y="2410643"/>
            <a:ext cx="8093748" cy="4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699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Basic timer block diagram</vt:lpstr>
      <vt:lpstr>Prescaler</vt:lpstr>
      <vt:lpstr>Input Capture</vt:lpstr>
      <vt:lpstr>Output Compare</vt:lpstr>
      <vt:lpstr>Pulse-Width Modulation (PWM)</vt:lpstr>
      <vt:lpstr>PWM Waveform Generation</vt:lpstr>
      <vt:lpstr>STM32F4xx’s Timers</vt:lpstr>
      <vt:lpstr>STM32F4xx’s General-Purpose Timers</vt:lpstr>
      <vt:lpstr>Important Timer-Related Registers</vt:lpstr>
      <vt:lpstr>Calculating Timer Period/Frequency</vt:lpstr>
      <vt:lpstr>Example: Timer Period</vt:lpstr>
      <vt:lpstr>PWM Modes 1 vs 2</vt:lpstr>
      <vt:lpstr>PowerPoint Presentation</vt:lpstr>
      <vt:lpstr>PowerPoint Presentation</vt:lpstr>
      <vt:lpstr>PowerPoint Presentation</vt:lpstr>
      <vt:lpstr>PowerPoint Presentation</vt:lpstr>
      <vt:lpstr>Timer Period Calculation</vt:lpstr>
      <vt:lpstr>Find Register Setting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27</cp:revision>
  <dcterms:created xsi:type="dcterms:W3CDTF">2021-08-31T10:34:53Z</dcterms:created>
  <dcterms:modified xsi:type="dcterms:W3CDTF">2021-09-21T15:06:37Z</dcterms:modified>
</cp:coreProperties>
</file>