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5" r:id="rId16"/>
    <p:sldId id="454" r:id="rId17"/>
    <p:sldId id="456" r:id="rId18"/>
    <p:sldId id="457" r:id="rId19"/>
    <p:sldId id="458" r:id="rId20"/>
    <p:sldId id="459" r:id="rId21"/>
    <p:sldId id="460" r:id="rId22"/>
    <p:sldId id="461" r:id="rId23"/>
    <p:sldId id="463" r:id="rId24"/>
    <p:sldId id="488" r:id="rId25"/>
    <p:sldId id="480" r:id="rId26"/>
    <p:sldId id="484" r:id="rId27"/>
    <p:sldId id="481" r:id="rId28"/>
    <p:sldId id="482" r:id="rId29"/>
    <p:sldId id="483" r:id="rId30"/>
    <p:sldId id="485" r:id="rId31"/>
    <p:sldId id="486" r:id="rId32"/>
    <p:sldId id="487" r:id="rId33"/>
    <p:sldId id="476" r:id="rId34"/>
    <p:sldId id="4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ADC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EF8-95A2-4264-AEE8-CBBDE3C8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Approximation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732C-69E1-4F78-B492-3ADC49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Successive Approximation Register (SAR)</a:t>
            </a:r>
          </a:p>
          <a:p>
            <a:r>
              <a:rPr lang="en-US" dirty="0"/>
              <a:t>Binary search - relatively fast and simple to implement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5F9B7-B93A-4C84-994D-D627624A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58" y="3149184"/>
            <a:ext cx="8366338" cy="3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B33-F955-4DDA-8083-74601EB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91DA-41B8-47B1-8AB2-587A625E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95" y="1516239"/>
            <a:ext cx="9043883" cy="49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09F-A933-4C55-B1D8-B3DE71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Delta-Sigma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EB69-6B51-4805-A1D8-A3641107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Highest resolution</a:t>
            </a:r>
            <a:r>
              <a:rPr lang="en-US" dirty="0"/>
              <a:t>; also </a:t>
            </a:r>
            <a:r>
              <a:rPr lang="en-US" b="1" dirty="0"/>
              <a:t>slowest</a:t>
            </a:r>
          </a:p>
          <a:p>
            <a:r>
              <a:rPr lang="en-US" dirty="0"/>
              <a:t>Usually restricted to DC or audio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E3B0-0161-4D04-AF7E-FBAD915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07" y="2937768"/>
            <a:ext cx="8080167" cy="37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D3-5657-4DCB-8F20-6904DA7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ADC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81781-72D9-48FE-AE65-758D3FFB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50" y="2410087"/>
            <a:ext cx="8935497" cy="3447373"/>
          </a:xfrm>
        </p:spPr>
      </p:pic>
    </p:spTree>
    <p:extLst>
      <p:ext uri="{BB962C8B-B14F-4D97-AF65-F5344CB8AC3E}">
        <p14:creationId xmlns:p14="http://schemas.microsoft.com/office/powerpoint/2010/main" val="101665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E14-74FC-4253-80FE-383542D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839-D0ED-4C2C-A92A-A4485425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966763"/>
          </a:xfrm>
        </p:spPr>
        <p:txBody>
          <a:bodyPr/>
          <a:lstStyle/>
          <a:p>
            <a:r>
              <a:rPr lang="en-US" dirty="0"/>
              <a:t>Nyquist Theorem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Input signals must also be properly </a:t>
            </a:r>
            <a:r>
              <a:rPr lang="en-US" dirty="0">
                <a:solidFill>
                  <a:srgbClr val="FF0000"/>
                </a:solidFill>
              </a:rPr>
              <a:t>filtered</a:t>
            </a:r>
            <a:r>
              <a:rPr lang="en-US" dirty="0"/>
              <a:t> to eliminate</a:t>
            </a:r>
          </a:p>
          <a:p>
            <a:pPr marL="0" indent="0">
              <a:buNone/>
            </a:pPr>
            <a:r>
              <a:rPr lang="en-US" dirty="0"/>
              <a:t>unwanted </a:t>
            </a:r>
            <a:r>
              <a:rPr lang="en-US" dirty="0">
                <a:solidFill>
                  <a:srgbClr val="FF0000"/>
                </a:solidFill>
              </a:rPr>
              <a:t>high-frequency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BD83-4504-424A-8FAD-64DDC1A3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6" y="2478932"/>
            <a:ext cx="6321150" cy="27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FC3-202D-415D-9B25-29F4B35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6855-AC17-48CE-8905-80670C36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039061" cy="4602024"/>
          </a:xfrm>
        </p:spPr>
        <p:txBody>
          <a:bodyPr/>
          <a:lstStyle/>
          <a:p>
            <a:r>
              <a:rPr lang="en-US" dirty="0"/>
              <a:t>Two variations, depending on ADC:</a:t>
            </a:r>
          </a:p>
          <a:p>
            <a:r>
              <a:rPr lang="en-US" dirty="0"/>
              <a:t>ADC value at </a:t>
            </a:r>
            <a:r>
              <a:rPr lang="en-US" dirty="0">
                <a:solidFill>
                  <a:srgbClr val="FF0000"/>
                </a:solidFill>
              </a:rPr>
              <a:t>full-scale</a:t>
            </a:r>
            <a:r>
              <a:rPr lang="en-US" dirty="0"/>
              <a:t> voltage = 2n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ADC value at a </a:t>
            </a:r>
            <a:r>
              <a:rPr lang="en-US" dirty="0">
                <a:solidFill>
                  <a:srgbClr val="FF0000"/>
                </a:solidFill>
              </a:rPr>
              <a:t>full-scale </a:t>
            </a:r>
            <a:r>
              <a:rPr lang="en-US" dirty="0"/>
              <a:t>voltage = 2n –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515A4-91A1-445E-84DD-1A265873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16" y="5138736"/>
            <a:ext cx="3010320" cy="104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312CEC-3369-42DD-BD99-5DA5750E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04" y="3043115"/>
            <a:ext cx="2915057" cy="1124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AA27C2-1B54-4EE6-871D-B13F5A3489FD}"/>
              </a:ext>
            </a:extLst>
          </p:cNvPr>
          <p:cNvSpPr txBox="1"/>
          <p:nvPr/>
        </p:nvSpPr>
        <p:spPr>
          <a:xfrm>
            <a:off x="7983524" y="1988950"/>
            <a:ext cx="359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 = Input Voltage</a:t>
            </a:r>
          </a:p>
          <a:p>
            <a:r>
              <a:rPr lang="en-US" dirty="0"/>
              <a:t>ADC = Giá trị </a:t>
            </a:r>
            <a:r>
              <a:rPr lang="en-US" dirty="0" err="1"/>
              <a:t>quy</a:t>
            </a:r>
            <a:r>
              <a:rPr lang="en-US" dirty="0"/>
              <a:t> đổi</a:t>
            </a:r>
          </a:p>
          <a:p>
            <a:r>
              <a:rPr lang="en-US" dirty="0"/>
              <a:t>N = độ </a:t>
            </a:r>
            <a:r>
              <a:rPr lang="en-US" dirty="0" err="1"/>
              <a:t>phân</a:t>
            </a:r>
            <a:r>
              <a:rPr lang="en-US" dirty="0"/>
              <a:t> giải ( số bit)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Vref</a:t>
            </a:r>
            <a:r>
              <a:rPr lang="en-US" dirty="0"/>
              <a:t> = điện áp tham </a:t>
            </a:r>
            <a:r>
              <a:rPr lang="en-US" dirty="0" err="1"/>
              <a:t>chiếu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Xác định giới </a:t>
            </a:r>
            <a:r>
              <a:rPr lang="en-US" dirty="0" err="1"/>
              <a:t>hạn</a:t>
            </a:r>
            <a:r>
              <a:rPr lang="en-US" dirty="0"/>
              <a:t> đo &lt;= VADC</a:t>
            </a:r>
          </a:p>
          <a:p>
            <a:r>
              <a:rPr lang="en-US" dirty="0"/>
              <a:t>1.8V, 2.5V, 3.3V</a:t>
            </a:r>
          </a:p>
        </p:txBody>
      </p:sp>
    </p:spTree>
    <p:extLst>
      <p:ext uri="{BB962C8B-B14F-4D97-AF65-F5344CB8AC3E}">
        <p14:creationId xmlns:p14="http://schemas.microsoft.com/office/powerpoint/2010/main" val="2142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97B3-5836-4575-8780-FB2755D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STM32F4x’s Analog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666-80B3-4DD1-8A8F-15B5680A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893287" cy="4668285"/>
          </a:xfrm>
        </p:spPr>
        <p:txBody>
          <a:bodyPr/>
          <a:lstStyle/>
          <a:p>
            <a:r>
              <a:rPr lang="en-US" dirty="0"/>
              <a:t>1x 12-bit SAR ADC</a:t>
            </a:r>
          </a:p>
          <a:p>
            <a:pPr lvl="1"/>
            <a:r>
              <a:rPr lang="en-US" dirty="0"/>
              <a:t>5.33 </a:t>
            </a:r>
            <a:r>
              <a:rPr lang="en-US" dirty="0" err="1"/>
              <a:t>Msps</a:t>
            </a:r>
            <a:r>
              <a:rPr lang="en-US" dirty="0"/>
              <a:t> max conversion rate with full resolution</a:t>
            </a:r>
          </a:p>
          <a:p>
            <a:pPr lvl="1"/>
            <a:r>
              <a:rPr lang="en-US" dirty="0"/>
              <a:t>Up to 10 external channels and 4 internal channels</a:t>
            </a:r>
          </a:p>
          <a:p>
            <a:pPr lvl="1"/>
            <a:r>
              <a:rPr lang="en-US" dirty="0"/>
              <a:t> Analog watchdog</a:t>
            </a:r>
          </a:p>
          <a:p>
            <a:pPr lvl="1"/>
            <a:r>
              <a:rPr lang="en-US" dirty="0"/>
              <a:t>Single-ended and differential mode inputs</a:t>
            </a:r>
          </a:p>
          <a:p>
            <a:pPr lvl="1"/>
            <a:r>
              <a:rPr lang="en-US" dirty="0"/>
              <a:t>Dual clock domain architecture</a:t>
            </a:r>
          </a:p>
          <a:p>
            <a:r>
              <a:rPr lang="en-US" dirty="0"/>
              <a:t>2x DAC</a:t>
            </a:r>
          </a:p>
        </p:txBody>
      </p:sp>
    </p:spTree>
    <p:extLst>
      <p:ext uri="{BB962C8B-B14F-4D97-AF65-F5344CB8AC3E}">
        <p14:creationId xmlns:p14="http://schemas.microsoft.com/office/powerpoint/2010/main" val="84352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1FB-5E50-49C2-BFEB-E9E41FB2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9FFB6-4805-4161-B718-65D802E7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768" y="1475140"/>
            <a:ext cx="8550742" cy="4881193"/>
          </a:xfrm>
        </p:spPr>
      </p:pic>
    </p:spTree>
    <p:extLst>
      <p:ext uri="{BB962C8B-B14F-4D97-AF65-F5344CB8AC3E}">
        <p14:creationId xmlns:p14="http://schemas.microsoft.com/office/powerpoint/2010/main" val="374646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EB06-1AEF-452A-A515-39A77C2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Clock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EF3-53E3-400B-B7F4-432E74BC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748649"/>
          </a:xfrm>
        </p:spPr>
        <p:txBody>
          <a:bodyPr/>
          <a:lstStyle/>
          <a:p>
            <a:r>
              <a:rPr lang="en-US" dirty="0"/>
              <a:t>Selectable from two clock domains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694A-4E6A-4393-BAC3-1682308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4" y="2332849"/>
            <a:ext cx="8690401" cy="42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EC8-D809-42BA-A171-647E8FC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Measurement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E6E2-60DA-4909-AF89-C64C9D06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1264348" cy="4708041"/>
          </a:xfrm>
        </p:spPr>
        <p:txBody>
          <a:bodyPr/>
          <a:lstStyle/>
          <a:p>
            <a:r>
              <a:rPr lang="en-US" dirty="0"/>
              <a:t>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resolution (</a:t>
            </a:r>
            <a:r>
              <a:rPr lang="en-US" dirty="0">
                <a:solidFill>
                  <a:srgbClr val="FF0000"/>
                </a:solidFill>
              </a:rPr>
              <a:t>number of bits</a:t>
            </a:r>
            <a:r>
              <a:rPr lang="en-US" dirty="0"/>
              <a:t>) – effective bits = n – 2</a:t>
            </a:r>
          </a:p>
          <a:p>
            <a:r>
              <a:rPr lang="en-US" dirty="0"/>
              <a:t>Total time  = </a:t>
            </a:r>
            <a:r>
              <a:rPr lang="en-US" dirty="0" err="1">
                <a:solidFill>
                  <a:srgbClr val="FF0000"/>
                </a:solidFill>
              </a:rPr>
              <a:t>Tsampl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Tconversion</a:t>
            </a:r>
            <a:endParaRPr lang="en-US" dirty="0"/>
          </a:p>
          <a:p>
            <a:r>
              <a:rPr lang="en-US" dirty="0"/>
              <a:t>Minimum of </a:t>
            </a:r>
            <a:r>
              <a:rPr lang="en-US" dirty="0">
                <a:solidFill>
                  <a:srgbClr val="FF0000"/>
                </a:solidFill>
              </a:rPr>
              <a:t>2.5 x ADC_CLKs </a:t>
            </a:r>
            <a:r>
              <a:rPr lang="en-US" dirty="0"/>
              <a:t>for </a:t>
            </a:r>
            <a:r>
              <a:rPr lang="en-US" dirty="0" err="1">
                <a:solidFill>
                  <a:srgbClr val="FF0000"/>
                </a:solidFill>
              </a:rPr>
              <a:t>Tsampl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Minimum of </a:t>
            </a:r>
            <a:r>
              <a:rPr lang="en-US" dirty="0">
                <a:solidFill>
                  <a:srgbClr val="FF0000"/>
                </a:solidFill>
              </a:rPr>
              <a:t>12.5 ADC_CLKs</a:t>
            </a:r>
            <a:r>
              <a:rPr lang="en-US" dirty="0"/>
              <a:t> for </a:t>
            </a:r>
            <a:r>
              <a:rPr lang="en-US" dirty="0" err="1">
                <a:solidFill>
                  <a:srgbClr val="FF0000"/>
                </a:solidFill>
              </a:rPr>
              <a:t>Tconversion</a:t>
            </a:r>
            <a:r>
              <a:rPr lang="en-US" dirty="0"/>
              <a:t> (12-bit resolution)</a:t>
            </a:r>
          </a:p>
          <a:p>
            <a:r>
              <a:rPr lang="en-US" dirty="0"/>
              <a:t>Hence, </a:t>
            </a:r>
            <a:r>
              <a:rPr lang="en-US" dirty="0">
                <a:solidFill>
                  <a:srgbClr val="FF0000"/>
                </a:solidFill>
              </a:rPr>
              <a:t>5.33 </a:t>
            </a:r>
            <a:r>
              <a:rPr lang="en-US" dirty="0" err="1">
                <a:solidFill>
                  <a:srgbClr val="FF0000"/>
                </a:solidFill>
              </a:rPr>
              <a:t>Msps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80 MHz ADC </a:t>
            </a:r>
            <a:r>
              <a:rPr lang="en-US" dirty="0"/>
              <a:t>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23220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ADC introduction</a:t>
            </a:r>
          </a:p>
          <a:p>
            <a:r>
              <a:rPr lang="en-US" dirty="0"/>
              <a:t>ADC Techniques</a:t>
            </a:r>
            <a:endParaRPr lang="en-US" altLang="en-US" dirty="0"/>
          </a:p>
          <a:p>
            <a:r>
              <a:rPr lang="en-US" altLang="en-US" dirty="0"/>
              <a:t>STM32F4 ADC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955B-3EA1-4F2A-8B36-21A4AD2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Sampling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AF519-0D83-4011-99A2-1D0A4A54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18" y="1398347"/>
            <a:ext cx="9435375" cy="5215233"/>
          </a:xfrm>
        </p:spPr>
      </p:pic>
    </p:spTree>
    <p:extLst>
      <p:ext uri="{BB962C8B-B14F-4D97-AF65-F5344CB8AC3E}">
        <p14:creationId xmlns:p14="http://schemas.microsoft.com/office/powerpoint/2010/main" val="364051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8EC3-68D3-44A8-9DDD-8C59B1F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974F-C320-4182-9F58-FE535F6B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590" y="1377253"/>
            <a:ext cx="8465032" cy="5366331"/>
          </a:xfrm>
        </p:spPr>
      </p:pic>
    </p:spTree>
    <p:extLst>
      <p:ext uri="{BB962C8B-B14F-4D97-AF65-F5344CB8AC3E}">
        <p14:creationId xmlns:p14="http://schemas.microsoft.com/office/powerpoint/2010/main" val="257203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4AF3-796C-4EC0-9881-7A8F62E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– Timing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727FB-3865-415B-B5BB-42B260745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134"/>
            <a:ext cx="10669667" cy="4863334"/>
          </a:xfrm>
        </p:spPr>
      </p:pic>
    </p:spTree>
    <p:extLst>
      <p:ext uri="{BB962C8B-B14F-4D97-AF65-F5344CB8AC3E}">
        <p14:creationId xmlns:p14="http://schemas.microsoft.com/office/powerpoint/2010/main" val="334536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1089-F522-43F2-AF82-77D90E53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60E5-8FF7-4CC8-A041-94E44CE7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DMA: Direct Memory Access</a:t>
            </a:r>
          </a:p>
          <a:p>
            <a:pPr lvl="1"/>
            <a:r>
              <a:rPr lang="en-US" dirty="0"/>
              <a:t>Peripheral </a:t>
            </a:r>
            <a:r>
              <a:rPr lang="en-US" dirty="0">
                <a:sym typeface="Wingdings" panose="05000000000000000000" pitchFamily="2" charset="2"/>
              </a:rPr>
              <a:t> RAM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RAM  RAM</a:t>
            </a:r>
            <a:endParaRPr lang="en-US" dirty="0"/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7261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935C-7841-43F2-8D0B-EDF8954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DMA: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1C043-B99C-4CA8-BFC9-492A53FF9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32" y="1217093"/>
            <a:ext cx="7157515" cy="5640907"/>
          </a:xfrm>
        </p:spPr>
      </p:pic>
    </p:spTree>
    <p:extLst>
      <p:ext uri="{BB962C8B-B14F-4D97-AF65-F5344CB8AC3E}">
        <p14:creationId xmlns:p14="http://schemas.microsoft.com/office/powerpoint/2010/main" val="3194562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668-DF89-4F34-BBD6-4FD0F1F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DMA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F484-C5FC-4AE7-B39B-4E6A677C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3002"/>
            <a:ext cx="10972800" cy="4827312"/>
          </a:xfrm>
        </p:spPr>
        <p:txBody>
          <a:bodyPr/>
          <a:lstStyle/>
          <a:p>
            <a:r>
              <a:rPr lang="en-US" sz="2800" dirty="0"/>
              <a:t>Dual AHB master bus architecture, one dedicated to </a:t>
            </a:r>
            <a:r>
              <a:rPr lang="en-US" sz="2800" i="1" dirty="0"/>
              <a:t>memory</a:t>
            </a:r>
            <a:r>
              <a:rPr lang="en-US" sz="2800" dirty="0"/>
              <a:t> accesses and one dedicated to </a:t>
            </a:r>
            <a:r>
              <a:rPr lang="en-US" sz="2800" i="1" dirty="0"/>
              <a:t>peripheral accesses</a:t>
            </a:r>
          </a:p>
          <a:p>
            <a:r>
              <a:rPr lang="en-US" sz="2800" dirty="0"/>
              <a:t>Independent source and destination </a:t>
            </a:r>
            <a:r>
              <a:rPr lang="en-US" sz="2800" dirty="0">
                <a:solidFill>
                  <a:srgbClr val="FF0000"/>
                </a:solidFill>
              </a:rPr>
              <a:t>transfer width </a:t>
            </a:r>
            <a:r>
              <a:rPr lang="en-US" sz="2800" dirty="0"/>
              <a:t>(byte, half-word, word): when the source and destination data widths are different</a:t>
            </a:r>
          </a:p>
          <a:p>
            <a:r>
              <a:rPr lang="en-US" sz="2800" dirty="0"/>
              <a:t>Independent </a:t>
            </a:r>
            <a:r>
              <a:rPr lang="en-US" sz="2800" dirty="0">
                <a:solidFill>
                  <a:srgbClr val="FF0000"/>
                </a:solidFill>
              </a:rPr>
              <a:t>Incrementing or Non-Incrementing addressing</a:t>
            </a:r>
            <a:r>
              <a:rPr lang="en-US" sz="2800" dirty="0"/>
              <a:t> for source and destination. Possibility to set increment offset for peripheral address.</a:t>
            </a:r>
          </a:p>
        </p:txBody>
      </p:sp>
    </p:spTree>
    <p:extLst>
      <p:ext uri="{BB962C8B-B14F-4D97-AF65-F5344CB8AC3E}">
        <p14:creationId xmlns:p14="http://schemas.microsoft.com/office/powerpoint/2010/main" val="229648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9ED-9DE8-4526-92D1-FEE06EE9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Peripheral to Memory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ECFEA-D9E2-4F53-8CCB-56639D571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4" y="1219201"/>
            <a:ext cx="8115530" cy="5449277"/>
          </a:xfrm>
        </p:spPr>
      </p:pic>
    </p:spTree>
    <p:extLst>
      <p:ext uri="{BB962C8B-B14F-4D97-AF65-F5344CB8AC3E}">
        <p14:creationId xmlns:p14="http://schemas.microsoft.com/office/powerpoint/2010/main" val="130197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DA9F-11F3-4A63-B90A-B5AC8A10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Memory-to-Peripheral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2380B-E0B7-4F3B-876C-E532EC79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89" y="1219201"/>
            <a:ext cx="8902532" cy="5502998"/>
          </a:xfrm>
        </p:spPr>
      </p:pic>
    </p:spTree>
    <p:extLst>
      <p:ext uri="{BB962C8B-B14F-4D97-AF65-F5344CB8AC3E}">
        <p14:creationId xmlns:p14="http://schemas.microsoft.com/office/powerpoint/2010/main" val="72367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2E4-3E37-4A76-BC88-5AE736C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– Memory-to-Memory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ABB40-DB2A-4FF5-BBEF-B9681DD4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39" y="1331356"/>
            <a:ext cx="8776804" cy="5326095"/>
          </a:xfrm>
        </p:spPr>
      </p:pic>
    </p:spTree>
    <p:extLst>
      <p:ext uri="{BB962C8B-B14F-4D97-AF65-F5344CB8AC3E}">
        <p14:creationId xmlns:p14="http://schemas.microsoft.com/office/powerpoint/2010/main" val="378712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610E-58E7-40C6-9330-859574A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Data Packing/Unpacking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65F6A-D792-4814-B77D-D754A64A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24" y="1334949"/>
            <a:ext cx="8908080" cy="5329861"/>
          </a:xfrm>
        </p:spPr>
      </p:pic>
    </p:spTree>
    <p:extLst>
      <p:ext uri="{BB962C8B-B14F-4D97-AF65-F5344CB8AC3E}">
        <p14:creationId xmlns:p14="http://schemas.microsoft.com/office/powerpoint/2010/main" val="340384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and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825281"/>
            <a:ext cx="6944139" cy="4396311"/>
          </a:xfrm>
        </p:spPr>
        <p:txBody>
          <a:bodyPr/>
          <a:lstStyle/>
          <a:p>
            <a:r>
              <a:rPr lang="en-US" dirty="0"/>
              <a:t>Digital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limited number </a:t>
            </a:r>
            <a:r>
              <a:rPr lang="en-US" dirty="0"/>
              <a:t>of valid values</a:t>
            </a:r>
          </a:p>
          <a:p>
            <a:r>
              <a:rPr lang="en-US" dirty="0"/>
              <a:t>Analog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infinite number</a:t>
            </a:r>
            <a:r>
              <a:rPr lang="en-US" dirty="0"/>
              <a:t> of values in a range</a:t>
            </a:r>
          </a:p>
          <a:p>
            <a:r>
              <a:rPr lang="en-US" dirty="0"/>
              <a:t>In the real world, most signals are available in analog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43A6-9FF7-4E14-B35E-E42AF9D8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92" y="2255576"/>
            <a:ext cx="4755483" cy="33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8135-98B2-46F4-A254-5A1E71AB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Threshold &amp; Burst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E61D-3D9C-45F5-8F7E-698BD051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1321698"/>
            <a:ext cx="8961309" cy="5175366"/>
          </a:xfrm>
        </p:spPr>
      </p:pic>
    </p:spTree>
    <p:extLst>
      <p:ext uri="{BB962C8B-B14F-4D97-AF65-F5344CB8AC3E}">
        <p14:creationId xmlns:p14="http://schemas.microsoft.com/office/powerpoint/2010/main" val="4195565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B968-323E-4A88-8C80-60188B9A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&amp; Double Buffer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590B4-D218-4957-BEA2-E8ABAD94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506" y="1219201"/>
            <a:ext cx="7784789" cy="5411837"/>
          </a:xfrm>
        </p:spPr>
      </p:pic>
    </p:spTree>
    <p:extLst>
      <p:ext uri="{BB962C8B-B14F-4D97-AF65-F5344CB8AC3E}">
        <p14:creationId xmlns:p14="http://schemas.microsoft.com/office/powerpoint/2010/main" val="250648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2FFD-E0D8-4BD1-995A-7670646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DMA: Receiving &amp; Sending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41CCB-3C24-4394-955F-50477967E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41" y="1293750"/>
            <a:ext cx="9543534" cy="5449957"/>
          </a:xfrm>
        </p:spPr>
      </p:pic>
    </p:spTree>
    <p:extLst>
      <p:ext uri="{BB962C8B-B14F-4D97-AF65-F5344CB8AC3E}">
        <p14:creationId xmlns:p14="http://schemas.microsoft.com/office/powerpoint/2010/main" val="109763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6917-A576-476A-8EAC-6410568BF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8A6-B963-487B-9C45-3890D24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Digital/Analog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A2E7-AE04-4DDE-B456-2E45C6CB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Digital-to-analog converter (DAC)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21C8-FED3-47FE-B46A-5B4E4E7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2" y="2376622"/>
            <a:ext cx="8249801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C8679-66A6-407D-B050-87BD1DE2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6" y="5044966"/>
            <a:ext cx="850701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537-5878-48DC-82D4-205A625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ADC/DAC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28E5-F1D9-4C18-AC60-0657B38E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885189" cy="4027196"/>
          </a:xfrm>
        </p:spPr>
        <p:txBody>
          <a:bodyPr/>
          <a:lstStyle/>
          <a:p>
            <a:r>
              <a:rPr lang="en-US" dirty="0"/>
              <a:t>PWM + low-pass filter</a:t>
            </a:r>
          </a:p>
          <a:p>
            <a:r>
              <a:rPr lang="en-US" dirty="0"/>
              <a:t>R-2R ladder</a:t>
            </a:r>
          </a:p>
          <a:p>
            <a:r>
              <a:rPr lang="en-US" dirty="0"/>
              <a:t>Integrated resistor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7A63-53DB-429D-8857-CF0E1485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26" y="1719263"/>
            <a:ext cx="5589919" cy="170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FB098-BCBB-4187-8478-F29E53AA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66" y="3511037"/>
            <a:ext cx="3621259" cy="31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AE8-4F72-47AE-A430-69DAC31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CEF8-4A9A-44FB-A9C6-86341900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1785"/>
            <a:ext cx="11158330" cy="4411662"/>
          </a:xfrm>
        </p:spPr>
        <p:txBody>
          <a:bodyPr/>
          <a:lstStyle/>
          <a:p>
            <a:r>
              <a:rPr lang="en-US" dirty="0"/>
              <a:t>The higher the bit resolution, the more accurate the</a:t>
            </a:r>
          </a:p>
          <a:p>
            <a:pPr marL="0" indent="0">
              <a:buNone/>
            </a:pPr>
            <a:r>
              <a:rPr lang="en-US" dirty="0"/>
              <a:t>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D5C0-3E05-4CC7-B071-ABE7207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30" y="3045821"/>
            <a:ext cx="9072620" cy="33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3AD5-BFD4-4A20-A321-039DAA0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5C3-35D9-4D12-95BE-EB30D8DC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#bits = 3; Δ = </a:t>
            </a:r>
            <a:r>
              <a:rPr lang="en-US" dirty="0" err="1"/>
              <a:t>Vref</a:t>
            </a:r>
            <a:r>
              <a:rPr lang="en-US" dirty="0"/>
              <a:t>/23 (aka. 1 LSB)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2CBA-6E62-408D-84F4-21D53D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2" y="2444672"/>
            <a:ext cx="7916135" cy="40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DFA-F406-42E2-A54B-0511BAA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13E4-8A74-419E-A2E5-D9EE16E8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/ half-flash</a:t>
            </a:r>
          </a:p>
          <a:p>
            <a:r>
              <a:rPr lang="en-US" dirty="0"/>
              <a:t>Successive approximation</a:t>
            </a:r>
          </a:p>
          <a:p>
            <a:r>
              <a:rPr lang="en-US" dirty="0"/>
              <a:t>Delta-sigma</a:t>
            </a:r>
          </a:p>
        </p:txBody>
      </p:sp>
    </p:spTree>
    <p:extLst>
      <p:ext uri="{BB962C8B-B14F-4D97-AF65-F5344CB8AC3E}">
        <p14:creationId xmlns:p14="http://schemas.microsoft.com/office/powerpoint/2010/main" val="29000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3CA-311B-4011-8B9F-D654517C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44CE-0C31-4A7A-BDC6-E53EDC16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5698435" cy="4244215"/>
          </a:xfrm>
        </p:spPr>
        <p:txBody>
          <a:bodyPr/>
          <a:lstStyle/>
          <a:p>
            <a:r>
              <a:rPr lang="en-US" dirty="0"/>
              <a:t>Fastest ADC</a:t>
            </a:r>
          </a:p>
          <a:p>
            <a:r>
              <a:rPr lang="en-US" dirty="0"/>
              <a:t>Requires a large number of comparators and resistor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22C87-9FA2-4558-8B3F-635B69F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85" y="1719263"/>
            <a:ext cx="4640416" cy="50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0138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482</Words>
  <Application>Microsoft Office PowerPoint</Application>
  <PresentationFormat>Widescreen</PresentationFormat>
  <Paragraphs>105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Digital and Analog Signals</vt:lpstr>
      <vt:lpstr>Digital/Analog Conversion</vt:lpstr>
      <vt:lpstr>Common ADC/DAC Techniques</vt:lpstr>
      <vt:lpstr>ADC Resolution</vt:lpstr>
      <vt:lpstr>Quantization Error</vt:lpstr>
      <vt:lpstr>Common ADC Techniques</vt:lpstr>
      <vt:lpstr>Flash ADC</vt:lpstr>
      <vt:lpstr>Successive Approximation ADC</vt:lpstr>
      <vt:lpstr>SAR Operation</vt:lpstr>
      <vt:lpstr>Delta-Sigma ADC</vt:lpstr>
      <vt:lpstr>Comparison of ADC Methods</vt:lpstr>
      <vt:lpstr>Minimum Sampling Rate</vt:lpstr>
      <vt:lpstr>Voltage Calculation</vt:lpstr>
      <vt:lpstr>STM32F4x’s Analog Components</vt:lpstr>
      <vt:lpstr>Analog Input Sources</vt:lpstr>
      <vt:lpstr>ADC Clock Sources</vt:lpstr>
      <vt:lpstr>ADC Measurement Time</vt:lpstr>
      <vt:lpstr>Choosing Sampling Time</vt:lpstr>
      <vt:lpstr>Conversion Modes</vt:lpstr>
      <vt:lpstr>ADC – Timing Diagram</vt:lpstr>
      <vt:lpstr>STM32 DMA</vt:lpstr>
      <vt:lpstr>STM32 DMA: Block Diagram</vt:lpstr>
      <vt:lpstr>STM32 DMA  Features</vt:lpstr>
      <vt:lpstr>DMA – Peripheral to Memory Mode</vt:lpstr>
      <vt:lpstr>DMA – Memory-to-Peripheral mode</vt:lpstr>
      <vt:lpstr>DMA – Memory-to-Memory mode</vt:lpstr>
      <vt:lpstr>FIFO: Data Packing/Unpacking</vt:lpstr>
      <vt:lpstr>FIFO: Threshold &amp; Burst mode</vt:lpstr>
      <vt:lpstr>Circular &amp; Double Buffer modes</vt:lpstr>
      <vt:lpstr>UART DMA: Receiving &amp; Sending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30</cp:revision>
  <dcterms:created xsi:type="dcterms:W3CDTF">2021-08-31T00:21:24Z</dcterms:created>
  <dcterms:modified xsi:type="dcterms:W3CDTF">2021-11-20T14:39:48Z</dcterms:modified>
</cp:coreProperties>
</file>