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8" r:id="rId18"/>
    <p:sldId id="479" r:id="rId19"/>
    <p:sldId id="4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1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318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2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UART Module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6C7-7473-4633-B0B0-EE082BD0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0x32 and 0x3C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8A29F-24EB-4504-8501-803A4394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99" y="1348201"/>
            <a:ext cx="9395639" cy="5171634"/>
          </a:xfrm>
        </p:spPr>
      </p:pic>
    </p:spTree>
    <p:extLst>
      <p:ext uri="{BB962C8B-B14F-4D97-AF65-F5344CB8AC3E}">
        <p14:creationId xmlns:p14="http://schemas.microsoft.com/office/powerpoint/2010/main" val="327637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9846-C515-4A29-9B9C-8F3A7D62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0D44F-2CAE-479F-80B2-01C8E93C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84" y="1444281"/>
            <a:ext cx="7041942" cy="5154955"/>
          </a:xfrm>
        </p:spPr>
      </p:pic>
    </p:spTree>
    <p:extLst>
      <p:ext uri="{BB962C8B-B14F-4D97-AF65-F5344CB8AC3E}">
        <p14:creationId xmlns:p14="http://schemas.microsoft.com/office/powerpoint/2010/main" val="364043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FC86-FFD9-4606-BB1C-537A3CC2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100D-7EF1-4CF8-86A3-176BFAE0F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693" y="1443636"/>
            <a:ext cx="8727090" cy="5155340"/>
          </a:xfrm>
        </p:spPr>
      </p:pic>
    </p:spTree>
    <p:extLst>
      <p:ext uri="{BB962C8B-B14F-4D97-AF65-F5344CB8AC3E}">
        <p14:creationId xmlns:p14="http://schemas.microsoft.com/office/powerpoint/2010/main" val="154750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AB8-4AEE-4E3B-8B03-01C92397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FA960-4D42-454E-8E83-750102AB0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73" y="1753132"/>
            <a:ext cx="8855976" cy="4462137"/>
          </a:xfrm>
        </p:spPr>
      </p:pic>
    </p:spTree>
    <p:extLst>
      <p:ext uri="{BB962C8B-B14F-4D97-AF65-F5344CB8AC3E}">
        <p14:creationId xmlns:p14="http://schemas.microsoft.com/office/powerpoint/2010/main" val="42551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3897-D2D4-43A9-A291-CAF57BC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4086"/>
            <a:ext cx="10058400" cy="1342376"/>
          </a:xfrm>
        </p:spPr>
        <p:txBody>
          <a:bodyPr/>
          <a:lstStyle/>
          <a:p>
            <a:r>
              <a:rPr lang="en-US" dirty="0"/>
              <a:t>UART Interrupt: </a:t>
            </a:r>
            <a:br>
              <a:rPr lang="en-US" dirty="0"/>
            </a:br>
            <a:r>
              <a:rPr lang="en-US" dirty="0"/>
              <a:t>Sending &amp; 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3DE01-A185-447F-8800-7BBE6BC5B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55" y="1615424"/>
            <a:ext cx="9802780" cy="5108491"/>
          </a:xfrm>
        </p:spPr>
      </p:pic>
    </p:spTree>
    <p:extLst>
      <p:ext uri="{BB962C8B-B14F-4D97-AF65-F5344CB8AC3E}">
        <p14:creationId xmlns:p14="http://schemas.microsoft.com/office/powerpoint/2010/main" val="267778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2D6A-5373-4793-AB07-E8F165B5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Interrupt: 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7AA8C-BE7B-4762-B053-CE553AEFC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41" y="1614000"/>
            <a:ext cx="9059044" cy="4853059"/>
          </a:xfrm>
        </p:spPr>
      </p:pic>
    </p:spTree>
    <p:extLst>
      <p:ext uri="{BB962C8B-B14F-4D97-AF65-F5344CB8AC3E}">
        <p14:creationId xmlns:p14="http://schemas.microsoft.com/office/powerpoint/2010/main" val="164891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3819-FEBC-4E11-8BEA-B253685E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D85E0-B2B0-4A73-8352-E3CE06D59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12511"/>
            <a:ext cx="10290942" cy="4303731"/>
          </a:xfrm>
        </p:spPr>
      </p:pic>
    </p:spTree>
    <p:extLst>
      <p:ext uri="{BB962C8B-B14F-4D97-AF65-F5344CB8AC3E}">
        <p14:creationId xmlns:p14="http://schemas.microsoft.com/office/powerpoint/2010/main" val="41457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0E7B-17A1-49A4-A9B0-F301CAEA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2BC90-FF8C-4DEB-A187-2AF5558CB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62" y="2180585"/>
            <a:ext cx="9688487" cy="4153954"/>
          </a:xfrm>
        </p:spPr>
      </p:pic>
    </p:spTree>
    <p:extLst>
      <p:ext uri="{BB962C8B-B14F-4D97-AF65-F5344CB8AC3E}">
        <p14:creationId xmlns:p14="http://schemas.microsoft.com/office/powerpoint/2010/main" val="41287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20C-A065-4737-864C-66F6148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1" y="3200953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7874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43271"/>
            <a:ext cx="9753600" cy="4520994"/>
          </a:xfrm>
        </p:spPr>
        <p:txBody>
          <a:bodyPr/>
          <a:lstStyle/>
          <a:p>
            <a:r>
              <a:rPr lang="en-US" altLang="en-US" dirty="0"/>
              <a:t>UART Protocol</a:t>
            </a:r>
          </a:p>
          <a:p>
            <a:r>
              <a:rPr lang="en-US" altLang="en-US" dirty="0"/>
              <a:t>Operation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DMA</a:t>
            </a:r>
          </a:p>
          <a:p>
            <a:r>
              <a:rPr lang="en-US" altLang="en-US" dirty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98D-977B-48E5-9337-85337D0B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Universal Asynchronous Receiver and Transmitter (UART)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4E4C-9CD7-4CF2-82DD-BC732CEA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6223"/>
            <a:ext cx="10972800" cy="2296146"/>
          </a:xfrm>
        </p:spPr>
        <p:txBody>
          <a:bodyPr/>
          <a:lstStyle/>
          <a:p>
            <a:r>
              <a:rPr lang="en-US" dirty="0"/>
              <a:t>Universal</a:t>
            </a:r>
          </a:p>
          <a:p>
            <a:pPr lvl="1"/>
            <a:r>
              <a:rPr lang="en-US" dirty="0"/>
              <a:t>UART is </a:t>
            </a:r>
            <a:r>
              <a:rPr lang="en-US" dirty="0">
                <a:solidFill>
                  <a:srgbClr val="FF0000"/>
                </a:solidFill>
              </a:rPr>
              <a:t>programmable ( data bits, stop bit, parity, …)</a:t>
            </a:r>
          </a:p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Sender provides no clock signal to receivers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9E18E-6E50-4BDB-BC96-2BAEC51C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72" y="3564834"/>
            <a:ext cx="7064638" cy="2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4CA-AA9C-4BDA-8A18-817D8DED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E25F-CE51-4915-9782-2A471407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666128"/>
          </a:xfrm>
        </p:spPr>
        <p:txBody>
          <a:bodyPr/>
          <a:lstStyle/>
          <a:p>
            <a:r>
              <a:rPr lang="en-US" dirty="0"/>
              <a:t>FT232R converts the UART port to a standard USB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CB9C9-B79F-4C43-8148-B837AE4F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36" y="2981739"/>
            <a:ext cx="884996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6FDA-8686-4700-8C57-46BEDE5C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4361-7279-48E0-A708-0D218667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3983477"/>
            <a:ext cx="10972800" cy="2882349"/>
          </a:xfrm>
        </p:spPr>
        <p:txBody>
          <a:bodyPr/>
          <a:lstStyle/>
          <a:p>
            <a:r>
              <a:rPr lang="en-US" dirty="0"/>
              <a:t>Sender and receiver uses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transmission speed</a:t>
            </a:r>
          </a:p>
          <a:p>
            <a:pPr lvl="1"/>
            <a:r>
              <a:rPr lang="en-US" sz="2400" dirty="0"/>
              <a:t>Data frame</a:t>
            </a:r>
          </a:p>
          <a:p>
            <a:pPr lvl="1"/>
            <a:r>
              <a:rPr lang="en-US" sz="2400" dirty="0"/>
              <a:t>One start bit</a:t>
            </a:r>
          </a:p>
          <a:p>
            <a:pPr lvl="1"/>
            <a:r>
              <a:rPr lang="en-US" sz="2400" dirty="0"/>
              <a:t>Data (</a:t>
            </a:r>
            <a:r>
              <a:rPr lang="en-US" sz="2400" dirty="0">
                <a:solidFill>
                  <a:srgbClr val="FF0000"/>
                </a:solidFill>
              </a:rPr>
              <a:t>LSB first or MSB</a:t>
            </a:r>
            <a:r>
              <a:rPr lang="en-US" sz="2400" dirty="0"/>
              <a:t>, and size of 7, 8, 9 bits)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Optional parity bit</a:t>
            </a:r>
          </a:p>
          <a:p>
            <a:pPr lvl="1"/>
            <a:r>
              <a:rPr lang="en-US" sz="2400" dirty="0"/>
              <a:t>One or two stop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F586E-5151-48A4-A1EC-A0276EF3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3348"/>
            <a:ext cx="89261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D453-492F-430B-AD6D-EE009918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3AB3-CF93-443E-828E-46666C4B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6187"/>
            <a:ext cx="11211339" cy="4674856"/>
          </a:xfrm>
        </p:spPr>
        <p:txBody>
          <a:bodyPr/>
          <a:lstStyle/>
          <a:p>
            <a:r>
              <a:rPr lang="en-US" sz="2600" dirty="0"/>
              <a:t>Historically used in telecommunication to represent the number of pulses physically transferred per second</a:t>
            </a:r>
          </a:p>
          <a:p>
            <a:r>
              <a:rPr lang="en-US" sz="2600" dirty="0"/>
              <a:t>In digital communication, baud rate is the </a:t>
            </a:r>
            <a:r>
              <a:rPr lang="en-US" sz="2600" i="1" dirty="0">
                <a:solidFill>
                  <a:srgbClr val="FF0000"/>
                </a:solidFill>
              </a:rPr>
              <a:t>number of bits </a:t>
            </a:r>
            <a:r>
              <a:rPr lang="en-US" sz="2600" dirty="0"/>
              <a:t>physically transferred </a:t>
            </a:r>
            <a:r>
              <a:rPr lang="en-US" sz="2600" dirty="0">
                <a:solidFill>
                  <a:srgbClr val="FF0000"/>
                </a:solidFill>
              </a:rPr>
              <a:t>per second (9600, 115200)</a:t>
            </a:r>
          </a:p>
          <a:p>
            <a:r>
              <a:rPr lang="en-US" sz="2600" dirty="0"/>
              <a:t>Example:</a:t>
            </a:r>
          </a:p>
          <a:p>
            <a:pPr lvl="1"/>
            <a:r>
              <a:rPr lang="en-US" sz="2200" dirty="0"/>
              <a:t>Baud rate is 9600 </a:t>
            </a:r>
          </a:p>
          <a:p>
            <a:pPr lvl="1"/>
            <a:r>
              <a:rPr lang="en-US" sz="2200" dirty="0"/>
              <a:t>Each frame: a start bit, 8 data bits, a stop bit, and no parity bit.</a:t>
            </a:r>
          </a:p>
          <a:p>
            <a:pPr lvl="1"/>
            <a:r>
              <a:rPr lang="en-US" sz="2200" dirty="0"/>
              <a:t>Transmission rate of actual data</a:t>
            </a:r>
          </a:p>
          <a:p>
            <a:pPr marL="349250" lvl="1" indent="0">
              <a:buNone/>
            </a:pPr>
            <a:r>
              <a:rPr lang="fr-FR" sz="2200" dirty="0"/>
              <a:t>	</a:t>
            </a:r>
            <a:r>
              <a:rPr lang="fr-FR" sz="2200" i="1" dirty="0">
                <a:solidFill>
                  <a:srgbClr val="FF0000"/>
                </a:solidFill>
              </a:rPr>
              <a:t>9600/(1 + 8 + 1) = 960 bytes/second</a:t>
            </a:r>
          </a:p>
          <a:p>
            <a:pPr lvl="1"/>
            <a:r>
              <a:rPr lang="en-US" sz="2200" dirty="0"/>
              <a:t>The start and stop bits are the protocol overhead</a:t>
            </a:r>
          </a:p>
        </p:txBody>
      </p:sp>
    </p:spTree>
    <p:extLst>
      <p:ext uri="{BB962C8B-B14F-4D97-AF65-F5344CB8AC3E}">
        <p14:creationId xmlns:p14="http://schemas.microsoft.com/office/powerpoint/2010/main" val="3245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A239-0CD3-4543-8E3D-9E6065F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187E-1E0A-4002-B619-2A0B87D5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51858"/>
            <a:ext cx="11277600" cy="2703443"/>
          </a:xfrm>
        </p:spPr>
        <p:txBody>
          <a:bodyPr/>
          <a:lstStyle/>
          <a:p>
            <a:r>
              <a:rPr lang="en-US" sz="2600" dirty="0"/>
              <a:t>If OVER8 is 0, then the signal is oversampled by 16, and 4 bits are used for the fractional part.</a:t>
            </a:r>
          </a:p>
          <a:p>
            <a:r>
              <a:rPr lang="en-US" sz="2600" dirty="0"/>
              <a:t>If OVER8 is 1, then the signal is oversampled by 8, and 3 bits are used.</a:t>
            </a:r>
          </a:p>
          <a:p>
            <a:r>
              <a:rPr lang="en-US" sz="2600" dirty="0"/>
              <a:t>If BRR is 0x1BC and OVER8 is 0, then 0x1B is the integer part and 0xC is the fractional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C690E-3C1C-43DA-8316-E4259E05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90" y="5646566"/>
            <a:ext cx="6592220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62839-8EEC-44DD-AF2D-BEFF1EE7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11" y="1319228"/>
            <a:ext cx="675416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7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80C-4626-4144-B9E1-0550354E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7B12-91D0-4DE5-AB93-809E2EA5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7497"/>
            <a:ext cx="10972800" cy="4293704"/>
          </a:xfrm>
        </p:spPr>
        <p:txBody>
          <a:bodyPr/>
          <a:lstStyle/>
          <a:p>
            <a:r>
              <a:rPr lang="en-US" sz="2400" dirty="0"/>
              <a:t>Suppose the processor clock 𝑓𝑃𝐶𝐿𝐾 is 16MHz, and the system is oversampled by 16 (𝑂𝑉𝐸𝑅8 = 0),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 USARTDIV is 104.1875, which is encoded as 0x683, desired baud rate 9600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80131-105D-42B4-A2F9-05588B9E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34" y="2536696"/>
            <a:ext cx="6126336" cy="192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F0C43-4DD8-4F1B-91DB-51CEFE02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47" y="5747895"/>
            <a:ext cx="6046824" cy="9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2A7A-89DD-4AA2-A587-A519211F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CDC0-626B-4161-9E5A-4D5C01CA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Even Parity</a:t>
            </a:r>
            <a:r>
              <a:rPr lang="en-US" dirty="0"/>
              <a:t>: total number of “1” bits in data -&gt; parity is </a:t>
            </a:r>
            <a:r>
              <a:rPr lang="en-US" dirty="0">
                <a:solidFill>
                  <a:srgbClr val="FF0000"/>
                </a:solidFill>
              </a:rPr>
              <a:t>even</a:t>
            </a:r>
          </a:p>
          <a:p>
            <a:r>
              <a:rPr lang="en-US" i="1" dirty="0"/>
              <a:t>Odd Parity</a:t>
            </a:r>
            <a:r>
              <a:rPr lang="en-US" dirty="0"/>
              <a:t>: total number of “1” bits in data -&gt; parity is </a:t>
            </a:r>
            <a:r>
              <a:rPr lang="en-US" dirty="0">
                <a:solidFill>
                  <a:srgbClr val="FF0000"/>
                </a:solidFill>
              </a:rPr>
              <a:t>odd</a:t>
            </a:r>
          </a:p>
          <a:p>
            <a:pPr lvl="1"/>
            <a:r>
              <a:rPr lang="en-US" dirty="0"/>
              <a:t>Example: Data = 10101011 (five “1” bits)</a:t>
            </a:r>
          </a:p>
          <a:p>
            <a:r>
              <a:rPr lang="en-US" dirty="0"/>
              <a:t>The parity bit should be 0 for odd parity and 1 for even parity</a:t>
            </a:r>
          </a:p>
          <a:p>
            <a:r>
              <a:rPr lang="en-US" i="1" dirty="0"/>
              <a:t>This can detect single-bit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257927372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380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1_Network</vt:lpstr>
      <vt:lpstr>Network</vt:lpstr>
      <vt:lpstr>PowerPoint Presentation</vt:lpstr>
      <vt:lpstr>Agenda</vt:lpstr>
      <vt:lpstr>Universal Asynchronous Receiver and Transmitter (UART)</vt:lpstr>
      <vt:lpstr>Connecting to PC</vt:lpstr>
      <vt:lpstr>Data Frame</vt:lpstr>
      <vt:lpstr>Baud Rate</vt:lpstr>
      <vt:lpstr>Baud Rate</vt:lpstr>
      <vt:lpstr>Baud Rate</vt:lpstr>
      <vt:lpstr>Error Detection</vt:lpstr>
      <vt:lpstr>Transmitting 0x32 and 0x3C</vt:lpstr>
      <vt:lpstr>UART Connection</vt:lpstr>
      <vt:lpstr>Sending Data</vt:lpstr>
      <vt:lpstr>Receiving Data</vt:lpstr>
      <vt:lpstr>UART Interrupt:  Sending &amp; Receiving Data</vt:lpstr>
      <vt:lpstr>UART Interrupt: Receiving Data</vt:lpstr>
      <vt:lpstr>Voltage Levels</vt:lpstr>
      <vt:lpstr>Bluetooth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47</cp:revision>
  <dcterms:created xsi:type="dcterms:W3CDTF">2021-08-31T00:21:24Z</dcterms:created>
  <dcterms:modified xsi:type="dcterms:W3CDTF">2021-11-20T12:24:36Z</dcterms:modified>
</cp:coreProperties>
</file>