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71" r:id="rId11"/>
    <p:sldId id="27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0" d="100"/>
          <a:sy n="70" d="100"/>
        </p:scale>
        <p:origin x="4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9/11/2019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780" y="0"/>
            <a:ext cx="11597489" cy="707886"/>
          </a:xfrm>
          <a:prstGeom prst="rect">
            <a:avLst/>
          </a:prstGeom>
          <a:solidFill>
            <a:srgbClr val="FFC000"/>
          </a:solid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VLAN Configuration with Layer 3 Switch and Router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03" y="1323439"/>
            <a:ext cx="6808206" cy="494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2694519393"/>
              </p:ext>
            </p:extLst>
          </p:nvPr>
        </p:nvGraphicFramePr>
        <p:xfrm>
          <a:off x="7122058" y="2193317"/>
          <a:ext cx="5069942" cy="2133600"/>
        </p:xfrm>
        <a:graphic>
          <a:graphicData uri="http://schemas.openxmlformats.org/drawingml/2006/table">
            <a:tbl>
              <a:tblPr firstRow="1" firstCol="1" bandRow="1">
                <a:tableStyleId>{5C22544A-7EE6-4342-B048-85BDC9FD1C3A}</a:tableStyleId>
              </a:tblPr>
              <a:tblGrid>
                <a:gridCol w="1258433"/>
                <a:gridCol w="778598"/>
                <a:gridCol w="1475715"/>
                <a:gridCol w="1557196"/>
              </a:tblGrid>
              <a:tr h="0">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Name </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IP of PCs</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Interface</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VLAN 10</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192.168.2.1</a:t>
                      </a:r>
                    </a:p>
                    <a:p>
                      <a:pPr marL="0" marR="0" algn="just">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192.168.2.2</a:t>
                      </a:r>
                      <a:endParaRPr lang="en-US"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Fa0/1, Fa0/2</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VLAN 20</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192.168.3.1</a:t>
                      </a:r>
                    </a:p>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192.168.3.2</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Fa0/3, Fa0/4</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NLAN 30</a:t>
                      </a:r>
                      <a:endParaRPr lang="en-US"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192.168.4.1</a:t>
                      </a:r>
                    </a:p>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192.168.4.2</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Fa0/5, Fa0/6</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6" y="0"/>
            <a:ext cx="11751398"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router has to be configured such that each default gateway IP address (for a VLAN) is referred to a sub-interface of the router.  For example interface fa0/0 has four sub-interfaces of fa0/0.1, fa0/0.2, fa0/0.3 and fa0.4.  The sub-interfaces are provided IP address of 192.168.1.1 (for default </a:t>
            </a:r>
            <a:r>
              <a:rPr lang="en-US" sz="2400" dirty="0" err="1">
                <a:latin typeface="Times New Roman" panose="02020603050405020304" pitchFamily="18" charset="0"/>
                <a:cs typeface="Times New Roman" panose="02020603050405020304" pitchFamily="18" charset="0"/>
              </a:rPr>
              <a:t>vlan</a:t>
            </a:r>
            <a:r>
              <a:rPr lang="en-US" sz="2400" dirty="0">
                <a:latin typeface="Times New Roman" panose="02020603050405020304" pitchFamily="18" charset="0"/>
                <a:cs typeface="Times New Roman" panose="02020603050405020304" pitchFamily="18" charset="0"/>
              </a:rPr>
              <a:t> 1), IP 192.168.2.1 (for </a:t>
            </a:r>
            <a:r>
              <a:rPr lang="en-US" sz="2400" dirty="0" err="1">
                <a:latin typeface="Times New Roman" panose="02020603050405020304" pitchFamily="18" charset="0"/>
                <a:cs typeface="Times New Roman" panose="02020603050405020304" pitchFamily="18" charset="0"/>
              </a:rPr>
              <a:t>vlan</a:t>
            </a:r>
            <a:r>
              <a:rPr lang="en-US" sz="2400" dirty="0">
                <a:latin typeface="Times New Roman" panose="02020603050405020304" pitchFamily="18" charset="0"/>
                <a:cs typeface="Times New Roman" panose="02020603050405020304" pitchFamily="18" charset="0"/>
              </a:rPr>
              <a:t> 10), IP 192.168.3.1 (for </a:t>
            </a:r>
            <a:r>
              <a:rPr lang="en-US" sz="2400" dirty="0" err="1">
                <a:latin typeface="Times New Roman" panose="02020603050405020304" pitchFamily="18" charset="0"/>
                <a:cs typeface="Times New Roman" panose="02020603050405020304" pitchFamily="18" charset="0"/>
              </a:rPr>
              <a:t>vlan</a:t>
            </a:r>
            <a:r>
              <a:rPr lang="en-US" sz="2400" dirty="0">
                <a:latin typeface="Times New Roman" panose="02020603050405020304" pitchFamily="18" charset="0"/>
                <a:cs typeface="Times New Roman" panose="02020603050405020304" pitchFamily="18" charset="0"/>
              </a:rPr>
              <a:t> 20) and IP 192.168.4.1 (for </a:t>
            </a:r>
            <a:r>
              <a:rPr lang="en-US" sz="2400" dirty="0" err="1">
                <a:latin typeface="Times New Roman" panose="02020603050405020304" pitchFamily="18" charset="0"/>
                <a:cs typeface="Times New Roman" panose="02020603050405020304" pitchFamily="18" charset="0"/>
              </a:rPr>
              <a:t>vlan</a:t>
            </a:r>
            <a:r>
              <a:rPr lang="en-US" sz="2400" dirty="0">
                <a:latin typeface="Times New Roman" panose="02020603050405020304" pitchFamily="18" charset="0"/>
                <a:cs typeface="Times New Roman" panose="02020603050405020304" pitchFamily="18" charset="0"/>
              </a:rPr>
              <a:t> 30) respectively ass shown in fig.2. </a:t>
            </a:r>
            <a:endParaRPr lang="en-US" sz="2400" dirty="0" smtClean="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433" y="1938992"/>
            <a:ext cx="6312969" cy="491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199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1823826" cy="224676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Every port of the switch towards the PCs are in access mode where the port or interface of the switch towards the router is in trunk mode.  During packet delivery, the router encapsulates a packet under IEEE 802.1q protocol where IEEE 802.1q header is added with each frame using the command ‘encapsulation dot1q’ and sends it to the appropriate port number</a:t>
            </a:r>
            <a:r>
              <a:rPr lang="en-US" sz="2800" dirty="0" smtClean="0">
                <a:latin typeface="Times New Roman" panose="02020603050405020304" pitchFamily="18" charset="0"/>
                <a:cs typeface="Times New Roman" panose="02020603050405020304" pitchFamily="18" charset="0"/>
              </a:rPr>
              <a:t>.</a:t>
            </a:r>
            <a:endParaRPr lang="en-US" sz="2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653" y="2555167"/>
            <a:ext cx="5371407" cy="417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98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8264" y="344031"/>
            <a:ext cx="6590924" cy="600164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Switch&gt;en</a:t>
            </a:r>
          </a:p>
          <a:p>
            <a:r>
              <a:rPr lang="en-US" sz="3200" dirty="0" err="1">
                <a:latin typeface="Times New Roman" panose="02020603050405020304" pitchFamily="18" charset="0"/>
                <a:cs typeface="Times New Roman" panose="02020603050405020304" pitchFamily="18" charset="0"/>
              </a:rPr>
              <a:t>Switch#vlan</a:t>
            </a:r>
            <a:r>
              <a:rPr lang="en-US" sz="3200" dirty="0">
                <a:latin typeface="Times New Roman" panose="02020603050405020304" pitchFamily="18" charset="0"/>
                <a:cs typeface="Times New Roman" panose="02020603050405020304" pitchFamily="18" charset="0"/>
              </a:rPr>
              <a:t> database</a:t>
            </a:r>
          </a:p>
          <a:p>
            <a:r>
              <a:rPr lang="en-US" sz="3200" dirty="0" smtClean="0">
                <a:latin typeface="Times New Roman" panose="02020603050405020304" pitchFamily="18" charset="0"/>
                <a:cs typeface="Times New Roman" panose="02020603050405020304" pitchFamily="18" charset="0"/>
              </a:rPr>
              <a:t>Switch(</a:t>
            </a:r>
            <a:r>
              <a:rPr lang="en-US" sz="3200" dirty="0" err="1" smtClean="0">
                <a:latin typeface="Times New Roman" panose="02020603050405020304" pitchFamily="18" charset="0"/>
                <a:cs typeface="Times New Roman" panose="02020603050405020304" pitchFamily="18" charset="0"/>
              </a:rPr>
              <a:t>vlan</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vlan</a:t>
            </a:r>
            <a:r>
              <a:rPr lang="en-US" sz="3200" dirty="0">
                <a:latin typeface="Times New Roman" panose="02020603050405020304" pitchFamily="18" charset="0"/>
                <a:cs typeface="Times New Roman" panose="02020603050405020304" pitchFamily="18" charset="0"/>
              </a:rPr>
              <a:t> 10 name A</a:t>
            </a:r>
          </a:p>
          <a:p>
            <a:r>
              <a:rPr lang="en-US" sz="3200" dirty="0">
                <a:latin typeface="Times New Roman" panose="02020603050405020304" pitchFamily="18" charset="0"/>
                <a:cs typeface="Times New Roman" panose="02020603050405020304" pitchFamily="18" charset="0"/>
              </a:rPr>
              <a:t>VLAN 10 added:</a:t>
            </a:r>
          </a:p>
          <a:p>
            <a:r>
              <a:rPr lang="en-US" sz="3200" dirty="0">
                <a:latin typeface="Times New Roman" panose="02020603050405020304" pitchFamily="18" charset="0"/>
                <a:cs typeface="Times New Roman" panose="02020603050405020304" pitchFamily="18" charset="0"/>
              </a:rPr>
              <a:t>    Name: A</a:t>
            </a:r>
          </a:p>
          <a:p>
            <a:r>
              <a:rPr lang="en-US" sz="3200" dirty="0">
                <a:latin typeface="Times New Roman" panose="02020603050405020304" pitchFamily="18" charset="0"/>
                <a:cs typeface="Times New Roman" panose="02020603050405020304" pitchFamily="18" charset="0"/>
              </a:rPr>
              <a:t>Switch(</a:t>
            </a:r>
            <a:r>
              <a:rPr lang="en-US" sz="3200" dirty="0" err="1">
                <a:latin typeface="Times New Roman" panose="02020603050405020304" pitchFamily="18" charset="0"/>
                <a:cs typeface="Times New Roman" panose="02020603050405020304" pitchFamily="18" charset="0"/>
              </a:rPr>
              <a:t>vlan</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vlan</a:t>
            </a:r>
            <a:r>
              <a:rPr lang="en-US" sz="3200" dirty="0">
                <a:latin typeface="Times New Roman" panose="02020603050405020304" pitchFamily="18" charset="0"/>
                <a:cs typeface="Times New Roman" panose="02020603050405020304" pitchFamily="18" charset="0"/>
              </a:rPr>
              <a:t> 20 name B</a:t>
            </a:r>
          </a:p>
          <a:p>
            <a:r>
              <a:rPr lang="en-US" sz="3200" dirty="0">
                <a:latin typeface="Times New Roman" panose="02020603050405020304" pitchFamily="18" charset="0"/>
                <a:cs typeface="Times New Roman" panose="02020603050405020304" pitchFamily="18" charset="0"/>
              </a:rPr>
              <a:t>VLAN 20 added:</a:t>
            </a:r>
          </a:p>
          <a:p>
            <a:r>
              <a:rPr lang="en-US" sz="3200" dirty="0">
                <a:latin typeface="Times New Roman" panose="02020603050405020304" pitchFamily="18" charset="0"/>
                <a:cs typeface="Times New Roman" panose="02020603050405020304" pitchFamily="18" charset="0"/>
              </a:rPr>
              <a:t>    Name: B</a:t>
            </a:r>
          </a:p>
          <a:p>
            <a:r>
              <a:rPr lang="en-US" sz="3200" dirty="0">
                <a:latin typeface="Times New Roman" panose="02020603050405020304" pitchFamily="18" charset="0"/>
                <a:cs typeface="Times New Roman" panose="02020603050405020304" pitchFamily="18" charset="0"/>
              </a:rPr>
              <a:t>Switch(</a:t>
            </a:r>
            <a:r>
              <a:rPr lang="en-US" sz="3200" dirty="0" err="1">
                <a:latin typeface="Times New Roman" panose="02020603050405020304" pitchFamily="18" charset="0"/>
                <a:cs typeface="Times New Roman" panose="02020603050405020304" pitchFamily="18" charset="0"/>
              </a:rPr>
              <a:t>vlan</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vlan</a:t>
            </a:r>
            <a:r>
              <a:rPr lang="en-US" sz="3200" dirty="0">
                <a:latin typeface="Times New Roman" panose="02020603050405020304" pitchFamily="18" charset="0"/>
                <a:cs typeface="Times New Roman" panose="02020603050405020304" pitchFamily="18" charset="0"/>
              </a:rPr>
              <a:t> 30 name C</a:t>
            </a:r>
          </a:p>
          <a:p>
            <a:r>
              <a:rPr lang="en-US" sz="3200" dirty="0">
                <a:latin typeface="Times New Roman" panose="02020603050405020304" pitchFamily="18" charset="0"/>
                <a:cs typeface="Times New Roman" panose="02020603050405020304" pitchFamily="18" charset="0"/>
              </a:rPr>
              <a:t>VLAN 30 added:</a:t>
            </a:r>
          </a:p>
          <a:p>
            <a:r>
              <a:rPr lang="en-US" sz="3200" dirty="0">
                <a:latin typeface="Times New Roman" panose="02020603050405020304" pitchFamily="18" charset="0"/>
                <a:cs typeface="Times New Roman" panose="02020603050405020304" pitchFamily="18" charset="0"/>
              </a:rPr>
              <a:t>    Name: C</a:t>
            </a:r>
          </a:p>
          <a:p>
            <a:r>
              <a:rPr lang="en-US" sz="3200" dirty="0">
                <a:latin typeface="Times New Roman" panose="02020603050405020304" pitchFamily="18" charset="0"/>
                <a:cs typeface="Times New Roman" panose="02020603050405020304" pitchFamily="18" charset="0"/>
              </a:rPr>
              <a:t>Switch(</a:t>
            </a:r>
            <a:r>
              <a:rPr lang="en-US" sz="3200" dirty="0" err="1">
                <a:latin typeface="Times New Roman" panose="02020603050405020304" pitchFamily="18" charset="0"/>
                <a:cs typeface="Times New Roman" panose="02020603050405020304" pitchFamily="18" charset="0"/>
              </a:rPr>
              <a:t>vlan</a:t>
            </a:r>
            <a:r>
              <a:rPr lang="en-US" sz="3200" dirty="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exit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39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6459" y="208230"/>
            <a:ext cx="10293791" cy="6186309"/>
          </a:xfrm>
          <a:prstGeom prst="rect">
            <a:avLst/>
          </a:prstGeom>
          <a:noFill/>
        </p:spPr>
        <p:txBody>
          <a:bodyPr wrap="square" rtlCol="0">
            <a:spAutoFit/>
          </a:bodyPr>
          <a:lstStyle/>
          <a:p>
            <a:r>
              <a:rPr lang="en-US" sz="3600" dirty="0" err="1"/>
              <a:t>Switch#conf</a:t>
            </a:r>
            <a:r>
              <a:rPr lang="en-US" sz="3600" dirty="0"/>
              <a:t> t</a:t>
            </a:r>
          </a:p>
          <a:p>
            <a:r>
              <a:rPr lang="en-US" sz="3600" dirty="0"/>
              <a:t>Switch(</a:t>
            </a:r>
            <a:r>
              <a:rPr lang="en-US" sz="3600" dirty="0" err="1"/>
              <a:t>config</a:t>
            </a:r>
            <a:r>
              <a:rPr lang="en-US" sz="3600" dirty="0"/>
              <a:t>)#</a:t>
            </a:r>
            <a:r>
              <a:rPr lang="en-US" sz="3600" dirty="0" err="1"/>
              <a:t>int</a:t>
            </a:r>
            <a:r>
              <a:rPr lang="en-US" sz="3600" dirty="0"/>
              <a:t> fa0/2</a:t>
            </a:r>
          </a:p>
          <a:p>
            <a:r>
              <a:rPr lang="en-US" sz="3600" dirty="0"/>
              <a:t>Switch(</a:t>
            </a:r>
            <a:r>
              <a:rPr lang="en-US" sz="3600" dirty="0" err="1"/>
              <a:t>config</a:t>
            </a:r>
            <a:r>
              <a:rPr lang="en-US" sz="3600" dirty="0"/>
              <a:t>-if)#</a:t>
            </a:r>
            <a:r>
              <a:rPr lang="en-US" sz="3600" dirty="0" err="1"/>
              <a:t>switchport</a:t>
            </a:r>
            <a:r>
              <a:rPr lang="en-US" sz="3600" dirty="0"/>
              <a:t> mode access</a:t>
            </a:r>
          </a:p>
          <a:p>
            <a:r>
              <a:rPr lang="en-US" sz="3600" dirty="0"/>
              <a:t>Switch(</a:t>
            </a:r>
            <a:r>
              <a:rPr lang="en-US" sz="3600" dirty="0" err="1"/>
              <a:t>config</a:t>
            </a:r>
            <a:r>
              <a:rPr lang="en-US" sz="3600" dirty="0"/>
              <a:t>-if)#</a:t>
            </a:r>
            <a:r>
              <a:rPr lang="en-US" sz="3600" dirty="0" err="1"/>
              <a:t>switchport</a:t>
            </a:r>
            <a:r>
              <a:rPr lang="en-US" sz="3600" dirty="0"/>
              <a:t> access </a:t>
            </a:r>
            <a:r>
              <a:rPr lang="en-US" sz="3600" dirty="0" err="1"/>
              <a:t>vlan</a:t>
            </a:r>
            <a:r>
              <a:rPr lang="en-US" sz="3600" dirty="0"/>
              <a:t> 10</a:t>
            </a:r>
          </a:p>
          <a:p>
            <a:r>
              <a:rPr lang="en-US" sz="3600" dirty="0"/>
              <a:t>Switch(</a:t>
            </a:r>
            <a:r>
              <a:rPr lang="en-US" sz="3600" dirty="0" err="1"/>
              <a:t>config</a:t>
            </a:r>
            <a:r>
              <a:rPr lang="en-US" sz="3600" dirty="0"/>
              <a:t>-if)#</a:t>
            </a:r>
            <a:r>
              <a:rPr lang="en-US" sz="3600" dirty="0" err="1"/>
              <a:t>int</a:t>
            </a:r>
            <a:r>
              <a:rPr lang="en-US" sz="3600" dirty="0"/>
              <a:t> fa0/3</a:t>
            </a:r>
          </a:p>
          <a:p>
            <a:r>
              <a:rPr lang="en-US" sz="3600" dirty="0"/>
              <a:t>Switch(</a:t>
            </a:r>
            <a:r>
              <a:rPr lang="en-US" sz="3600" dirty="0" err="1"/>
              <a:t>config</a:t>
            </a:r>
            <a:r>
              <a:rPr lang="en-US" sz="3600" dirty="0"/>
              <a:t>-if)#</a:t>
            </a:r>
            <a:r>
              <a:rPr lang="en-US" sz="3600" dirty="0" err="1"/>
              <a:t>switchport</a:t>
            </a:r>
            <a:r>
              <a:rPr lang="en-US" sz="3600" dirty="0"/>
              <a:t> mode access</a:t>
            </a:r>
          </a:p>
          <a:p>
            <a:r>
              <a:rPr lang="en-US" sz="3600" dirty="0"/>
              <a:t>Switch(</a:t>
            </a:r>
            <a:r>
              <a:rPr lang="en-US" sz="3600" dirty="0" err="1"/>
              <a:t>config</a:t>
            </a:r>
            <a:r>
              <a:rPr lang="en-US" sz="3600" dirty="0"/>
              <a:t>-if)#</a:t>
            </a:r>
            <a:r>
              <a:rPr lang="en-US" sz="3600" dirty="0" err="1"/>
              <a:t>switchport</a:t>
            </a:r>
            <a:r>
              <a:rPr lang="en-US" sz="3600" dirty="0"/>
              <a:t> access </a:t>
            </a:r>
            <a:r>
              <a:rPr lang="en-US" sz="3600" dirty="0" err="1"/>
              <a:t>vlan</a:t>
            </a:r>
            <a:r>
              <a:rPr lang="en-US" sz="3600" dirty="0"/>
              <a:t> 10</a:t>
            </a:r>
          </a:p>
          <a:p>
            <a:r>
              <a:rPr lang="en-US" sz="3600" dirty="0"/>
              <a:t>Switch(</a:t>
            </a:r>
            <a:r>
              <a:rPr lang="en-US" sz="3600" dirty="0" err="1"/>
              <a:t>config</a:t>
            </a:r>
            <a:r>
              <a:rPr lang="en-US" sz="3600" dirty="0"/>
              <a:t>-if)#</a:t>
            </a:r>
            <a:r>
              <a:rPr lang="en-US" sz="3600" dirty="0" err="1"/>
              <a:t>int</a:t>
            </a:r>
            <a:r>
              <a:rPr lang="en-US" sz="3600" dirty="0"/>
              <a:t> fa0/4</a:t>
            </a:r>
          </a:p>
          <a:p>
            <a:r>
              <a:rPr lang="en-US" sz="3600" dirty="0"/>
              <a:t>Switch(</a:t>
            </a:r>
            <a:r>
              <a:rPr lang="en-US" sz="3600" dirty="0" err="1"/>
              <a:t>config</a:t>
            </a:r>
            <a:r>
              <a:rPr lang="en-US" sz="3600" dirty="0"/>
              <a:t>-if)#</a:t>
            </a:r>
            <a:r>
              <a:rPr lang="en-US" sz="3600" dirty="0" err="1"/>
              <a:t>switchport</a:t>
            </a:r>
            <a:r>
              <a:rPr lang="en-US" sz="3600" dirty="0"/>
              <a:t> mode access</a:t>
            </a:r>
          </a:p>
          <a:p>
            <a:r>
              <a:rPr lang="en-US" sz="3600" dirty="0"/>
              <a:t>Switch(</a:t>
            </a:r>
            <a:r>
              <a:rPr lang="en-US" sz="3600" dirty="0" err="1"/>
              <a:t>config</a:t>
            </a:r>
            <a:r>
              <a:rPr lang="en-US" sz="3600" dirty="0"/>
              <a:t>-if)#</a:t>
            </a:r>
            <a:r>
              <a:rPr lang="en-US" sz="3600" dirty="0" err="1"/>
              <a:t>switchport</a:t>
            </a:r>
            <a:r>
              <a:rPr lang="en-US" sz="3600" dirty="0"/>
              <a:t> access </a:t>
            </a:r>
            <a:r>
              <a:rPr lang="en-US" sz="3600" dirty="0" err="1"/>
              <a:t>vlan</a:t>
            </a:r>
            <a:r>
              <a:rPr lang="en-US" sz="3600" dirty="0"/>
              <a:t> 20</a:t>
            </a:r>
          </a:p>
          <a:p>
            <a:r>
              <a:rPr lang="en-US" sz="3600" dirty="0"/>
              <a:t>Switch(</a:t>
            </a:r>
            <a:r>
              <a:rPr lang="en-US" sz="3600" dirty="0" err="1"/>
              <a:t>config</a:t>
            </a:r>
            <a:r>
              <a:rPr lang="en-US" sz="3600" dirty="0"/>
              <a:t>-if)#</a:t>
            </a:r>
            <a:r>
              <a:rPr lang="en-US" sz="3600" dirty="0" err="1"/>
              <a:t>int</a:t>
            </a:r>
            <a:r>
              <a:rPr lang="en-US" sz="3600" dirty="0"/>
              <a:t> </a:t>
            </a:r>
            <a:r>
              <a:rPr lang="en-US" sz="3600" dirty="0" smtClean="0"/>
              <a:t>fa0/5</a:t>
            </a:r>
            <a:endParaRPr lang="en-US" sz="3600" dirty="0"/>
          </a:p>
        </p:txBody>
      </p:sp>
    </p:spTree>
    <p:extLst>
      <p:ext uri="{BB962C8B-B14F-4D97-AF65-F5344CB8AC3E}">
        <p14:creationId xmlns:p14="http://schemas.microsoft.com/office/powerpoint/2010/main" val="254952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780" y="117695"/>
            <a:ext cx="9578566" cy="6494085"/>
          </a:xfrm>
          <a:prstGeom prst="rect">
            <a:avLst/>
          </a:prstGeom>
          <a:noFill/>
        </p:spPr>
        <p:txBody>
          <a:bodyPr wrap="square" rtlCol="0">
            <a:spAutoFit/>
          </a:bodyPr>
          <a:lstStyle/>
          <a:p>
            <a:r>
              <a:rPr lang="en-US" sz="3200" dirty="0"/>
              <a:t>Switch(</a:t>
            </a:r>
            <a:r>
              <a:rPr lang="en-US" sz="3200" dirty="0" err="1"/>
              <a:t>config</a:t>
            </a:r>
            <a:r>
              <a:rPr lang="en-US" sz="3200" dirty="0"/>
              <a:t>-if)#</a:t>
            </a:r>
            <a:r>
              <a:rPr lang="en-US" sz="3200" dirty="0" err="1"/>
              <a:t>switchport</a:t>
            </a:r>
            <a:r>
              <a:rPr lang="en-US" sz="3200" dirty="0"/>
              <a:t> mode access</a:t>
            </a:r>
          </a:p>
          <a:p>
            <a:r>
              <a:rPr lang="en-US" sz="3200" dirty="0"/>
              <a:t>Switch(</a:t>
            </a:r>
            <a:r>
              <a:rPr lang="en-US" sz="3200" dirty="0" err="1"/>
              <a:t>config</a:t>
            </a:r>
            <a:r>
              <a:rPr lang="en-US" sz="3200" dirty="0"/>
              <a:t>-if)#</a:t>
            </a:r>
            <a:r>
              <a:rPr lang="en-US" sz="3200" dirty="0" err="1"/>
              <a:t>switchport</a:t>
            </a:r>
            <a:r>
              <a:rPr lang="en-US" sz="3200" dirty="0"/>
              <a:t> access </a:t>
            </a:r>
            <a:r>
              <a:rPr lang="en-US" sz="3200" dirty="0" err="1"/>
              <a:t>vlan</a:t>
            </a:r>
            <a:r>
              <a:rPr lang="en-US" sz="3200" dirty="0"/>
              <a:t> 20</a:t>
            </a:r>
          </a:p>
          <a:p>
            <a:r>
              <a:rPr lang="en-US" sz="3200" dirty="0"/>
              <a:t>Switch(</a:t>
            </a:r>
            <a:r>
              <a:rPr lang="en-US" sz="3200" dirty="0" err="1"/>
              <a:t>config</a:t>
            </a:r>
            <a:r>
              <a:rPr lang="en-US" sz="3200" dirty="0"/>
              <a:t>-if)#</a:t>
            </a:r>
            <a:r>
              <a:rPr lang="en-US" sz="3200" dirty="0" err="1"/>
              <a:t>int</a:t>
            </a:r>
            <a:r>
              <a:rPr lang="en-US" sz="3200" dirty="0"/>
              <a:t> fa0/6</a:t>
            </a:r>
          </a:p>
          <a:p>
            <a:r>
              <a:rPr lang="en-US" sz="3200" dirty="0"/>
              <a:t>Switch(</a:t>
            </a:r>
            <a:r>
              <a:rPr lang="en-US" sz="3200" dirty="0" err="1"/>
              <a:t>config</a:t>
            </a:r>
            <a:r>
              <a:rPr lang="en-US" sz="3200" dirty="0"/>
              <a:t>-if)#</a:t>
            </a:r>
            <a:r>
              <a:rPr lang="en-US" sz="3200" dirty="0" err="1"/>
              <a:t>switchport</a:t>
            </a:r>
            <a:r>
              <a:rPr lang="en-US" sz="3200" dirty="0"/>
              <a:t> mode access</a:t>
            </a:r>
          </a:p>
          <a:p>
            <a:r>
              <a:rPr lang="en-US" sz="3200" dirty="0"/>
              <a:t>Switch(</a:t>
            </a:r>
            <a:r>
              <a:rPr lang="en-US" sz="3200" dirty="0" err="1"/>
              <a:t>config</a:t>
            </a:r>
            <a:r>
              <a:rPr lang="en-US" sz="3200" dirty="0"/>
              <a:t>-if)#</a:t>
            </a:r>
            <a:r>
              <a:rPr lang="en-US" sz="3200" dirty="0" err="1"/>
              <a:t>switchport</a:t>
            </a:r>
            <a:r>
              <a:rPr lang="en-US" sz="3200" dirty="0"/>
              <a:t> access </a:t>
            </a:r>
            <a:r>
              <a:rPr lang="en-US" sz="3200" dirty="0" err="1"/>
              <a:t>vlan</a:t>
            </a:r>
            <a:r>
              <a:rPr lang="en-US" sz="3200" dirty="0"/>
              <a:t> 30</a:t>
            </a:r>
          </a:p>
          <a:p>
            <a:r>
              <a:rPr lang="en-US" sz="3200" dirty="0"/>
              <a:t>Switch(</a:t>
            </a:r>
            <a:r>
              <a:rPr lang="en-US" sz="3200" dirty="0" err="1"/>
              <a:t>config</a:t>
            </a:r>
            <a:r>
              <a:rPr lang="en-US" sz="3200" dirty="0"/>
              <a:t>-if)#</a:t>
            </a:r>
            <a:r>
              <a:rPr lang="en-US" sz="3200" dirty="0" err="1"/>
              <a:t>int</a:t>
            </a:r>
            <a:r>
              <a:rPr lang="en-US" sz="3200" dirty="0"/>
              <a:t> fa0/7</a:t>
            </a:r>
          </a:p>
          <a:p>
            <a:r>
              <a:rPr lang="en-US" sz="3200" dirty="0"/>
              <a:t>Switch(</a:t>
            </a:r>
            <a:r>
              <a:rPr lang="en-US" sz="3200" dirty="0" err="1"/>
              <a:t>config</a:t>
            </a:r>
            <a:r>
              <a:rPr lang="en-US" sz="3200" dirty="0"/>
              <a:t>-if)#</a:t>
            </a:r>
            <a:r>
              <a:rPr lang="en-US" sz="3200" dirty="0" err="1"/>
              <a:t>switchport</a:t>
            </a:r>
            <a:r>
              <a:rPr lang="en-US" sz="3200" dirty="0"/>
              <a:t> mode access</a:t>
            </a:r>
          </a:p>
          <a:p>
            <a:r>
              <a:rPr lang="en-US" sz="3200" dirty="0"/>
              <a:t>Switch(</a:t>
            </a:r>
            <a:r>
              <a:rPr lang="en-US" sz="3200" dirty="0" err="1"/>
              <a:t>config</a:t>
            </a:r>
            <a:r>
              <a:rPr lang="en-US" sz="3200" dirty="0"/>
              <a:t>-if)#</a:t>
            </a:r>
            <a:r>
              <a:rPr lang="en-US" sz="3200" dirty="0" err="1"/>
              <a:t>switchport</a:t>
            </a:r>
            <a:r>
              <a:rPr lang="en-US" sz="3200" dirty="0"/>
              <a:t> access </a:t>
            </a:r>
            <a:r>
              <a:rPr lang="en-US" sz="3200" dirty="0" err="1"/>
              <a:t>vlan</a:t>
            </a:r>
            <a:r>
              <a:rPr lang="en-US" sz="3200" dirty="0"/>
              <a:t> 30</a:t>
            </a:r>
          </a:p>
          <a:p>
            <a:r>
              <a:rPr lang="en-US" sz="3200" dirty="0"/>
              <a:t>Switch(</a:t>
            </a:r>
            <a:r>
              <a:rPr lang="en-US" sz="3200" dirty="0" err="1"/>
              <a:t>config</a:t>
            </a:r>
            <a:r>
              <a:rPr lang="en-US" sz="3200" dirty="0"/>
              <a:t>-if)#</a:t>
            </a:r>
            <a:r>
              <a:rPr lang="en-US" sz="3200" dirty="0" err="1"/>
              <a:t>int</a:t>
            </a:r>
            <a:r>
              <a:rPr lang="en-US" sz="3200" dirty="0"/>
              <a:t> fa0/1</a:t>
            </a:r>
          </a:p>
          <a:p>
            <a:r>
              <a:rPr lang="en-US" sz="3200" dirty="0"/>
              <a:t>Switch(</a:t>
            </a:r>
            <a:r>
              <a:rPr lang="en-US" sz="3200" dirty="0" err="1"/>
              <a:t>config</a:t>
            </a:r>
            <a:r>
              <a:rPr lang="en-US" sz="3200" dirty="0"/>
              <a:t>-if)#</a:t>
            </a:r>
            <a:r>
              <a:rPr lang="en-US" sz="3200" dirty="0" err="1"/>
              <a:t>switchport</a:t>
            </a:r>
            <a:r>
              <a:rPr lang="en-US" sz="3200" dirty="0"/>
              <a:t> mode trunk</a:t>
            </a:r>
          </a:p>
          <a:p>
            <a:r>
              <a:rPr lang="en-US" sz="3200" dirty="0"/>
              <a:t>Switch(</a:t>
            </a:r>
            <a:r>
              <a:rPr lang="en-US" sz="3200" dirty="0" err="1"/>
              <a:t>config</a:t>
            </a:r>
            <a:r>
              <a:rPr lang="en-US" sz="3200" dirty="0"/>
              <a:t>-if)#end</a:t>
            </a:r>
          </a:p>
          <a:p>
            <a:r>
              <a:rPr lang="en-US" sz="3200" dirty="0"/>
              <a:t>Switch#</a:t>
            </a:r>
          </a:p>
          <a:p>
            <a:r>
              <a:rPr lang="en-US" sz="3200" dirty="0" err="1"/>
              <a:t>Switch#sh</a:t>
            </a:r>
            <a:r>
              <a:rPr lang="en-US" sz="3200" dirty="0"/>
              <a:t> </a:t>
            </a:r>
            <a:r>
              <a:rPr lang="en-US" sz="3200" dirty="0" err="1"/>
              <a:t>vlan</a:t>
            </a:r>
            <a:r>
              <a:rPr lang="en-US" sz="3200" dirty="0"/>
              <a:t> </a:t>
            </a:r>
            <a:r>
              <a:rPr lang="en-US" sz="3200" dirty="0" smtClean="0"/>
              <a:t>brief</a:t>
            </a:r>
            <a:endParaRPr lang="en-US" sz="3200" dirty="0"/>
          </a:p>
        </p:txBody>
      </p:sp>
    </p:spTree>
    <p:extLst>
      <p:ext uri="{BB962C8B-B14F-4D97-AF65-F5344CB8AC3E}">
        <p14:creationId xmlns:p14="http://schemas.microsoft.com/office/powerpoint/2010/main" val="97071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57298814"/>
              </p:ext>
            </p:extLst>
          </p:nvPr>
        </p:nvGraphicFramePr>
        <p:xfrm>
          <a:off x="4836814" y="0"/>
          <a:ext cx="7355186" cy="2657530"/>
        </p:xfrm>
        <a:graphic>
          <a:graphicData uri="http://schemas.openxmlformats.org/drawingml/2006/table">
            <a:tbl>
              <a:tblPr firstRow="1" firstCol="1" bandRow="1">
                <a:tableStyleId>{5C22544A-7EE6-4342-B048-85BDC9FD1C3A}</a:tableStyleId>
              </a:tblPr>
              <a:tblGrid>
                <a:gridCol w="1669610"/>
                <a:gridCol w="2272420"/>
                <a:gridCol w="2009869"/>
                <a:gridCol w="1403287"/>
              </a:tblGrid>
              <a:tr h="0">
                <a:tc>
                  <a:txBody>
                    <a:bodyPr/>
                    <a:lstStyle/>
                    <a:p>
                      <a:pPr marL="0" marR="0" algn="just">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Name </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IP of PCs</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Sub Interface</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62970">
                <a:tc>
                  <a:txBody>
                    <a:bodyPr/>
                    <a:lstStyle/>
                    <a:p>
                      <a:pPr marL="0" marR="0" algn="just">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VLAN 10</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smtClean="0">
                          <a:solidFill>
                            <a:schemeClr val="tx1"/>
                          </a:solidFill>
                          <a:effectLst/>
                          <a:latin typeface="Times New Roman" panose="02020603050405020304" pitchFamily="18" charset="0"/>
                          <a:cs typeface="Times New Roman" panose="02020603050405020304" pitchFamily="18" charset="0"/>
                        </a:rPr>
                        <a:t>192.168.2.1</a:t>
                      </a: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Fa0/0.2</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VLAN 20</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smtClean="0">
                          <a:solidFill>
                            <a:schemeClr val="tx1"/>
                          </a:solidFill>
                          <a:effectLst/>
                          <a:latin typeface="Times New Roman" panose="02020603050405020304" pitchFamily="18" charset="0"/>
                          <a:cs typeface="Times New Roman" panose="02020603050405020304" pitchFamily="18" charset="0"/>
                        </a:rPr>
                        <a:t>192.168.3.1</a:t>
                      </a: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Fa0/0.3</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VLAN 30</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smtClean="0">
                          <a:solidFill>
                            <a:schemeClr val="tx1"/>
                          </a:solidFill>
                          <a:effectLst/>
                          <a:latin typeface="Times New Roman" panose="02020603050405020304" pitchFamily="18" charset="0"/>
                          <a:cs typeface="Times New Roman" panose="02020603050405020304" pitchFamily="18" charset="0"/>
                        </a:rPr>
                        <a:t>192.168.4.1</a:t>
                      </a: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Fa0/0.3</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VLAN  1</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Default VLAN</a:t>
                      </a:r>
                    </a:p>
                    <a:p>
                      <a:pPr marL="0" marR="0" algn="just">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Router itself</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smtClean="0">
                          <a:solidFill>
                            <a:schemeClr val="tx1"/>
                          </a:solidFill>
                          <a:effectLst/>
                          <a:latin typeface="Times New Roman" panose="02020603050405020304" pitchFamily="18" charset="0"/>
                          <a:cs typeface="Times New Roman" panose="02020603050405020304" pitchFamily="18" charset="0"/>
                        </a:rPr>
                        <a:t>192.168.1.1</a:t>
                      </a: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Fa0/0.1</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52" y="2378093"/>
            <a:ext cx="5398569" cy="419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099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0079" y="316871"/>
            <a:ext cx="10927533" cy="5078313"/>
          </a:xfrm>
          <a:prstGeom prst="rect">
            <a:avLst/>
          </a:prstGeom>
          <a:noFill/>
        </p:spPr>
        <p:txBody>
          <a:bodyPr wrap="square" rtlCol="0">
            <a:spAutoFit/>
          </a:bodyPr>
          <a:lstStyle/>
          <a:p>
            <a:r>
              <a:rPr lang="en-US" sz="3600" dirty="0"/>
              <a:t>Router&gt;en</a:t>
            </a:r>
          </a:p>
          <a:p>
            <a:r>
              <a:rPr lang="en-US" sz="3600" dirty="0" err="1"/>
              <a:t>Router#conf</a:t>
            </a:r>
            <a:r>
              <a:rPr lang="en-US" sz="3600" dirty="0"/>
              <a:t> t</a:t>
            </a:r>
          </a:p>
          <a:p>
            <a:r>
              <a:rPr lang="en-US" sz="3600" dirty="0"/>
              <a:t>Router(</a:t>
            </a:r>
            <a:r>
              <a:rPr lang="en-US" sz="3600" dirty="0" err="1"/>
              <a:t>config</a:t>
            </a:r>
            <a:r>
              <a:rPr lang="en-US" sz="3600" dirty="0"/>
              <a:t>)#</a:t>
            </a:r>
            <a:r>
              <a:rPr lang="en-US" sz="3600" dirty="0" err="1"/>
              <a:t>int</a:t>
            </a:r>
            <a:r>
              <a:rPr lang="en-US" sz="3600" dirty="0"/>
              <a:t> fa0/0</a:t>
            </a:r>
          </a:p>
          <a:p>
            <a:r>
              <a:rPr lang="en-US" sz="3600" dirty="0"/>
              <a:t>Router(</a:t>
            </a:r>
            <a:r>
              <a:rPr lang="en-US" sz="3600" dirty="0" err="1"/>
              <a:t>config</a:t>
            </a:r>
            <a:r>
              <a:rPr lang="en-US" sz="3600" dirty="0"/>
              <a:t>-if)#no shut</a:t>
            </a:r>
          </a:p>
          <a:p>
            <a:r>
              <a:rPr lang="en-US" sz="3600" dirty="0"/>
              <a:t>Router(</a:t>
            </a:r>
            <a:r>
              <a:rPr lang="en-US" sz="3600" dirty="0" err="1"/>
              <a:t>config</a:t>
            </a:r>
            <a:r>
              <a:rPr lang="en-US" sz="3600" dirty="0"/>
              <a:t>-if)#</a:t>
            </a:r>
          </a:p>
          <a:p>
            <a:r>
              <a:rPr lang="en-US" sz="3600" dirty="0"/>
              <a:t>Router(</a:t>
            </a:r>
            <a:r>
              <a:rPr lang="en-US" sz="3600" dirty="0" err="1"/>
              <a:t>config</a:t>
            </a:r>
            <a:r>
              <a:rPr lang="en-US" sz="3600" dirty="0"/>
              <a:t>-if)#</a:t>
            </a:r>
            <a:r>
              <a:rPr lang="en-US" sz="3600" dirty="0" err="1"/>
              <a:t>int</a:t>
            </a:r>
            <a:r>
              <a:rPr lang="en-US" sz="3600" dirty="0"/>
              <a:t> fa0/0.1</a:t>
            </a:r>
          </a:p>
          <a:p>
            <a:r>
              <a:rPr lang="en-US" sz="3600" dirty="0"/>
              <a:t>Router(</a:t>
            </a:r>
            <a:r>
              <a:rPr lang="en-US" sz="3600" dirty="0" err="1"/>
              <a:t>config-subif</a:t>
            </a:r>
            <a:r>
              <a:rPr lang="en-US" sz="3600" dirty="0"/>
              <a:t>)#</a:t>
            </a:r>
          </a:p>
          <a:p>
            <a:r>
              <a:rPr lang="en-US" sz="3600" dirty="0"/>
              <a:t>Router(</a:t>
            </a:r>
            <a:r>
              <a:rPr lang="en-US" sz="3600" dirty="0" err="1"/>
              <a:t>config-subif</a:t>
            </a:r>
            <a:r>
              <a:rPr lang="en-US" sz="3600" dirty="0"/>
              <a:t>)#encapsulation dot1q 1</a:t>
            </a:r>
          </a:p>
          <a:p>
            <a:r>
              <a:rPr lang="en-US" sz="3600" dirty="0"/>
              <a:t>Router(</a:t>
            </a:r>
            <a:r>
              <a:rPr lang="en-US" sz="3600" dirty="0" err="1"/>
              <a:t>config-subif</a:t>
            </a:r>
            <a:r>
              <a:rPr lang="en-US" sz="3600" dirty="0"/>
              <a:t>)#</a:t>
            </a:r>
            <a:r>
              <a:rPr lang="en-US" sz="3600" dirty="0" err="1"/>
              <a:t>ip</a:t>
            </a:r>
            <a:r>
              <a:rPr lang="en-US" sz="3600" dirty="0"/>
              <a:t> add 192.168.1.1 </a:t>
            </a:r>
            <a:r>
              <a:rPr lang="en-US" sz="3600" dirty="0" smtClean="0"/>
              <a:t>255.255.255.0</a:t>
            </a:r>
            <a:endParaRPr lang="en-US" sz="3600" dirty="0"/>
          </a:p>
        </p:txBody>
      </p:sp>
    </p:spTree>
    <p:extLst>
      <p:ext uri="{BB962C8B-B14F-4D97-AF65-F5344CB8AC3E}">
        <p14:creationId xmlns:p14="http://schemas.microsoft.com/office/powerpoint/2010/main" val="896546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352" y="316871"/>
            <a:ext cx="9524246" cy="6494085"/>
          </a:xfrm>
          <a:prstGeom prst="rect">
            <a:avLst/>
          </a:prstGeom>
          <a:noFill/>
        </p:spPr>
        <p:txBody>
          <a:bodyPr wrap="square" rtlCol="0">
            <a:spAutoFit/>
          </a:bodyPr>
          <a:lstStyle/>
          <a:p>
            <a:r>
              <a:rPr lang="en-US" sz="3200" dirty="0"/>
              <a:t>Router(</a:t>
            </a:r>
            <a:r>
              <a:rPr lang="en-US" sz="3200" dirty="0" err="1"/>
              <a:t>config-subif</a:t>
            </a:r>
            <a:r>
              <a:rPr lang="en-US" sz="3200" dirty="0"/>
              <a:t>)#</a:t>
            </a:r>
            <a:r>
              <a:rPr lang="en-US" sz="3200" dirty="0" err="1"/>
              <a:t>int</a:t>
            </a:r>
            <a:r>
              <a:rPr lang="en-US" sz="3200" dirty="0"/>
              <a:t> fa0/0.2</a:t>
            </a:r>
          </a:p>
          <a:p>
            <a:r>
              <a:rPr lang="en-US" sz="3200" dirty="0"/>
              <a:t>Router(</a:t>
            </a:r>
            <a:r>
              <a:rPr lang="en-US" sz="3200" dirty="0" err="1"/>
              <a:t>config-subif</a:t>
            </a:r>
            <a:r>
              <a:rPr lang="en-US" sz="3200" dirty="0"/>
              <a:t>)#encapsulation dot1q 10</a:t>
            </a:r>
          </a:p>
          <a:p>
            <a:r>
              <a:rPr lang="en-US" sz="3200" dirty="0"/>
              <a:t>Router(</a:t>
            </a:r>
            <a:r>
              <a:rPr lang="en-US" sz="3200" dirty="0" err="1"/>
              <a:t>config-subif</a:t>
            </a:r>
            <a:r>
              <a:rPr lang="en-US" sz="3200" dirty="0"/>
              <a:t>)#</a:t>
            </a:r>
            <a:r>
              <a:rPr lang="en-US" sz="3200" dirty="0" err="1"/>
              <a:t>ip</a:t>
            </a:r>
            <a:r>
              <a:rPr lang="en-US" sz="3200" dirty="0"/>
              <a:t> add 192.168.2.1 255.255.255.0</a:t>
            </a:r>
          </a:p>
          <a:p>
            <a:r>
              <a:rPr lang="en-US" sz="3200" dirty="0"/>
              <a:t>Router(</a:t>
            </a:r>
            <a:r>
              <a:rPr lang="en-US" sz="3200" dirty="0" err="1"/>
              <a:t>config-subif</a:t>
            </a:r>
            <a:r>
              <a:rPr lang="en-US" sz="3200" dirty="0"/>
              <a:t>)#</a:t>
            </a:r>
            <a:r>
              <a:rPr lang="en-US" sz="3200" dirty="0" err="1"/>
              <a:t>int</a:t>
            </a:r>
            <a:r>
              <a:rPr lang="en-US" sz="3200" dirty="0"/>
              <a:t> fa0/0.3</a:t>
            </a:r>
          </a:p>
          <a:p>
            <a:r>
              <a:rPr lang="en-US" sz="3200" dirty="0"/>
              <a:t>Router(</a:t>
            </a:r>
            <a:r>
              <a:rPr lang="en-US" sz="3200" dirty="0" err="1"/>
              <a:t>config-subif</a:t>
            </a:r>
            <a:r>
              <a:rPr lang="en-US" sz="3200" dirty="0"/>
              <a:t>)#encapsulation dot1q 20</a:t>
            </a:r>
          </a:p>
          <a:p>
            <a:r>
              <a:rPr lang="en-US" sz="3200" dirty="0"/>
              <a:t>Router(</a:t>
            </a:r>
            <a:r>
              <a:rPr lang="en-US" sz="3200" dirty="0" err="1"/>
              <a:t>config-subif</a:t>
            </a:r>
            <a:r>
              <a:rPr lang="en-US" sz="3200" dirty="0"/>
              <a:t>)#</a:t>
            </a:r>
            <a:r>
              <a:rPr lang="en-US" sz="3200" dirty="0" err="1"/>
              <a:t>ip</a:t>
            </a:r>
            <a:r>
              <a:rPr lang="en-US" sz="3200" dirty="0"/>
              <a:t> add 192.168.3.1 255.255.255.0</a:t>
            </a:r>
          </a:p>
          <a:p>
            <a:r>
              <a:rPr lang="en-US" sz="3200" dirty="0"/>
              <a:t>Router(</a:t>
            </a:r>
            <a:r>
              <a:rPr lang="en-US" sz="3200" dirty="0" err="1"/>
              <a:t>config-subif</a:t>
            </a:r>
            <a:r>
              <a:rPr lang="en-US" sz="3200" dirty="0"/>
              <a:t>)#</a:t>
            </a:r>
            <a:r>
              <a:rPr lang="en-US" sz="3200" dirty="0" err="1"/>
              <a:t>int</a:t>
            </a:r>
            <a:r>
              <a:rPr lang="en-US" sz="3200" dirty="0"/>
              <a:t> fa0/0.4</a:t>
            </a:r>
          </a:p>
          <a:p>
            <a:r>
              <a:rPr lang="en-US" sz="3200" dirty="0"/>
              <a:t>Router(</a:t>
            </a:r>
            <a:r>
              <a:rPr lang="en-US" sz="3200" dirty="0" err="1"/>
              <a:t>config-subif</a:t>
            </a:r>
            <a:r>
              <a:rPr lang="en-US" sz="3200" dirty="0"/>
              <a:t>)#encapsulation dot1q 30</a:t>
            </a:r>
          </a:p>
          <a:p>
            <a:r>
              <a:rPr lang="en-US" sz="3200" dirty="0"/>
              <a:t>Router(</a:t>
            </a:r>
            <a:r>
              <a:rPr lang="en-US" sz="3200" dirty="0" err="1"/>
              <a:t>config-subif</a:t>
            </a:r>
            <a:r>
              <a:rPr lang="en-US" sz="3200" dirty="0"/>
              <a:t>)#</a:t>
            </a:r>
            <a:r>
              <a:rPr lang="en-US" sz="3200" dirty="0" err="1"/>
              <a:t>ip</a:t>
            </a:r>
            <a:r>
              <a:rPr lang="en-US" sz="3200" dirty="0"/>
              <a:t> add 192.168.4.1 255.255.255.0</a:t>
            </a:r>
          </a:p>
          <a:p>
            <a:r>
              <a:rPr lang="en-US" sz="3200" dirty="0"/>
              <a:t>Router(</a:t>
            </a:r>
            <a:r>
              <a:rPr lang="en-US" sz="3200" dirty="0" err="1"/>
              <a:t>config-subif</a:t>
            </a:r>
            <a:r>
              <a:rPr lang="en-US" sz="3200" dirty="0"/>
              <a:t>)#end</a:t>
            </a:r>
          </a:p>
          <a:p>
            <a:r>
              <a:rPr lang="en-US" sz="3200" dirty="0"/>
              <a:t>Router&gt;</a:t>
            </a:r>
          </a:p>
          <a:p>
            <a:r>
              <a:rPr lang="en-US" sz="3200" dirty="0"/>
              <a:t>Router&gt;</a:t>
            </a:r>
            <a:r>
              <a:rPr lang="en-US" sz="3200" dirty="0" err="1"/>
              <a:t>sh</a:t>
            </a:r>
            <a:r>
              <a:rPr lang="en-US" sz="3200" dirty="0"/>
              <a:t> </a:t>
            </a:r>
            <a:r>
              <a:rPr lang="en-US" sz="3200" dirty="0" err="1"/>
              <a:t>ip</a:t>
            </a:r>
            <a:r>
              <a:rPr lang="en-US" sz="3200" dirty="0"/>
              <a:t> route</a:t>
            </a:r>
          </a:p>
          <a:p>
            <a:endParaRPr lang="en-US" sz="3200" dirty="0"/>
          </a:p>
        </p:txBody>
      </p:sp>
    </p:spTree>
    <p:extLst>
      <p:ext uri="{BB962C8B-B14F-4D97-AF65-F5344CB8AC3E}">
        <p14:creationId xmlns:p14="http://schemas.microsoft.com/office/powerpoint/2010/main" val="173340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716" y="488887"/>
            <a:ext cx="8057584" cy="5509200"/>
          </a:xfrm>
          <a:prstGeom prst="rect">
            <a:avLst/>
          </a:prstGeom>
          <a:solidFill>
            <a:srgbClr val="FFCCFF"/>
          </a:solidFill>
        </p:spPr>
        <p:txBody>
          <a:bodyPr wrap="square" rtlCol="0">
            <a:spAutoFit/>
          </a:bodyPr>
          <a:lstStyle/>
          <a:p>
            <a:r>
              <a:rPr lang="en-US" sz="3200" b="1" dirty="0">
                <a:solidFill>
                  <a:srgbClr val="0033CC"/>
                </a:solidFill>
                <a:latin typeface="Times New Roman" panose="02020603050405020304" pitchFamily="18" charset="0"/>
                <a:cs typeface="Times New Roman" panose="02020603050405020304" pitchFamily="18" charset="0"/>
              </a:rPr>
              <a:t>Switch&gt;en</a:t>
            </a:r>
          </a:p>
          <a:p>
            <a:r>
              <a:rPr lang="en-US" sz="3200" b="1" dirty="0">
                <a:solidFill>
                  <a:srgbClr val="0033CC"/>
                </a:solidFill>
                <a:latin typeface="Times New Roman" panose="02020603050405020304" pitchFamily="18" charset="0"/>
                <a:cs typeface="Times New Roman" panose="02020603050405020304" pitchFamily="18" charset="0"/>
              </a:rPr>
              <a:t>Switch</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vlan</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a:solidFill>
                  <a:srgbClr val="0033CC"/>
                </a:solidFill>
                <a:latin typeface="Times New Roman" panose="02020603050405020304" pitchFamily="18" charset="0"/>
                <a:cs typeface="Times New Roman" panose="02020603050405020304" pitchFamily="18" charset="0"/>
              </a:rPr>
              <a:t>database</a:t>
            </a:r>
          </a:p>
          <a:p>
            <a:r>
              <a:rPr lang="en-US" sz="3200" b="1" dirty="0">
                <a:solidFill>
                  <a:srgbClr val="0033CC"/>
                </a:solidFill>
                <a:latin typeface="Times New Roman" panose="02020603050405020304" pitchFamily="18" charset="0"/>
                <a:cs typeface="Times New Roman" panose="02020603050405020304" pitchFamily="18" charset="0"/>
              </a:rPr>
              <a:t>Switch(</a:t>
            </a:r>
            <a:r>
              <a:rPr lang="en-US" sz="3200" b="1" dirty="0" err="1">
                <a:solidFill>
                  <a:srgbClr val="0033CC"/>
                </a:solidFill>
                <a:latin typeface="Times New Roman" panose="02020603050405020304" pitchFamily="18" charset="0"/>
                <a:cs typeface="Times New Roman" panose="02020603050405020304" pitchFamily="18" charset="0"/>
              </a:rPr>
              <a:t>vlan</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vlan</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a:solidFill>
                  <a:srgbClr val="0033CC"/>
                </a:solidFill>
                <a:latin typeface="Times New Roman" panose="02020603050405020304" pitchFamily="18" charset="0"/>
                <a:cs typeface="Times New Roman" panose="02020603050405020304" pitchFamily="18" charset="0"/>
              </a:rPr>
              <a:t>10 name A</a:t>
            </a:r>
          </a:p>
          <a:p>
            <a:r>
              <a:rPr lang="en-US" sz="3200" b="1" dirty="0" smtClean="0">
                <a:solidFill>
                  <a:srgbClr val="0033CC"/>
                </a:solidFill>
                <a:latin typeface="Times New Roman" panose="02020603050405020304" pitchFamily="18" charset="0"/>
                <a:cs typeface="Times New Roman" panose="02020603050405020304" pitchFamily="18" charset="0"/>
              </a:rPr>
              <a:t>Switch(</a:t>
            </a:r>
            <a:r>
              <a:rPr lang="en-US" sz="3200" b="1" dirty="0" err="1" smtClean="0">
                <a:solidFill>
                  <a:srgbClr val="0033CC"/>
                </a:solidFill>
                <a:latin typeface="Times New Roman" panose="02020603050405020304" pitchFamily="18" charset="0"/>
                <a:cs typeface="Times New Roman" panose="02020603050405020304" pitchFamily="18" charset="0"/>
              </a:rPr>
              <a:t>vlan</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vlan</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a:solidFill>
                  <a:srgbClr val="0033CC"/>
                </a:solidFill>
                <a:latin typeface="Times New Roman" panose="02020603050405020304" pitchFamily="18" charset="0"/>
                <a:cs typeface="Times New Roman" panose="02020603050405020304" pitchFamily="18" charset="0"/>
              </a:rPr>
              <a:t>20 name B</a:t>
            </a:r>
          </a:p>
          <a:p>
            <a:r>
              <a:rPr lang="en-US" sz="3200" b="1" dirty="0" smtClean="0">
                <a:solidFill>
                  <a:srgbClr val="0033CC"/>
                </a:solidFill>
                <a:latin typeface="Times New Roman" panose="02020603050405020304" pitchFamily="18" charset="0"/>
                <a:cs typeface="Times New Roman" panose="02020603050405020304" pitchFamily="18" charset="0"/>
              </a:rPr>
              <a:t>Switch(</a:t>
            </a:r>
            <a:r>
              <a:rPr lang="en-US" sz="3200" b="1" dirty="0" err="1" smtClean="0">
                <a:solidFill>
                  <a:srgbClr val="0033CC"/>
                </a:solidFill>
                <a:latin typeface="Times New Roman" panose="02020603050405020304" pitchFamily="18" charset="0"/>
                <a:cs typeface="Times New Roman" panose="02020603050405020304" pitchFamily="18" charset="0"/>
              </a:rPr>
              <a:t>vlan</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vlan</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a:solidFill>
                  <a:srgbClr val="0033CC"/>
                </a:solidFill>
                <a:latin typeface="Times New Roman" panose="02020603050405020304" pitchFamily="18" charset="0"/>
                <a:cs typeface="Times New Roman" panose="02020603050405020304" pitchFamily="18" charset="0"/>
              </a:rPr>
              <a:t>30 name C</a:t>
            </a:r>
          </a:p>
          <a:p>
            <a:r>
              <a:rPr lang="en-US" sz="3200" b="1" dirty="0" smtClean="0">
                <a:solidFill>
                  <a:srgbClr val="0033CC"/>
                </a:solidFill>
                <a:latin typeface="Times New Roman" panose="02020603050405020304" pitchFamily="18" charset="0"/>
                <a:cs typeface="Times New Roman" panose="02020603050405020304" pitchFamily="18" charset="0"/>
              </a:rPr>
              <a:t>Switch(</a:t>
            </a:r>
            <a:r>
              <a:rPr lang="en-US" sz="3200" b="1" dirty="0" err="1" smtClean="0">
                <a:solidFill>
                  <a:srgbClr val="0033CC"/>
                </a:solidFill>
                <a:latin typeface="Times New Roman" panose="02020603050405020304" pitchFamily="18" charset="0"/>
                <a:cs typeface="Times New Roman" panose="02020603050405020304" pitchFamily="18" charset="0"/>
              </a:rPr>
              <a:t>vlan</a:t>
            </a:r>
            <a:r>
              <a:rPr lang="en-US" sz="3200" b="1" dirty="0" smtClean="0">
                <a:solidFill>
                  <a:srgbClr val="0033CC"/>
                </a:solidFill>
                <a:latin typeface="Times New Roman" panose="02020603050405020304" pitchFamily="18" charset="0"/>
                <a:cs typeface="Times New Roman" panose="02020603050405020304" pitchFamily="18" charset="0"/>
              </a:rPr>
              <a:t>)# exit</a:t>
            </a:r>
            <a:endParaRPr lang="en-US" sz="3200" b="1" dirty="0">
              <a:solidFill>
                <a:srgbClr val="0033CC"/>
              </a:solidFill>
              <a:latin typeface="Times New Roman" panose="02020603050405020304" pitchFamily="18" charset="0"/>
              <a:cs typeface="Times New Roman" panose="02020603050405020304" pitchFamily="18" charset="0"/>
            </a:endParaRPr>
          </a:p>
          <a:p>
            <a:r>
              <a:rPr lang="en-US" sz="3200" b="1" dirty="0">
                <a:solidFill>
                  <a:srgbClr val="0033CC"/>
                </a:solidFill>
                <a:latin typeface="Times New Roman" panose="02020603050405020304" pitchFamily="18" charset="0"/>
                <a:cs typeface="Times New Roman" panose="02020603050405020304" pitchFamily="18" charset="0"/>
              </a:rPr>
              <a:t>Switch#</a:t>
            </a:r>
          </a:p>
          <a:p>
            <a:r>
              <a:rPr lang="en-US" sz="3200" b="1" dirty="0">
                <a:solidFill>
                  <a:srgbClr val="0033CC"/>
                </a:solidFill>
                <a:latin typeface="Times New Roman" panose="02020603050405020304" pitchFamily="18" charset="0"/>
                <a:cs typeface="Times New Roman" panose="02020603050405020304" pitchFamily="18" charset="0"/>
              </a:rPr>
              <a:t>Switch</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conf</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a:solidFill>
                  <a:srgbClr val="0033CC"/>
                </a:solidFill>
                <a:latin typeface="Times New Roman" panose="02020603050405020304" pitchFamily="18" charset="0"/>
                <a:cs typeface="Times New Roman" panose="02020603050405020304" pitchFamily="18" charset="0"/>
              </a:rPr>
              <a:t>t</a:t>
            </a:r>
          </a:p>
          <a:p>
            <a:r>
              <a:rPr lang="en-US" sz="3200" b="1" dirty="0" smtClean="0">
                <a:latin typeface="Times New Roman" panose="02020603050405020304" pitchFamily="18" charset="0"/>
                <a:cs typeface="Times New Roman" panose="02020603050405020304" pitchFamily="18" charset="0"/>
              </a:rPr>
              <a:t>Switch(</a:t>
            </a:r>
            <a:r>
              <a:rPr lang="en-US" sz="3200" b="1" dirty="0" err="1" smtClean="0">
                <a:latin typeface="Times New Roman" panose="02020603050405020304" pitchFamily="18" charset="0"/>
                <a:cs typeface="Times New Roman" panose="02020603050405020304" pitchFamily="18" charset="0"/>
              </a:rPr>
              <a:t>config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int</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fa0/1</a:t>
            </a:r>
          </a:p>
          <a:p>
            <a:r>
              <a:rPr lang="en-US" sz="3200" b="1" dirty="0">
                <a:latin typeface="Times New Roman" panose="02020603050405020304" pitchFamily="18" charset="0"/>
                <a:cs typeface="Times New Roman" panose="02020603050405020304" pitchFamily="18" charset="0"/>
              </a:rPr>
              <a:t>Switch(</a:t>
            </a:r>
            <a:r>
              <a:rPr lang="en-US" sz="3200" b="1" dirty="0" err="1">
                <a:latin typeface="Times New Roman" panose="02020603050405020304" pitchFamily="18" charset="0"/>
                <a:cs typeface="Times New Roman" panose="02020603050405020304" pitchFamily="18" charset="0"/>
              </a:rPr>
              <a:t>config</a:t>
            </a:r>
            <a:r>
              <a:rPr lang="en-US" sz="3200" b="1" dirty="0">
                <a:latin typeface="Times New Roman" panose="02020603050405020304" pitchFamily="18" charset="0"/>
                <a:cs typeface="Times New Roman" panose="02020603050405020304" pitchFamily="18" charset="0"/>
              </a:rPr>
              <a:t>-if</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switchport</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mode access</a:t>
            </a:r>
          </a:p>
          <a:p>
            <a:r>
              <a:rPr lang="en-US" sz="3200" b="1" dirty="0">
                <a:latin typeface="Times New Roman" panose="02020603050405020304" pitchFamily="18" charset="0"/>
                <a:cs typeface="Times New Roman" panose="02020603050405020304" pitchFamily="18" charset="0"/>
              </a:rPr>
              <a:t>Switch(</a:t>
            </a:r>
            <a:r>
              <a:rPr lang="en-US" sz="3200" b="1" dirty="0" err="1">
                <a:latin typeface="Times New Roman" panose="02020603050405020304" pitchFamily="18" charset="0"/>
                <a:cs typeface="Times New Roman" panose="02020603050405020304" pitchFamily="18" charset="0"/>
              </a:rPr>
              <a:t>config</a:t>
            </a:r>
            <a:r>
              <a:rPr lang="en-US" sz="3200" b="1" dirty="0">
                <a:latin typeface="Times New Roman" panose="02020603050405020304" pitchFamily="18" charset="0"/>
                <a:cs typeface="Times New Roman" panose="02020603050405020304" pitchFamily="18" charset="0"/>
              </a:rPr>
              <a:t>-if</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switchport</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access </a:t>
            </a:r>
            <a:r>
              <a:rPr lang="en-US" sz="3200" b="1" dirty="0" err="1">
                <a:latin typeface="Times New Roman" panose="02020603050405020304" pitchFamily="18" charset="0"/>
                <a:cs typeface="Times New Roman" panose="02020603050405020304" pitchFamily="18" charset="0"/>
              </a:rPr>
              <a:t>vlan</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10</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58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3243" y="235391"/>
            <a:ext cx="6880634" cy="6370975"/>
          </a:xfrm>
          <a:prstGeom prst="rect">
            <a:avLst/>
          </a:prstGeom>
          <a:noFill/>
        </p:spPr>
        <p:txBody>
          <a:bodyPr wrap="square" rtlCol="0">
            <a:spAutoFit/>
          </a:bodyPr>
          <a:lstStyle/>
          <a:p>
            <a:r>
              <a:rPr lang="en-US" sz="2400" b="1" dirty="0">
                <a:solidFill>
                  <a:srgbClr val="FF0000"/>
                </a:solidFill>
              </a:rPr>
              <a:t>Switch(</a:t>
            </a:r>
            <a:r>
              <a:rPr lang="en-US" sz="2400" b="1" dirty="0" err="1">
                <a:solidFill>
                  <a:srgbClr val="FF0000"/>
                </a:solidFill>
              </a:rPr>
              <a:t>config</a:t>
            </a:r>
            <a:r>
              <a:rPr lang="en-US" sz="2400" b="1" dirty="0">
                <a:solidFill>
                  <a:srgbClr val="FF0000"/>
                </a:solidFill>
              </a:rPr>
              <a:t>-if</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a:t>
            </a:r>
            <a:r>
              <a:rPr lang="en-US" sz="2400" b="1" dirty="0">
                <a:solidFill>
                  <a:srgbClr val="FF0000"/>
                </a:solidFill>
              </a:rPr>
              <a:t>fa0/2</a:t>
            </a:r>
          </a:p>
          <a:p>
            <a:r>
              <a:rPr lang="en-US" sz="2400" b="1" dirty="0">
                <a:solidFill>
                  <a:srgbClr val="FF0000"/>
                </a:solidFill>
              </a:rPr>
              <a:t>Switch(</a:t>
            </a:r>
            <a:r>
              <a:rPr lang="en-US" sz="2400" b="1" dirty="0" err="1">
                <a:solidFill>
                  <a:srgbClr val="FF0000"/>
                </a:solidFill>
              </a:rPr>
              <a:t>config</a:t>
            </a:r>
            <a:r>
              <a:rPr lang="en-US" sz="2400" b="1" dirty="0">
                <a:solidFill>
                  <a:srgbClr val="FF0000"/>
                </a:solidFill>
              </a:rPr>
              <a:t>-if</a:t>
            </a:r>
            <a:r>
              <a:rPr lang="en-US" sz="2400" b="1" dirty="0" smtClean="0">
                <a:solidFill>
                  <a:srgbClr val="FF0000"/>
                </a:solidFill>
              </a:rPr>
              <a:t>)# </a:t>
            </a:r>
            <a:r>
              <a:rPr lang="en-US" sz="2400" b="1" dirty="0" err="1" smtClean="0">
                <a:solidFill>
                  <a:srgbClr val="FF0000"/>
                </a:solidFill>
              </a:rPr>
              <a:t>switchport</a:t>
            </a:r>
            <a:r>
              <a:rPr lang="en-US" sz="2400" b="1" dirty="0" smtClean="0">
                <a:solidFill>
                  <a:srgbClr val="FF0000"/>
                </a:solidFill>
              </a:rPr>
              <a:t> </a:t>
            </a:r>
            <a:r>
              <a:rPr lang="en-US" sz="2400" b="1" dirty="0">
                <a:solidFill>
                  <a:srgbClr val="FF0000"/>
                </a:solidFill>
              </a:rPr>
              <a:t>mode access</a:t>
            </a:r>
          </a:p>
          <a:p>
            <a:r>
              <a:rPr lang="en-US" sz="2400" b="1" dirty="0">
                <a:solidFill>
                  <a:srgbClr val="FF0000"/>
                </a:solidFill>
              </a:rPr>
              <a:t>Switch(</a:t>
            </a:r>
            <a:r>
              <a:rPr lang="en-US" sz="2400" b="1" dirty="0" err="1">
                <a:solidFill>
                  <a:srgbClr val="FF0000"/>
                </a:solidFill>
              </a:rPr>
              <a:t>config</a:t>
            </a:r>
            <a:r>
              <a:rPr lang="en-US" sz="2400" b="1" dirty="0">
                <a:solidFill>
                  <a:srgbClr val="FF0000"/>
                </a:solidFill>
              </a:rPr>
              <a:t>-if</a:t>
            </a:r>
            <a:r>
              <a:rPr lang="en-US" sz="2400" b="1" dirty="0" smtClean="0">
                <a:solidFill>
                  <a:srgbClr val="FF0000"/>
                </a:solidFill>
              </a:rPr>
              <a:t>)# </a:t>
            </a:r>
            <a:r>
              <a:rPr lang="en-US" sz="2400" b="1" dirty="0" err="1" smtClean="0">
                <a:solidFill>
                  <a:srgbClr val="FF0000"/>
                </a:solidFill>
              </a:rPr>
              <a:t>switchport</a:t>
            </a:r>
            <a:r>
              <a:rPr lang="en-US" sz="2400" b="1" dirty="0" smtClean="0">
                <a:solidFill>
                  <a:srgbClr val="FF0000"/>
                </a:solidFill>
              </a:rPr>
              <a:t> </a:t>
            </a:r>
            <a:r>
              <a:rPr lang="en-US" sz="2400" b="1" dirty="0">
                <a:solidFill>
                  <a:srgbClr val="FF0000"/>
                </a:solidFill>
              </a:rPr>
              <a:t>access </a:t>
            </a:r>
            <a:r>
              <a:rPr lang="en-US" sz="2400" b="1" dirty="0" err="1">
                <a:solidFill>
                  <a:srgbClr val="FF0000"/>
                </a:solidFill>
              </a:rPr>
              <a:t>vlan</a:t>
            </a:r>
            <a:r>
              <a:rPr lang="en-US" sz="2400" b="1" dirty="0">
                <a:solidFill>
                  <a:srgbClr val="FF0000"/>
                </a:solidFill>
              </a:rPr>
              <a:t> 10</a:t>
            </a:r>
          </a:p>
          <a:p>
            <a:r>
              <a:rPr lang="en-US" sz="2400" b="1" dirty="0">
                <a:solidFill>
                  <a:srgbClr val="0033CC"/>
                </a:solidFill>
              </a:rPr>
              <a:t>Switch(</a:t>
            </a:r>
            <a:r>
              <a:rPr lang="en-US" sz="2400" b="1" dirty="0" err="1">
                <a:solidFill>
                  <a:srgbClr val="0033CC"/>
                </a:solidFill>
              </a:rPr>
              <a:t>config</a:t>
            </a:r>
            <a:r>
              <a:rPr lang="en-US" sz="2400" b="1" dirty="0">
                <a:solidFill>
                  <a:srgbClr val="0033CC"/>
                </a:solidFill>
              </a:rPr>
              <a:t>-if</a:t>
            </a:r>
            <a:r>
              <a:rPr lang="en-US" sz="2400" b="1" dirty="0" smtClean="0">
                <a:solidFill>
                  <a:srgbClr val="0033CC"/>
                </a:solidFill>
              </a:rPr>
              <a:t>)# </a:t>
            </a:r>
            <a:r>
              <a:rPr lang="en-US" sz="2400" b="1" dirty="0" err="1" smtClean="0">
                <a:solidFill>
                  <a:srgbClr val="0033CC"/>
                </a:solidFill>
              </a:rPr>
              <a:t>int</a:t>
            </a:r>
            <a:r>
              <a:rPr lang="en-US" sz="2400" b="1" dirty="0" smtClean="0">
                <a:solidFill>
                  <a:srgbClr val="0033CC"/>
                </a:solidFill>
              </a:rPr>
              <a:t> </a:t>
            </a:r>
            <a:r>
              <a:rPr lang="en-US" sz="2400" b="1" dirty="0">
                <a:solidFill>
                  <a:srgbClr val="0033CC"/>
                </a:solidFill>
              </a:rPr>
              <a:t>fa0/3</a:t>
            </a:r>
          </a:p>
          <a:p>
            <a:r>
              <a:rPr lang="en-US" sz="2400" b="1" dirty="0">
                <a:solidFill>
                  <a:srgbClr val="0033CC"/>
                </a:solidFill>
              </a:rPr>
              <a:t>Switch(</a:t>
            </a:r>
            <a:r>
              <a:rPr lang="en-US" sz="2400" b="1" dirty="0" err="1">
                <a:solidFill>
                  <a:srgbClr val="0033CC"/>
                </a:solidFill>
              </a:rPr>
              <a:t>config</a:t>
            </a:r>
            <a:r>
              <a:rPr lang="en-US" sz="2400" b="1" dirty="0">
                <a:solidFill>
                  <a:srgbClr val="0033CC"/>
                </a:solidFill>
              </a:rPr>
              <a:t>-if</a:t>
            </a:r>
            <a:r>
              <a:rPr lang="en-US" sz="2400" b="1" dirty="0" smtClean="0">
                <a:solidFill>
                  <a:srgbClr val="0033CC"/>
                </a:solidFill>
              </a:rPr>
              <a:t>)# </a:t>
            </a:r>
            <a:r>
              <a:rPr lang="en-US" sz="2400" b="1" dirty="0" err="1" smtClean="0">
                <a:solidFill>
                  <a:srgbClr val="0033CC"/>
                </a:solidFill>
              </a:rPr>
              <a:t>switchport</a:t>
            </a:r>
            <a:r>
              <a:rPr lang="en-US" sz="2400" b="1" dirty="0" smtClean="0">
                <a:solidFill>
                  <a:srgbClr val="0033CC"/>
                </a:solidFill>
              </a:rPr>
              <a:t> </a:t>
            </a:r>
            <a:r>
              <a:rPr lang="en-US" sz="2400" b="1" dirty="0">
                <a:solidFill>
                  <a:srgbClr val="0033CC"/>
                </a:solidFill>
              </a:rPr>
              <a:t>mode access</a:t>
            </a:r>
          </a:p>
          <a:p>
            <a:r>
              <a:rPr lang="en-US" sz="2400" b="1" dirty="0">
                <a:solidFill>
                  <a:srgbClr val="0033CC"/>
                </a:solidFill>
              </a:rPr>
              <a:t>Switch(</a:t>
            </a:r>
            <a:r>
              <a:rPr lang="en-US" sz="2400" b="1" dirty="0" err="1">
                <a:solidFill>
                  <a:srgbClr val="0033CC"/>
                </a:solidFill>
              </a:rPr>
              <a:t>config</a:t>
            </a:r>
            <a:r>
              <a:rPr lang="en-US" sz="2400" b="1" dirty="0">
                <a:solidFill>
                  <a:srgbClr val="0033CC"/>
                </a:solidFill>
              </a:rPr>
              <a:t>-if</a:t>
            </a:r>
            <a:r>
              <a:rPr lang="en-US" sz="2400" b="1" dirty="0" smtClean="0">
                <a:solidFill>
                  <a:srgbClr val="0033CC"/>
                </a:solidFill>
              </a:rPr>
              <a:t>)# </a:t>
            </a:r>
            <a:r>
              <a:rPr lang="en-US" sz="2400" b="1" dirty="0" err="1" smtClean="0">
                <a:solidFill>
                  <a:srgbClr val="0033CC"/>
                </a:solidFill>
              </a:rPr>
              <a:t>switchport</a:t>
            </a:r>
            <a:r>
              <a:rPr lang="en-US" sz="2400" b="1" dirty="0" smtClean="0">
                <a:solidFill>
                  <a:srgbClr val="0033CC"/>
                </a:solidFill>
              </a:rPr>
              <a:t> </a:t>
            </a:r>
            <a:r>
              <a:rPr lang="en-US" sz="2400" b="1" dirty="0">
                <a:solidFill>
                  <a:srgbClr val="0033CC"/>
                </a:solidFill>
              </a:rPr>
              <a:t>access </a:t>
            </a:r>
            <a:r>
              <a:rPr lang="en-US" sz="2400" b="1" dirty="0" err="1">
                <a:solidFill>
                  <a:srgbClr val="0033CC"/>
                </a:solidFill>
              </a:rPr>
              <a:t>vlan</a:t>
            </a:r>
            <a:r>
              <a:rPr lang="en-US" sz="2400" b="1" dirty="0">
                <a:solidFill>
                  <a:srgbClr val="0033CC"/>
                </a:solidFill>
              </a:rPr>
              <a:t> 20</a:t>
            </a:r>
          </a:p>
          <a:p>
            <a:r>
              <a:rPr lang="en-US" sz="2400" b="1" dirty="0">
                <a:solidFill>
                  <a:srgbClr val="FF0000"/>
                </a:solidFill>
              </a:rPr>
              <a:t>Switch(</a:t>
            </a:r>
            <a:r>
              <a:rPr lang="en-US" sz="2400" b="1" dirty="0" err="1">
                <a:solidFill>
                  <a:srgbClr val="FF0000"/>
                </a:solidFill>
              </a:rPr>
              <a:t>config</a:t>
            </a:r>
            <a:r>
              <a:rPr lang="en-US" sz="2400" b="1" dirty="0">
                <a:solidFill>
                  <a:srgbClr val="FF0000"/>
                </a:solidFill>
              </a:rPr>
              <a:t>-if</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a:t>
            </a:r>
            <a:r>
              <a:rPr lang="en-US" sz="2400" b="1" dirty="0">
                <a:solidFill>
                  <a:srgbClr val="FF0000"/>
                </a:solidFill>
              </a:rPr>
              <a:t>fa0/4</a:t>
            </a:r>
          </a:p>
          <a:p>
            <a:r>
              <a:rPr lang="en-US" sz="2400" b="1" dirty="0">
                <a:solidFill>
                  <a:srgbClr val="FF0000"/>
                </a:solidFill>
              </a:rPr>
              <a:t>Switch(</a:t>
            </a:r>
            <a:r>
              <a:rPr lang="en-US" sz="2400" b="1" dirty="0" err="1">
                <a:solidFill>
                  <a:srgbClr val="FF0000"/>
                </a:solidFill>
              </a:rPr>
              <a:t>config</a:t>
            </a:r>
            <a:r>
              <a:rPr lang="en-US" sz="2400" b="1" dirty="0">
                <a:solidFill>
                  <a:srgbClr val="FF0000"/>
                </a:solidFill>
              </a:rPr>
              <a:t>-if</a:t>
            </a:r>
            <a:r>
              <a:rPr lang="en-US" sz="2400" b="1" dirty="0" smtClean="0">
                <a:solidFill>
                  <a:srgbClr val="FF0000"/>
                </a:solidFill>
              </a:rPr>
              <a:t>)# </a:t>
            </a:r>
            <a:r>
              <a:rPr lang="en-US" sz="2400" b="1" dirty="0" err="1" smtClean="0">
                <a:solidFill>
                  <a:srgbClr val="FF0000"/>
                </a:solidFill>
              </a:rPr>
              <a:t>switchport</a:t>
            </a:r>
            <a:r>
              <a:rPr lang="en-US" sz="2400" b="1" dirty="0" smtClean="0">
                <a:solidFill>
                  <a:srgbClr val="FF0000"/>
                </a:solidFill>
              </a:rPr>
              <a:t> </a:t>
            </a:r>
            <a:r>
              <a:rPr lang="en-US" sz="2400" b="1" dirty="0">
                <a:solidFill>
                  <a:srgbClr val="FF0000"/>
                </a:solidFill>
              </a:rPr>
              <a:t>mode access</a:t>
            </a:r>
          </a:p>
          <a:p>
            <a:r>
              <a:rPr lang="en-US" sz="2400" b="1" dirty="0">
                <a:solidFill>
                  <a:srgbClr val="FF0000"/>
                </a:solidFill>
              </a:rPr>
              <a:t>Switch(</a:t>
            </a:r>
            <a:r>
              <a:rPr lang="en-US" sz="2400" b="1" dirty="0" err="1">
                <a:solidFill>
                  <a:srgbClr val="FF0000"/>
                </a:solidFill>
              </a:rPr>
              <a:t>config</a:t>
            </a:r>
            <a:r>
              <a:rPr lang="en-US" sz="2400" b="1" dirty="0">
                <a:solidFill>
                  <a:srgbClr val="FF0000"/>
                </a:solidFill>
              </a:rPr>
              <a:t>-if</a:t>
            </a:r>
            <a:r>
              <a:rPr lang="en-US" sz="2400" b="1" dirty="0" smtClean="0">
                <a:solidFill>
                  <a:srgbClr val="FF0000"/>
                </a:solidFill>
              </a:rPr>
              <a:t>)# </a:t>
            </a:r>
            <a:r>
              <a:rPr lang="en-US" sz="2400" b="1" dirty="0" err="1" smtClean="0">
                <a:solidFill>
                  <a:srgbClr val="FF0000"/>
                </a:solidFill>
              </a:rPr>
              <a:t>switchport</a:t>
            </a:r>
            <a:r>
              <a:rPr lang="en-US" sz="2400" b="1" dirty="0" smtClean="0">
                <a:solidFill>
                  <a:srgbClr val="FF0000"/>
                </a:solidFill>
              </a:rPr>
              <a:t> </a:t>
            </a:r>
            <a:r>
              <a:rPr lang="en-US" sz="2400" b="1" dirty="0">
                <a:solidFill>
                  <a:srgbClr val="FF0000"/>
                </a:solidFill>
              </a:rPr>
              <a:t>access </a:t>
            </a:r>
            <a:r>
              <a:rPr lang="en-US" sz="2400" b="1" dirty="0" err="1">
                <a:solidFill>
                  <a:srgbClr val="FF0000"/>
                </a:solidFill>
              </a:rPr>
              <a:t>vlan</a:t>
            </a:r>
            <a:r>
              <a:rPr lang="en-US" sz="2400" b="1" dirty="0">
                <a:solidFill>
                  <a:srgbClr val="FF0000"/>
                </a:solidFill>
              </a:rPr>
              <a:t> 20</a:t>
            </a:r>
          </a:p>
          <a:p>
            <a:r>
              <a:rPr lang="en-US" sz="2400" b="1" dirty="0">
                <a:solidFill>
                  <a:srgbClr val="0033CC"/>
                </a:solidFill>
              </a:rPr>
              <a:t>Switch(</a:t>
            </a:r>
            <a:r>
              <a:rPr lang="en-US" sz="2400" b="1" dirty="0" err="1">
                <a:solidFill>
                  <a:srgbClr val="0033CC"/>
                </a:solidFill>
              </a:rPr>
              <a:t>config</a:t>
            </a:r>
            <a:r>
              <a:rPr lang="en-US" sz="2400" b="1" dirty="0">
                <a:solidFill>
                  <a:srgbClr val="0033CC"/>
                </a:solidFill>
              </a:rPr>
              <a:t>-if</a:t>
            </a:r>
            <a:r>
              <a:rPr lang="en-US" sz="2400" b="1" dirty="0" smtClean="0">
                <a:solidFill>
                  <a:srgbClr val="0033CC"/>
                </a:solidFill>
              </a:rPr>
              <a:t>)# </a:t>
            </a:r>
            <a:r>
              <a:rPr lang="en-US" sz="2400" b="1" dirty="0" err="1" smtClean="0">
                <a:solidFill>
                  <a:srgbClr val="0033CC"/>
                </a:solidFill>
              </a:rPr>
              <a:t>int</a:t>
            </a:r>
            <a:r>
              <a:rPr lang="en-US" sz="2400" b="1" dirty="0" smtClean="0">
                <a:solidFill>
                  <a:srgbClr val="0033CC"/>
                </a:solidFill>
              </a:rPr>
              <a:t> </a:t>
            </a:r>
            <a:r>
              <a:rPr lang="en-US" sz="2400" b="1" dirty="0">
                <a:solidFill>
                  <a:srgbClr val="0033CC"/>
                </a:solidFill>
              </a:rPr>
              <a:t>fa0/5</a:t>
            </a:r>
          </a:p>
          <a:p>
            <a:r>
              <a:rPr lang="en-US" sz="2400" b="1" dirty="0">
                <a:solidFill>
                  <a:srgbClr val="0033CC"/>
                </a:solidFill>
              </a:rPr>
              <a:t>Switch(</a:t>
            </a:r>
            <a:r>
              <a:rPr lang="en-US" sz="2400" b="1" dirty="0" err="1">
                <a:solidFill>
                  <a:srgbClr val="0033CC"/>
                </a:solidFill>
              </a:rPr>
              <a:t>config</a:t>
            </a:r>
            <a:r>
              <a:rPr lang="en-US" sz="2400" b="1" dirty="0">
                <a:solidFill>
                  <a:srgbClr val="0033CC"/>
                </a:solidFill>
              </a:rPr>
              <a:t>-if</a:t>
            </a:r>
            <a:r>
              <a:rPr lang="en-US" sz="2400" b="1" dirty="0" smtClean="0">
                <a:solidFill>
                  <a:srgbClr val="0033CC"/>
                </a:solidFill>
              </a:rPr>
              <a:t>)# </a:t>
            </a:r>
            <a:r>
              <a:rPr lang="en-US" sz="2400" b="1" dirty="0" err="1" smtClean="0">
                <a:solidFill>
                  <a:srgbClr val="0033CC"/>
                </a:solidFill>
              </a:rPr>
              <a:t>switchport</a:t>
            </a:r>
            <a:r>
              <a:rPr lang="en-US" sz="2400" b="1" dirty="0" smtClean="0">
                <a:solidFill>
                  <a:srgbClr val="0033CC"/>
                </a:solidFill>
              </a:rPr>
              <a:t> </a:t>
            </a:r>
            <a:r>
              <a:rPr lang="en-US" sz="2400" b="1" dirty="0">
                <a:solidFill>
                  <a:srgbClr val="0033CC"/>
                </a:solidFill>
              </a:rPr>
              <a:t>mode access</a:t>
            </a:r>
          </a:p>
          <a:p>
            <a:r>
              <a:rPr lang="en-US" sz="2400" b="1" dirty="0">
                <a:solidFill>
                  <a:srgbClr val="0033CC"/>
                </a:solidFill>
              </a:rPr>
              <a:t>Switch(</a:t>
            </a:r>
            <a:r>
              <a:rPr lang="en-US" sz="2400" b="1" dirty="0" err="1">
                <a:solidFill>
                  <a:srgbClr val="0033CC"/>
                </a:solidFill>
              </a:rPr>
              <a:t>config</a:t>
            </a:r>
            <a:r>
              <a:rPr lang="en-US" sz="2400" b="1" dirty="0">
                <a:solidFill>
                  <a:srgbClr val="0033CC"/>
                </a:solidFill>
              </a:rPr>
              <a:t>-if</a:t>
            </a:r>
            <a:r>
              <a:rPr lang="en-US" sz="2400" b="1" dirty="0" smtClean="0">
                <a:solidFill>
                  <a:srgbClr val="0033CC"/>
                </a:solidFill>
              </a:rPr>
              <a:t>)# </a:t>
            </a:r>
            <a:r>
              <a:rPr lang="en-US" sz="2400" b="1" dirty="0" err="1" smtClean="0">
                <a:solidFill>
                  <a:srgbClr val="0033CC"/>
                </a:solidFill>
              </a:rPr>
              <a:t>switchport</a:t>
            </a:r>
            <a:r>
              <a:rPr lang="en-US" sz="2400" b="1" dirty="0" smtClean="0">
                <a:solidFill>
                  <a:srgbClr val="0033CC"/>
                </a:solidFill>
              </a:rPr>
              <a:t> </a:t>
            </a:r>
            <a:r>
              <a:rPr lang="en-US" sz="2400" b="1" dirty="0">
                <a:solidFill>
                  <a:srgbClr val="0033CC"/>
                </a:solidFill>
              </a:rPr>
              <a:t>access </a:t>
            </a:r>
            <a:r>
              <a:rPr lang="en-US" sz="2400" b="1" dirty="0" err="1">
                <a:solidFill>
                  <a:srgbClr val="0033CC"/>
                </a:solidFill>
              </a:rPr>
              <a:t>vlan</a:t>
            </a:r>
            <a:r>
              <a:rPr lang="en-US" sz="2400" b="1" dirty="0">
                <a:solidFill>
                  <a:srgbClr val="0033CC"/>
                </a:solidFill>
              </a:rPr>
              <a:t> 30</a:t>
            </a:r>
          </a:p>
          <a:p>
            <a:r>
              <a:rPr lang="en-US" sz="2400" b="1" dirty="0">
                <a:solidFill>
                  <a:srgbClr val="FF0000"/>
                </a:solidFill>
              </a:rPr>
              <a:t>Switch(</a:t>
            </a:r>
            <a:r>
              <a:rPr lang="en-US" sz="2400" b="1" dirty="0" err="1">
                <a:solidFill>
                  <a:srgbClr val="FF0000"/>
                </a:solidFill>
              </a:rPr>
              <a:t>config</a:t>
            </a:r>
            <a:r>
              <a:rPr lang="en-US" sz="2400" b="1" dirty="0">
                <a:solidFill>
                  <a:srgbClr val="FF0000"/>
                </a:solidFill>
              </a:rPr>
              <a:t>-if</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a:t>
            </a:r>
            <a:r>
              <a:rPr lang="en-US" sz="2400" b="1" dirty="0">
                <a:solidFill>
                  <a:srgbClr val="FF0000"/>
                </a:solidFill>
              </a:rPr>
              <a:t>fa0/6</a:t>
            </a:r>
          </a:p>
          <a:p>
            <a:r>
              <a:rPr lang="en-US" sz="2400" b="1" dirty="0">
                <a:solidFill>
                  <a:srgbClr val="FF0000"/>
                </a:solidFill>
              </a:rPr>
              <a:t>Switch(</a:t>
            </a:r>
            <a:r>
              <a:rPr lang="en-US" sz="2400" b="1" dirty="0" err="1">
                <a:solidFill>
                  <a:srgbClr val="FF0000"/>
                </a:solidFill>
              </a:rPr>
              <a:t>config</a:t>
            </a:r>
            <a:r>
              <a:rPr lang="en-US" sz="2400" b="1" dirty="0">
                <a:solidFill>
                  <a:srgbClr val="FF0000"/>
                </a:solidFill>
              </a:rPr>
              <a:t>-if</a:t>
            </a:r>
            <a:r>
              <a:rPr lang="en-US" sz="2400" b="1" dirty="0" smtClean="0">
                <a:solidFill>
                  <a:srgbClr val="FF0000"/>
                </a:solidFill>
              </a:rPr>
              <a:t>)# </a:t>
            </a:r>
            <a:r>
              <a:rPr lang="en-US" sz="2400" b="1" dirty="0" err="1" smtClean="0">
                <a:solidFill>
                  <a:srgbClr val="FF0000"/>
                </a:solidFill>
              </a:rPr>
              <a:t>switchport</a:t>
            </a:r>
            <a:r>
              <a:rPr lang="en-US" sz="2400" b="1" dirty="0" smtClean="0">
                <a:solidFill>
                  <a:srgbClr val="FF0000"/>
                </a:solidFill>
              </a:rPr>
              <a:t> </a:t>
            </a:r>
            <a:r>
              <a:rPr lang="en-US" sz="2400" b="1" dirty="0">
                <a:solidFill>
                  <a:srgbClr val="FF0000"/>
                </a:solidFill>
              </a:rPr>
              <a:t>mode access</a:t>
            </a:r>
          </a:p>
          <a:p>
            <a:r>
              <a:rPr lang="en-US" sz="2400" b="1" dirty="0">
                <a:solidFill>
                  <a:srgbClr val="FF0000"/>
                </a:solidFill>
              </a:rPr>
              <a:t>Switch(</a:t>
            </a:r>
            <a:r>
              <a:rPr lang="en-US" sz="2400" b="1" dirty="0" err="1">
                <a:solidFill>
                  <a:srgbClr val="FF0000"/>
                </a:solidFill>
              </a:rPr>
              <a:t>config</a:t>
            </a:r>
            <a:r>
              <a:rPr lang="en-US" sz="2400" b="1" dirty="0">
                <a:solidFill>
                  <a:srgbClr val="FF0000"/>
                </a:solidFill>
              </a:rPr>
              <a:t>-if</a:t>
            </a:r>
            <a:r>
              <a:rPr lang="en-US" sz="2400" b="1" dirty="0" smtClean="0">
                <a:solidFill>
                  <a:srgbClr val="FF0000"/>
                </a:solidFill>
              </a:rPr>
              <a:t>)# </a:t>
            </a:r>
            <a:r>
              <a:rPr lang="en-US" sz="2400" b="1" dirty="0" err="1" smtClean="0">
                <a:solidFill>
                  <a:srgbClr val="FF0000"/>
                </a:solidFill>
              </a:rPr>
              <a:t>switchport</a:t>
            </a:r>
            <a:r>
              <a:rPr lang="en-US" sz="2400" b="1" dirty="0" smtClean="0">
                <a:solidFill>
                  <a:srgbClr val="FF0000"/>
                </a:solidFill>
              </a:rPr>
              <a:t> </a:t>
            </a:r>
            <a:r>
              <a:rPr lang="en-US" sz="2400" b="1" dirty="0">
                <a:solidFill>
                  <a:srgbClr val="FF0000"/>
                </a:solidFill>
              </a:rPr>
              <a:t>access </a:t>
            </a:r>
            <a:r>
              <a:rPr lang="en-US" sz="2400" b="1" dirty="0" err="1">
                <a:solidFill>
                  <a:srgbClr val="FF0000"/>
                </a:solidFill>
              </a:rPr>
              <a:t>vlan</a:t>
            </a:r>
            <a:r>
              <a:rPr lang="en-US" sz="2400" b="1" dirty="0">
                <a:solidFill>
                  <a:srgbClr val="FF0000"/>
                </a:solidFill>
              </a:rPr>
              <a:t> 30</a:t>
            </a:r>
          </a:p>
          <a:p>
            <a:r>
              <a:rPr lang="en-US" sz="2400" b="1" dirty="0"/>
              <a:t>Switch(</a:t>
            </a:r>
            <a:r>
              <a:rPr lang="en-US" sz="2400" b="1" dirty="0" err="1"/>
              <a:t>config</a:t>
            </a:r>
            <a:r>
              <a:rPr lang="en-US" sz="2400" b="1" dirty="0"/>
              <a:t>-if)#end</a:t>
            </a:r>
          </a:p>
          <a:p>
            <a:r>
              <a:rPr lang="en-US" sz="2400" b="1" dirty="0"/>
              <a:t>Switch</a:t>
            </a:r>
            <a:r>
              <a:rPr lang="en-US" sz="2400" b="1" dirty="0" smtClean="0"/>
              <a:t>#</a:t>
            </a:r>
            <a:endParaRPr lang="en-US" sz="2400" b="1" dirty="0"/>
          </a:p>
        </p:txBody>
      </p:sp>
    </p:spTree>
    <p:extLst>
      <p:ext uri="{BB962C8B-B14F-4D97-AF65-F5344CB8AC3E}">
        <p14:creationId xmlns:p14="http://schemas.microsoft.com/office/powerpoint/2010/main" val="1645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796" y="651850"/>
            <a:ext cx="10520127" cy="6124754"/>
          </a:xfrm>
          <a:prstGeom prst="rect">
            <a:avLst/>
          </a:prstGeom>
          <a:noFill/>
        </p:spPr>
        <p:txBody>
          <a:bodyPr wrap="square" rtlCol="0">
            <a:spAutoFit/>
          </a:bodyPr>
          <a:lstStyle/>
          <a:p>
            <a:r>
              <a:rPr lang="en-US" sz="3200" b="1" dirty="0" err="1">
                <a:solidFill>
                  <a:srgbClr val="FF0000"/>
                </a:solidFill>
                <a:latin typeface="Times New Roman" panose="02020603050405020304" pitchFamily="18" charset="0"/>
                <a:cs typeface="Times New Roman" panose="02020603050405020304" pitchFamily="18" charset="0"/>
              </a:rPr>
              <a:t>Switch#sh</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vlan</a:t>
            </a:r>
            <a:r>
              <a:rPr lang="en-US" sz="3200" b="1" dirty="0">
                <a:solidFill>
                  <a:srgbClr val="FF0000"/>
                </a:solidFill>
                <a:latin typeface="Times New Roman" panose="02020603050405020304" pitchFamily="18" charset="0"/>
                <a:cs typeface="Times New Roman" panose="02020603050405020304" pitchFamily="18" charset="0"/>
              </a:rPr>
              <a:t> brief</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VLAN Name                             Status    Ports</a:t>
            </a: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1    default                          active    Fa0/7, Fa0/8, Fa0/9, Fa0/10</a:t>
            </a:r>
          </a:p>
          <a:p>
            <a:r>
              <a:rPr lang="en-US" sz="2400" dirty="0">
                <a:latin typeface="Times New Roman" panose="02020603050405020304" pitchFamily="18" charset="0"/>
                <a:cs typeface="Times New Roman" panose="02020603050405020304" pitchFamily="18" charset="0"/>
              </a:rPr>
              <a:t>                                                Fa0/11, Fa0/12, Fa0/13, Fa0/14</a:t>
            </a:r>
          </a:p>
          <a:p>
            <a:r>
              <a:rPr lang="en-US" sz="2400" dirty="0">
                <a:latin typeface="Times New Roman" panose="02020603050405020304" pitchFamily="18" charset="0"/>
                <a:cs typeface="Times New Roman" panose="02020603050405020304" pitchFamily="18" charset="0"/>
              </a:rPr>
              <a:t>                                                Fa0/15, Fa0/16, Fa0/17, Fa0/18</a:t>
            </a:r>
          </a:p>
          <a:p>
            <a:r>
              <a:rPr lang="en-US" sz="2400" dirty="0">
                <a:latin typeface="Times New Roman" panose="02020603050405020304" pitchFamily="18" charset="0"/>
                <a:cs typeface="Times New Roman" panose="02020603050405020304" pitchFamily="18" charset="0"/>
              </a:rPr>
              <a:t>                                                Fa0/19, Fa0/20, Fa0/21, Fa0/22</a:t>
            </a:r>
          </a:p>
          <a:p>
            <a:r>
              <a:rPr lang="en-US" sz="2400" dirty="0">
                <a:latin typeface="Times New Roman" panose="02020603050405020304" pitchFamily="18" charset="0"/>
                <a:cs typeface="Times New Roman" panose="02020603050405020304" pitchFamily="18" charset="0"/>
              </a:rPr>
              <a:t>                                                Fa0/23, Fa0/24, Gig1/1, Gig1/2</a:t>
            </a:r>
          </a:p>
          <a:p>
            <a:r>
              <a:rPr lang="en-US" sz="2400" dirty="0">
                <a:latin typeface="Times New Roman" panose="02020603050405020304" pitchFamily="18" charset="0"/>
                <a:cs typeface="Times New Roman" panose="02020603050405020304" pitchFamily="18" charset="0"/>
              </a:rPr>
              <a:t>10   A                                active    Fa0/1, Fa0/2</a:t>
            </a:r>
          </a:p>
          <a:p>
            <a:r>
              <a:rPr lang="en-US" sz="2400" dirty="0">
                <a:latin typeface="Times New Roman" panose="02020603050405020304" pitchFamily="18" charset="0"/>
                <a:cs typeface="Times New Roman" panose="02020603050405020304" pitchFamily="18" charset="0"/>
              </a:rPr>
              <a:t>20   B                                active    Fa0/3, Fa0/4</a:t>
            </a:r>
          </a:p>
          <a:p>
            <a:r>
              <a:rPr lang="en-US" sz="2400" dirty="0">
                <a:latin typeface="Times New Roman" panose="02020603050405020304" pitchFamily="18" charset="0"/>
                <a:cs typeface="Times New Roman" panose="02020603050405020304" pitchFamily="18" charset="0"/>
              </a:rPr>
              <a:t>30   C                                active    Fa0/5, Fa0/6</a:t>
            </a:r>
          </a:p>
          <a:p>
            <a:r>
              <a:rPr lang="en-US" sz="2400" dirty="0">
                <a:latin typeface="Times New Roman" panose="02020603050405020304" pitchFamily="18" charset="0"/>
                <a:cs typeface="Times New Roman" panose="02020603050405020304" pitchFamily="18" charset="0"/>
              </a:rPr>
              <a:t>1002 </a:t>
            </a:r>
            <a:r>
              <a:rPr lang="en-US" sz="2400" dirty="0" err="1">
                <a:latin typeface="Times New Roman" panose="02020603050405020304" pitchFamily="18" charset="0"/>
                <a:cs typeface="Times New Roman" panose="02020603050405020304" pitchFamily="18" charset="0"/>
              </a:rPr>
              <a:t>fddi</a:t>
            </a:r>
            <a:r>
              <a:rPr lang="en-US" sz="2400" dirty="0">
                <a:latin typeface="Times New Roman" panose="02020603050405020304" pitchFamily="18" charset="0"/>
                <a:cs typeface="Times New Roman" panose="02020603050405020304" pitchFamily="18" charset="0"/>
              </a:rPr>
              <a:t>-default                     active    </a:t>
            </a:r>
          </a:p>
          <a:p>
            <a:r>
              <a:rPr lang="en-US" sz="2400" dirty="0">
                <a:latin typeface="Times New Roman" panose="02020603050405020304" pitchFamily="18" charset="0"/>
                <a:cs typeface="Times New Roman" panose="02020603050405020304" pitchFamily="18" charset="0"/>
              </a:rPr>
              <a:t>1003 token-ring-default           active    </a:t>
            </a:r>
          </a:p>
          <a:p>
            <a:r>
              <a:rPr lang="en-US" sz="2400" dirty="0">
                <a:latin typeface="Times New Roman" panose="02020603050405020304" pitchFamily="18" charset="0"/>
                <a:cs typeface="Times New Roman" panose="02020603050405020304" pitchFamily="18" charset="0"/>
              </a:rPr>
              <a:t>1004 </a:t>
            </a:r>
            <a:r>
              <a:rPr lang="en-US" sz="2400" dirty="0" err="1">
                <a:latin typeface="Times New Roman" panose="02020603050405020304" pitchFamily="18" charset="0"/>
                <a:cs typeface="Times New Roman" panose="02020603050405020304" pitchFamily="18" charset="0"/>
              </a:rPr>
              <a:t>fddinet</a:t>
            </a:r>
            <a:r>
              <a:rPr lang="en-US" sz="2400" dirty="0">
                <a:latin typeface="Times New Roman" panose="02020603050405020304" pitchFamily="18" charset="0"/>
                <a:cs typeface="Times New Roman" panose="02020603050405020304" pitchFamily="18" charset="0"/>
              </a:rPr>
              <a:t>-default                active    </a:t>
            </a:r>
          </a:p>
          <a:p>
            <a:r>
              <a:rPr lang="en-US" sz="2400" dirty="0">
                <a:latin typeface="Times New Roman" panose="02020603050405020304" pitchFamily="18" charset="0"/>
                <a:cs typeface="Times New Roman" panose="02020603050405020304" pitchFamily="18" charset="0"/>
              </a:rPr>
              <a:t>1005 </a:t>
            </a:r>
            <a:r>
              <a:rPr lang="en-US" sz="2400" dirty="0" err="1">
                <a:latin typeface="Times New Roman" panose="02020603050405020304" pitchFamily="18" charset="0"/>
                <a:cs typeface="Times New Roman" panose="02020603050405020304" pitchFamily="18" charset="0"/>
              </a:rPr>
              <a:t>trnet</a:t>
            </a:r>
            <a:r>
              <a:rPr lang="en-US" sz="2400" dirty="0">
                <a:latin typeface="Times New Roman" panose="02020603050405020304" pitchFamily="18" charset="0"/>
                <a:cs typeface="Times New Roman" panose="02020603050405020304" pitchFamily="18" charset="0"/>
              </a:rPr>
              <a:t>-default                    active </a:t>
            </a:r>
          </a:p>
        </p:txBody>
      </p:sp>
    </p:spTree>
    <p:extLst>
      <p:ext uri="{BB962C8B-B14F-4D97-AF65-F5344CB8AC3E}">
        <p14:creationId xmlns:p14="http://schemas.microsoft.com/office/powerpoint/2010/main" val="203077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443" y="108643"/>
            <a:ext cx="11380206" cy="181588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Now apply pink on PC of IP 192.168.2.2 to PC 192.168.2.2 of same VLAN 10 will be success. But to the PC 192.168.4.2 of different VLAN, the ping will be fail as shown below. Similarly you can verify the ICMP packet under simulation mode.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637" y="1582269"/>
            <a:ext cx="5845363" cy="507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14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04" y="278472"/>
            <a:ext cx="8458641" cy="657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91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77081586"/>
              </p:ext>
            </p:extLst>
          </p:nvPr>
        </p:nvGraphicFramePr>
        <p:xfrm>
          <a:off x="4807390" y="0"/>
          <a:ext cx="7297093" cy="3017520"/>
        </p:xfrm>
        <a:graphic>
          <a:graphicData uri="http://schemas.openxmlformats.org/drawingml/2006/table">
            <a:tbl>
              <a:tblPr firstRow="1" firstCol="1" bandRow="1">
                <a:tableStyleId>{5C22544A-7EE6-4342-B048-85BDC9FD1C3A}</a:tableStyleId>
              </a:tblPr>
              <a:tblGrid>
                <a:gridCol w="1204111"/>
                <a:gridCol w="1439501"/>
                <a:gridCol w="1312753"/>
                <a:gridCol w="1466661"/>
                <a:gridCol w="1874067"/>
              </a:tblGrid>
              <a:tr h="0">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Name </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IP of PCs</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Default Gateway </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Interface</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VLAN 10</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A</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192.168.2.2</a:t>
                      </a:r>
                    </a:p>
                    <a:p>
                      <a:pPr marL="0" marR="0" algn="just">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192.168.2.3</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192.168.2.1</a:t>
                      </a:r>
                    </a:p>
                    <a:p>
                      <a:pPr marL="0" marR="0" algn="just">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Fa0/2, Fa0/3</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VLAN 20</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192.168.3.2</a:t>
                      </a:r>
                    </a:p>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192.168.3.4</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192.168.3.1</a:t>
                      </a:r>
                    </a:p>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Fa0/4, Fa0/5</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VLAN 30</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C</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192.168.4.2</a:t>
                      </a:r>
                    </a:p>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192.168.4.3</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192.168.4.1</a:t>
                      </a:r>
                    </a:p>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Fa0/6, Fa0/7</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VLAN  1</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Default VLAN</a:t>
                      </a:r>
                    </a:p>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Router itself</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192.168.1.1</a:t>
                      </a:r>
                    </a:p>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The interface of the </a:t>
                      </a:r>
                      <a:r>
                        <a:rPr lang="en-US" sz="1800" dirty="0" smtClean="0">
                          <a:solidFill>
                            <a:schemeClr val="tx1"/>
                          </a:solidFill>
                          <a:effectLst/>
                          <a:latin typeface="Times New Roman" panose="02020603050405020304" pitchFamily="18" charset="0"/>
                          <a:cs typeface="Times New Roman" panose="02020603050405020304" pitchFamily="18" charset="0"/>
                        </a:rPr>
                        <a:t>router</a:t>
                      </a:r>
                      <a:r>
                        <a:rPr lang="en-US" sz="1800" baseline="0" dirty="0" smtClean="0">
                          <a:solidFill>
                            <a:schemeClr val="tx1"/>
                          </a:solidFill>
                          <a:effectLst/>
                          <a:latin typeface="Times New Roman" panose="02020603050405020304" pitchFamily="18" charset="0"/>
                          <a:cs typeface="Times New Roman" panose="02020603050405020304" pitchFamily="18" charset="0"/>
                        </a:rPr>
                        <a:t> </a:t>
                      </a:r>
                      <a:r>
                        <a:rPr lang="en-US" sz="1800" dirty="0" smtClean="0">
                          <a:solidFill>
                            <a:schemeClr val="tx1"/>
                          </a:solidFill>
                          <a:effectLst/>
                          <a:latin typeface="Times New Roman" panose="02020603050405020304" pitchFamily="18" charset="0"/>
                          <a:cs typeface="Times New Roman" panose="02020603050405020304" pitchFamily="18" charset="0"/>
                        </a:rPr>
                        <a:t>Fa0/0</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58" y="2495788"/>
            <a:ext cx="5398569" cy="419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91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41" y="0"/>
            <a:ext cx="5277750" cy="284278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455" y="24110"/>
            <a:ext cx="5175889" cy="28186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25" y="2837741"/>
            <a:ext cx="5692048" cy="291669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5944" y="3127203"/>
            <a:ext cx="4972169" cy="26746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p:cNvSpPr>
            <a:spLocks noChangeArrowheads="1"/>
          </p:cNvSpPr>
          <p:nvPr/>
        </p:nvSpPr>
        <p:spPr bwMode="auto">
          <a:xfrm>
            <a:off x="0" y="6781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p:cNvSpPr>
            <a:spLocks noChangeArrowheads="1"/>
          </p:cNvSpPr>
          <p:nvPr/>
        </p:nvSpPr>
        <p:spPr bwMode="auto">
          <a:xfrm>
            <a:off x="0" y="10198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6777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00" y="143011"/>
            <a:ext cx="5199721" cy="27492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258" y="0"/>
            <a:ext cx="5800510" cy="303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4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682</Words>
  <Application>Microsoft Office PowerPoint</Application>
  <PresentationFormat>Widescreen</PresentationFormat>
  <Paragraphs>178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ASUS</dc:creator>
  <cp:lastModifiedBy>ASUS</cp:lastModifiedBy>
  <cp:revision>11</cp:revision>
  <dcterms:created xsi:type="dcterms:W3CDTF">2019-09-10T16:26:05Z</dcterms:created>
  <dcterms:modified xsi:type="dcterms:W3CDTF">2019-09-11T15:29:56Z</dcterms:modified>
</cp:coreProperties>
</file>