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58" r:id="rId4"/>
    <p:sldId id="256" r:id="rId5"/>
    <p:sldId id="266" r:id="rId6"/>
    <p:sldId id="269" r:id="rId7"/>
    <p:sldId id="268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명환 " initials="김" lastIdx="1" clrIdx="0">
    <p:extLst>
      <p:ext uri="{19B8F6BF-5375-455C-9EA6-DF929625EA0E}">
        <p15:presenceInfo xmlns:p15="http://schemas.microsoft.com/office/powerpoint/2012/main" userId="김명환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D1"/>
    <a:srgbClr val="F9F9E5"/>
    <a:srgbClr val="001545"/>
    <a:srgbClr val="00216C"/>
    <a:srgbClr val="FBFBFD"/>
    <a:srgbClr val="F6F9E7"/>
    <a:srgbClr val="F9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7462-41D3-458C-9CEB-55CAC5B6F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9CC6D2-E3B4-44B2-8FB3-CCF25BDAB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4071D-BD67-4957-A015-9D408763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9F948-E1A6-452E-8868-352C4109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5E604-654F-489D-A0B1-DB339E81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2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54CB4-8F6E-45A4-92C5-90B5E255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83947-CCCE-4DC2-B76C-FE895887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8071F-F457-493E-8D08-283EB47C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94377-676E-41B5-AFB8-BE0FB88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4693A-3558-4D18-A731-E4A379E5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1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24F80B-34D5-4683-8598-9C174E64F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F8848-74B7-44AE-BD86-5EFCA4789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8485C-3B72-4773-A033-12457E5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70E34-C253-4BCD-8CC2-2B03B3A3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EB531-422D-411B-B381-762D3AAC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6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27412-E0C3-44B0-8CB0-7F7E4D22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8D16C-A6BC-4C7E-9B5D-0EC86E22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75D8A-456B-4EED-BDC6-449B3DB7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FB81B-525A-4656-8B4C-D1B1A72C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5285-7F21-42F6-B46A-AB6DAB1C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9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AE90-FC4B-44EF-AAA5-C38EE6C7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4D42E8-4F76-45BD-9EA8-94BAB38D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E930F-0C28-43B2-B150-03E7C200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142D5-A26B-4922-88D9-28F50253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D311E-E492-4CF6-8420-C15F4EBE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5A1C7-A4C2-4FAF-A05E-3CFBBCBE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3CB12-F42A-4A75-9E1B-BB25355EB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DF50C6-5C30-455F-B914-EAED886A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29CD7-D386-4C9F-BF32-8766F836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4DE55-DA63-4D1E-8CBD-0A3391F3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47CD5-AA3C-4728-BEBC-DB6BEE1F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3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BA2A7-C670-4F7D-9347-16DA6018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DCDF8-1266-44F9-9108-E1444A85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17408D-9058-4EBF-B62C-B1D2A78D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0B113E-7EED-4868-AFD3-6C85836F4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2B519-EFCF-41A5-9438-629606ACB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3DE2E4-4229-4BEF-8B15-F688E893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B80116-0A78-42DD-99DD-BD2214E2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FA250-4442-426C-91E4-A5913BFA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A1140-74D3-4C9F-AC28-E5F18222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B53D08-650C-45D0-854A-CD125705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3D3342-BDC4-4355-A8E9-1A55CFB9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43E1DD-4B7D-4785-A339-4410195C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6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EC3F42-FB5F-4B4E-AB67-CA733C59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D58AB-35CE-4903-9FA8-22120CBA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D04CD-7680-4474-BC19-7EF6139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7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8542-06AC-48ED-8BCB-02C1E560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10178-F2DB-455E-BE6C-19124083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C522A-5AE9-4A6C-91D6-99EF80DF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38CE3-469E-4BE0-910C-AD0F8899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25591-53A7-4CAC-9B5B-17DE593C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20157-53CF-4E83-A9D5-18B40EE0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0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F667-6125-4304-B5EB-26A71074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0B7D18-CCA4-4E3E-9B83-DD8856ABF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5331A-0216-401B-8DA9-5DB4341C2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D9847-403D-45D2-BED8-1486FBA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DDF7E-F7B5-4B95-B6BB-0ABD7ACD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45FA6-2904-43B6-800F-0EB90B15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3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C7A380-FD08-4AEF-8B15-A114924C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5BB3A-80D4-401E-AB67-CB71C943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EEE4C-BD05-4631-86BC-D947799D7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BC26-1895-420E-B690-D19FE18246BC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2FCC3-1C16-40E0-BBC9-0656F803B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BACFF-AF6D-4981-BBFE-BB28060B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1400743"/>
            <a:ext cx="292018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2549013" y="1644281"/>
            <a:ext cx="7093974" cy="2544261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dirty="0"/>
              <a:t>공학자의 규정 위반</a:t>
            </a:r>
            <a:r>
              <a:rPr lang="en-US" altLang="ko-KR" sz="2800" dirty="0"/>
              <a:t>(</a:t>
            </a:r>
            <a:r>
              <a:rPr lang="ko-KR" altLang="en-US" sz="2800" dirty="0"/>
              <a:t>사례</a:t>
            </a:r>
            <a:r>
              <a:rPr lang="en-US" altLang="ko-KR" sz="2800" dirty="0"/>
              <a:t>9)</a:t>
            </a:r>
          </a:p>
          <a:p>
            <a:pPr algn="ctr"/>
            <a:r>
              <a:rPr lang="en-US" altLang="ko-KR" sz="2800" dirty="0"/>
              <a:t>10</a:t>
            </a:r>
            <a:r>
              <a:rPr lang="ko-KR" altLang="en-US" sz="2800" dirty="0"/>
              <a:t>조</a:t>
            </a:r>
            <a:endParaRPr lang="en-US" altLang="ko-KR" sz="28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9320981" y="4438915"/>
            <a:ext cx="287102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2286001" y="1002892"/>
            <a:ext cx="0" cy="1474837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EE05497-D526-4EBF-947D-A392DC48EA4C}"/>
              </a:ext>
            </a:extLst>
          </p:cNvPr>
          <p:cNvCxnSpPr>
            <a:cxnSpLocks/>
          </p:cNvCxnSpPr>
          <p:nvPr/>
        </p:nvCxnSpPr>
        <p:spPr>
          <a:xfrm flipV="1">
            <a:off x="9881420" y="2698955"/>
            <a:ext cx="0" cy="230812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5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485775" y="1431036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594F31D-0FF0-42E0-A584-F13A1BED982B}"/>
              </a:ext>
            </a:extLst>
          </p:cNvPr>
          <p:cNvSpPr txBox="1"/>
          <p:nvPr/>
        </p:nvSpPr>
        <p:spPr>
          <a:xfrm>
            <a:off x="1606858" y="614481"/>
            <a:ext cx="613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공학자의 규정 위반</a:t>
            </a:r>
            <a:r>
              <a:rPr lang="en-US" altLang="ko-KR" dirty="0"/>
              <a:t>(</a:t>
            </a:r>
            <a:r>
              <a:rPr lang="ko-KR" altLang="en-US" dirty="0"/>
              <a:t>사례</a:t>
            </a:r>
            <a:r>
              <a:rPr lang="en-US" altLang="ko-KR" dirty="0"/>
              <a:t>9)</a:t>
            </a:r>
            <a:endParaRPr lang="ko-KR" altLang="en-US" dirty="0"/>
          </a:p>
        </p:txBody>
      </p:sp>
      <p:pic>
        <p:nvPicPr>
          <p:cNvPr id="1026" name="Picture 2" descr="C:\Users\강 태응\Desktop\사례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529" y="1701800"/>
            <a:ext cx="5562983" cy="384175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09575" y="1800225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19800" y="1304925"/>
            <a:ext cx="591502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/>
              <a:t>공학자 </a:t>
            </a:r>
            <a:r>
              <a:rPr lang="en-US" altLang="ko-KR" sz="2000" b="1" dirty="0"/>
              <a:t>A</a:t>
            </a:r>
            <a:r>
              <a:rPr lang="ko-KR" altLang="en-US" sz="2000" b="1" dirty="0"/>
              <a:t>는 제조업 시설에 발전소를 세우는 건축허가 업무를 담당하는 환경 공학자임</a:t>
            </a:r>
            <a:r>
              <a:rPr lang="en-US" altLang="ko-KR" sz="2000" b="1" dirty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000" b="1" dirty="0"/>
          </a:p>
          <a:p>
            <a:pPr>
              <a:buFont typeface="Arial" pitchFamily="34" charset="0"/>
              <a:buChar char="•"/>
            </a:pPr>
            <a:r>
              <a:rPr lang="en-US" altLang="ko-KR" sz="2000" b="1" dirty="0"/>
              <a:t> </a:t>
            </a:r>
            <a:r>
              <a:rPr lang="ko-KR" altLang="en-US" sz="2000" b="1" dirty="0"/>
              <a:t>상관으로부터 기술적 문제가 있더라도 신속하게 건축허가를 처리하라는 지시를 받음</a:t>
            </a:r>
            <a:endParaRPr lang="en-US" altLang="ko-KR" sz="2000" b="1" dirty="0"/>
          </a:p>
          <a:p>
            <a:pPr>
              <a:buFont typeface="Arial" pitchFamily="34" charset="0"/>
              <a:buChar char="•"/>
            </a:pPr>
            <a:endParaRPr lang="en-US" altLang="ko-KR" sz="2000" b="1" dirty="0"/>
          </a:p>
          <a:p>
            <a:pPr>
              <a:buFont typeface="Arial" pitchFamily="34" charset="0"/>
              <a:buChar char="•"/>
            </a:pPr>
            <a:r>
              <a:rPr lang="en-US" altLang="ko-KR" sz="2000" b="1" dirty="0"/>
              <a:t> </a:t>
            </a:r>
            <a:r>
              <a:rPr lang="ko-KR" altLang="en-US" sz="2000" b="1" dirty="0"/>
              <a:t>하지만 공학자 </a:t>
            </a:r>
            <a:r>
              <a:rPr lang="en-US" altLang="ko-KR" sz="2000" b="1" dirty="0"/>
              <a:t>A</a:t>
            </a:r>
            <a:r>
              <a:rPr lang="ko-KR" altLang="en-US" sz="2000" b="1" dirty="0"/>
              <a:t>는 해당 건축이 일정한 규정을 만족시키지 않는다고 판단  </a:t>
            </a:r>
            <a:r>
              <a:rPr lang="en-US" altLang="ko-KR" sz="2400" b="1" dirty="0">
                <a:solidFill>
                  <a:srgbClr val="FF0000"/>
                </a:solidFill>
              </a:rPr>
              <a:t>-&gt;</a:t>
            </a:r>
            <a:r>
              <a:rPr lang="ko-KR" altLang="en-US" sz="2000" b="1" dirty="0"/>
              <a:t>  공학등록위원회에 문의  </a:t>
            </a:r>
            <a:r>
              <a:rPr lang="en-US" altLang="ko-KR" sz="2400" b="1" dirty="0">
                <a:solidFill>
                  <a:srgbClr val="FF0000"/>
                </a:solidFill>
              </a:rPr>
              <a:t>-&gt;</a:t>
            </a:r>
            <a:r>
              <a:rPr lang="en-US" altLang="ko-KR" sz="2000" b="1" dirty="0"/>
              <a:t>  </a:t>
            </a:r>
            <a:r>
              <a:rPr lang="ko-KR" altLang="en-US" sz="2000" b="1" dirty="0"/>
              <a:t>만약 공학자</a:t>
            </a:r>
            <a:r>
              <a:rPr lang="en-US" altLang="ko-KR" sz="2000" b="1" dirty="0"/>
              <a:t> A</a:t>
            </a:r>
            <a:r>
              <a:rPr lang="ko-KR" altLang="en-US" sz="2000" b="1" dirty="0"/>
              <a:t>가 규정을 위반하는 허가를 한다면 공학자격증이 중지되거나 취소될 수 있다는 통지를 받음</a:t>
            </a:r>
            <a:r>
              <a:rPr lang="en-US" altLang="ko-KR" sz="2000" b="1" dirty="0"/>
              <a:t>.  </a:t>
            </a:r>
            <a:r>
              <a:rPr lang="en-US" altLang="ko-KR" sz="2400" b="1" dirty="0">
                <a:solidFill>
                  <a:srgbClr val="FF0000"/>
                </a:solidFill>
              </a:rPr>
              <a:t>-&gt;</a:t>
            </a:r>
            <a:r>
              <a:rPr lang="en-US" altLang="ko-KR" sz="2000" b="1" dirty="0"/>
              <a:t>  </a:t>
            </a:r>
            <a:r>
              <a:rPr lang="ko-KR" altLang="en-US" sz="2000" b="1" dirty="0"/>
              <a:t>따라서 공학자 </a:t>
            </a:r>
            <a:r>
              <a:rPr lang="en-US" altLang="ko-KR" sz="2000" b="1" dirty="0"/>
              <a:t>A</a:t>
            </a:r>
            <a:r>
              <a:rPr lang="ko-KR" altLang="en-US" sz="2000" b="1" dirty="0"/>
              <a:t>는 건축허가를 거부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상관에게 관련 정보를 제출</a:t>
            </a:r>
            <a:endParaRPr lang="en-US" altLang="ko-KR" sz="2000" b="1" dirty="0"/>
          </a:p>
          <a:p>
            <a:endParaRPr lang="en-US" altLang="ko-KR" sz="2000" b="1" dirty="0"/>
          </a:p>
          <a:p>
            <a:pPr>
              <a:buFont typeface="Arial" pitchFamily="34" charset="0"/>
              <a:buChar char="•"/>
            </a:pPr>
            <a:r>
              <a:rPr lang="ko-KR" altLang="en-US" sz="2000" b="1" dirty="0"/>
              <a:t> 그럼에도 해당부서에서는 공인된 허가증을 발행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뉴스를 통해 사건이 알려짐</a:t>
            </a:r>
            <a:r>
              <a:rPr lang="en-US" altLang="ko-KR" sz="2000" b="1" dirty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000" b="1" dirty="0"/>
          </a:p>
          <a:p>
            <a:pPr>
              <a:buFont typeface="Arial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97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ADE27F-42AF-443F-8DC0-95046E649B7A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E8144C8-544C-4D9E-82C4-9991EFD85B65}"/>
              </a:ext>
            </a:extLst>
          </p:cNvPr>
          <p:cNvSpPr/>
          <p:nvPr/>
        </p:nvSpPr>
        <p:spPr>
          <a:xfrm>
            <a:off x="348460" y="355368"/>
            <a:ext cx="11495081" cy="6147264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1750">
            <a:solidFill>
              <a:srgbClr val="00154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EB1EE8-2A4E-4A61-A381-BB572FED6D94}"/>
              </a:ext>
            </a:extLst>
          </p:cNvPr>
          <p:cNvCxnSpPr>
            <a:cxnSpLocks/>
          </p:cNvCxnSpPr>
          <p:nvPr/>
        </p:nvCxnSpPr>
        <p:spPr>
          <a:xfrm flipH="1">
            <a:off x="3817832" y="1197130"/>
            <a:ext cx="4556336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38549" y="685800"/>
            <a:ext cx="542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accent2"/>
                </a:solidFill>
              </a:rPr>
              <a:t>공학자의 규정위반과 관련한 문제점들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8675" y="1866900"/>
            <a:ext cx="10515600" cy="356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510" b="1" dirty="0">
                <a:solidFill>
                  <a:srgbClr val="7030A0"/>
                </a:solidFill>
              </a:rPr>
              <a:t>공학자 </a:t>
            </a:r>
            <a:r>
              <a:rPr lang="en-US" altLang="ko-KR" sz="2510" b="1" dirty="0">
                <a:solidFill>
                  <a:srgbClr val="7030A0"/>
                </a:solidFill>
              </a:rPr>
              <a:t>A</a:t>
            </a:r>
            <a:r>
              <a:rPr lang="ko-KR" altLang="en-US" sz="2510" b="1" dirty="0">
                <a:solidFill>
                  <a:srgbClr val="7030A0"/>
                </a:solidFill>
              </a:rPr>
              <a:t>가 이 사건에서 더 이상 일을 진행하지 않은 것은 도덕적인가</a:t>
            </a:r>
            <a:r>
              <a:rPr lang="en-US" altLang="ko-KR" sz="2510" b="1" dirty="0">
                <a:solidFill>
                  <a:srgbClr val="7030A0"/>
                </a:solidFill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510" b="1" dirty="0">
              <a:solidFill>
                <a:srgbClr val="7030A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510" b="1" dirty="0">
              <a:solidFill>
                <a:srgbClr val="7030A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510" b="1" dirty="0">
              <a:solidFill>
                <a:srgbClr val="7030A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510" b="1" dirty="0">
                <a:solidFill>
                  <a:srgbClr val="7030A0"/>
                </a:solidFill>
              </a:rPr>
              <a:t>공학자 </a:t>
            </a:r>
            <a:r>
              <a:rPr lang="en-US" altLang="ko-KR" sz="2510" b="1" dirty="0">
                <a:solidFill>
                  <a:srgbClr val="7030A0"/>
                </a:solidFill>
              </a:rPr>
              <a:t>A</a:t>
            </a:r>
            <a:r>
              <a:rPr lang="ko-KR" altLang="en-US" sz="2510" b="1" dirty="0">
                <a:solidFill>
                  <a:srgbClr val="7030A0"/>
                </a:solidFill>
              </a:rPr>
              <a:t>가 허가증을 발급하는 것이 윤리적인가</a:t>
            </a:r>
            <a:r>
              <a:rPr lang="en-US" altLang="ko-KR" sz="2510" b="1" dirty="0">
                <a:solidFill>
                  <a:srgbClr val="7030A0"/>
                </a:solidFill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510" b="1" dirty="0">
              <a:solidFill>
                <a:srgbClr val="7030A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510" b="1" dirty="0">
              <a:solidFill>
                <a:srgbClr val="7030A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510" b="1" dirty="0">
              <a:solidFill>
                <a:srgbClr val="7030A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510" b="1" dirty="0">
                <a:solidFill>
                  <a:srgbClr val="7030A0"/>
                </a:solidFill>
              </a:rPr>
              <a:t>공학자 </a:t>
            </a:r>
            <a:r>
              <a:rPr lang="en-US" altLang="ko-KR" sz="2510" b="1" dirty="0">
                <a:solidFill>
                  <a:srgbClr val="7030A0"/>
                </a:solidFill>
              </a:rPr>
              <a:t>A</a:t>
            </a:r>
            <a:r>
              <a:rPr lang="ko-KR" altLang="en-US" sz="2510" b="1" dirty="0">
                <a:solidFill>
                  <a:srgbClr val="7030A0"/>
                </a:solidFill>
              </a:rPr>
              <a:t>가 허가증을 발급하기를 거부한 것은 윤리적인가</a:t>
            </a:r>
            <a:r>
              <a:rPr lang="en-US" altLang="ko-KR" sz="2510" b="1" dirty="0">
                <a:solidFill>
                  <a:srgbClr val="7030A0"/>
                </a:solidFill>
              </a:rPr>
              <a:t>?</a:t>
            </a:r>
            <a:endParaRPr lang="ko-KR" altLang="en-US" sz="251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09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733425" y="1276350"/>
            <a:ext cx="5372100" cy="619125"/>
          </a:xfrm>
          <a:prstGeom prst="roundRect">
            <a:avLst/>
          </a:prstGeom>
          <a:noFill/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50" y="125191"/>
            <a:ext cx="10254125" cy="617760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219075"/>
            <a:ext cx="1007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/>
                </a:solidFill>
              </a:rPr>
              <a:t>1. </a:t>
            </a:r>
            <a:r>
              <a:rPr lang="ko-KR" altLang="en-US" sz="2400" b="1" dirty="0">
                <a:solidFill>
                  <a:schemeClr val="accent4"/>
                </a:solidFill>
              </a:rPr>
              <a:t>공학자 </a:t>
            </a:r>
            <a:r>
              <a:rPr lang="en-US" altLang="ko-KR" sz="2400" b="1" dirty="0">
                <a:solidFill>
                  <a:schemeClr val="accent4"/>
                </a:solidFill>
              </a:rPr>
              <a:t>A</a:t>
            </a:r>
            <a:r>
              <a:rPr lang="ko-KR" altLang="en-US" sz="2400" b="1" dirty="0">
                <a:solidFill>
                  <a:schemeClr val="accent4"/>
                </a:solidFill>
              </a:rPr>
              <a:t>가 이 사건에서 더 이상 일을 진행하지 않은 것은 도덕적인가</a:t>
            </a:r>
            <a:r>
              <a:rPr lang="en-US" altLang="ko-KR" sz="2400" b="1" dirty="0">
                <a:solidFill>
                  <a:schemeClr val="accent4"/>
                </a:solidFill>
              </a:rPr>
              <a:t>?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pic>
        <p:nvPicPr>
          <p:cNvPr id="2050" name="Picture 2" descr="C:\Users\강 태응\Desktop\참조 캡처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908050"/>
            <a:ext cx="5607050" cy="5073650"/>
          </a:xfrm>
          <a:prstGeom prst="rect">
            <a:avLst/>
          </a:prstGeom>
          <a:noFill/>
        </p:spPr>
      </p:pic>
      <p:sp>
        <p:nvSpPr>
          <p:cNvPr id="11" name="모서리가 둥근 직사각형 10"/>
          <p:cNvSpPr/>
          <p:nvPr/>
        </p:nvSpPr>
        <p:spPr>
          <a:xfrm>
            <a:off x="781049" y="1809750"/>
            <a:ext cx="5400675" cy="78105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72225" y="1104900"/>
            <a:ext cx="5514975" cy="27084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>
                <a:solidFill>
                  <a:schemeClr val="accent2"/>
                </a:solidFill>
              </a:rPr>
              <a:t>공학자 </a:t>
            </a:r>
            <a:r>
              <a:rPr lang="en-US" altLang="ko-KR" sz="2000" b="1" dirty="0">
                <a:solidFill>
                  <a:schemeClr val="accent2"/>
                </a:solidFill>
              </a:rPr>
              <a:t>A</a:t>
            </a:r>
            <a:r>
              <a:rPr lang="ko-KR" altLang="en-US" sz="2000" b="1" dirty="0">
                <a:solidFill>
                  <a:schemeClr val="accent2"/>
                </a:solidFill>
              </a:rPr>
              <a:t>는 해당 건축이 아황산가스 배출기준을 충족시키지 못한다는 사실 인지</a:t>
            </a:r>
            <a:r>
              <a:rPr lang="en-US" altLang="ko-KR" sz="2000" b="1" dirty="0">
                <a:solidFill>
                  <a:schemeClr val="accent2"/>
                </a:solidFill>
              </a:rPr>
              <a:t>.</a:t>
            </a:r>
          </a:p>
          <a:p>
            <a:endParaRPr lang="en-US" altLang="ko-KR" sz="2000" b="1" dirty="0">
              <a:solidFill>
                <a:schemeClr val="accent2"/>
              </a:solidFill>
            </a:endParaRPr>
          </a:p>
          <a:p>
            <a:endParaRPr lang="en-US" altLang="ko-KR" sz="2000" b="1" dirty="0">
              <a:solidFill>
                <a:schemeClr val="accent2"/>
              </a:solidFill>
            </a:endParaRPr>
          </a:p>
          <a:p>
            <a:r>
              <a:rPr lang="en-US" altLang="ko-KR" sz="2000" b="1" dirty="0">
                <a:solidFill>
                  <a:schemeClr val="accent2"/>
                </a:solidFill>
              </a:rPr>
              <a:t>-&gt;</a:t>
            </a:r>
            <a:r>
              <a:rPr lang="ko-KR" altLang="en-US" sz="2000" b="1" dirty="0">
                <a:solidFill>
                  <a:schemeClr val="accent2"/>
                </a:solidFill>
              </a:rPr>
              <a:t>아황산가스는 인체에 좋지 않은 영향을 미침</a:t>
            </a:r>
            <a:r>
              <a:rPr lang="en-US" altLang="ko-KR" sz="2000" b="1" dirty="0">
                <a:solidFill>
                  <a:schemeClr val="accent2"/>
                </a:solidFill>
              </a:rPr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인체의 점막을 침해하는 독성이 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짙은 기체를 흡입하면 콧물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담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기침이 나며 목구멍이나 가슴이 아프고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호흡이 곤란해진다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기관지염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폐수종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폐렴 등이 되는 수도 있다</a:t>
            </a:r>
            <a:r>
              <a:rPr lang="en-US" altLang="ko-KR" sz="1400" b="1" dirty="0"/>
              <a:t>.)</a:t>
            </a:r>
          </a:p>
          <a:p>
            <a:endParaRPr lang="en-US" altLang="ko-KR" sz="1400" b="1" dirty="0"/>
          </a:p>
          <a:p>
            <a:endParaRPr lang="en-US" altLang="ko-KR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72250" y="3400425"/>
            <a:ext cx="4991100" cy="2862322"/>
          </a:xfrm>
          <a:prstGeom prst="rect">
            <a:avLst/>
          </a:prstGeom>
          <a:solidFill>
            <a:srgbClr val="F9F9E5"/>
          </a:solidFill>
          <a:ln>
            <a:solidFill>
              <a:srgbClr val="FFF3D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공학자는 직업적 의무를 수행할 때에 국민의 안전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건강 그리고 복지에 최고의 가치를 부여해야 한다는 점에서 공학자 </a:t>
            </a:r>
            <a:r>
              <a:rPr lang="en-US" altLang="ko-KR" b="1" dirty="0">
                <a:solidFill>
                  <a:srgbClr val="FF0000"/>
                </a:solidFill>
              </a:rPr>
              <a:t>A</a:t>
            </a:r>
            <a:r>
              <a:rPr lang="ko-KR" altLang="en-US" b="1" dirty="0">
                <a:solidFill>
                  <a:srgbClr val="FF0000"/>
                </a:solidFill>
              </a:rPr>
              <a:t>가 더 이상 일을 진행하지 않은 것은 도덕적임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891981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4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0"/>
            <a:ext cx="7520448" cy="598710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209550"/>
            <a:ext cx="7115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/>
                </a:solidFill>
              </a:rPr>
              <a:t>2. </a:t>
            </a:r>
            <a:r>
              <a:rPr lang="ko-KR" altLang="en-US" sz="2400" b="1" dirty="0">
                <a:solidFill>
                  <a:schemeClr val="accent4"/>
                </a:solidFill>
              </a:rPr>
              <a:t>공학자 </a:t>
            </a:r>
            <a:r>
              <a:rPr lang="en-US" altLang="ko-KR" sz="2400" b="1" dirty="0">
                <a:solidFill>
                  <a:schemeClr val="accent4"/>
                </a:solidFill>
              </a:rPr>
              <a:t>A</a:t>
            </a:r>
            <a:r>
              <a:rPr lang="ko-KR" altLang="en-US" sz="2400" b="1" dirty="0">
                <a:solidFill>
                  <a:schemeClr val="accent4"/>
                </a:solidFill>
              </a:rPr>
              <a:t>가 허가증을 발급하는 것이 윤리적인가</a:t>
            </a:r>
            <a:r>
              <a:rPr lang="en-US" altLang="ko-KR" sz="2400" b="1" dirty="0">
                <a:solidFill>
                  <a:schemeClr val="accent4"/>
                </a:solidFill>
              </a:rPr>
              <a:t>?</a:t>
            </a:r>
          </a:p>
          <a:p>
            <a:endParaRPr lang="ko-KR" altLang="en-US" dirty="0"/>
          </a:p>
        </p:txBody>
      </p:sp>
      <p:pic>
        <p:nvPicPr>
          <p:cNvPr id="10" name="Picture 2" descr="C:\Users\강 태응\Desktop\참조 캡처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908050"/>
            <a:ext cx="5607050" cy="5073650"/>
          </a:xfrm>
          <a:prstGeom prst="rect">
            <a:avLst/>
          </a:prstGeom>
          <a:noFill/>
        </p:spPr>
      </p:pic>
      <p:sp>
        <p:nvSpPr>
          <p:cNvPr id="11" name="모서리가 둥근 직사각형 10"/>
          <p:cNvSpPr/>
          <p:nvPr/>
        </p:nvSpPr>
        <p:spPr>
          <a:xfrm>
            <a:off x="781049" y="4248150"/>
            <a:ext cx="5400675" cy="78105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24598" y="1619250"/>
            <a:ext cx="5638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2"/>
                </a:solidFill>
              </a:rPr>
              <a:t>공학자 </a:t>
            </a:r>
            <a:r>
              <a:rPr lang="en-US" altLang="ko-KR" b="1" dirty="0">
                <a:solidFill>
                  <a:schemeClr val="accent2"/>
                </a:solidFill>
              </a:rPr>
              <a:t>A</a:t>
            </a:r>
            <a:r>
              <a:rPr lang="ko-KR" altLang="en-US" b="1" dirty="0">
                <a:solidFill>
                  <a:schemeClr val="accent2"/>
                </a:solidFill>
              </a:rPr>
              <a:t>는 해당 건축이 일정한 규정을 만족시키지 못하며</a:t>
            </a:r>
            <a:r>
              <a:rPr lang="en-US" altLang="ko-KR" b="1" dirty="0">
                <a:solidFill>
                  <a:schemeClr val="accent2"/>
                </a:solidFill>
              </a:rPr>
              <a:t>, </a:t>
            </a:r>
            <a:r>
              <a:rPr lang="ko-KR" altLang="en-US" b="1" dirty="0">
                <a:solidFill>
                  <a:schemeClr val="accent2"/>
                </a:solidFill>
              </a:rPr>
              <a:t>규정을 만족시키기 위해서는 아황산가스의 배출을  막기 위한 가스 제거 장치가 필요하다고 판단</a:t>
            </a:r>
            <a:r>
              <a:rPr lang="en-US" altLang="ko-KR" b="1" dirty="0">
                <a:solidFill>
                  <a:schemeClr val="accent2"/>
                </a:solidFill>
              </a:rPr>
              <a:t>.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8505825" y="2790825"/>
            <a:ext cx="981075" cy="1381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91274" y="4391025"/>
            <a:ext cx="5534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공학자는 오직 인정된 기준에 부합한 서류만을 승인하여야 하기 때문에 공학자 </a:t>
            </a:r>
            <a:r>
              <a:rPr lang="en-US" altLang="ko-KR" sz="2000" b="1" dirty="0">
                <a:solidFill>
                  <a:srgbClr val="FF0000"/>
                </a:solidFill>
              </a:rPr>
              <a:t>A</a:t>
            </a:r>
            <a:r>
              <a:rPr lang="ko-KR" altLang="en-US" sz="2000" b="1" dirty="0">
                <a:solidFill>
                  <a:srgbClr val="FF0000"/>
                </a:solidFill>
              </a:rPr>
              <a:t>가 허가증을 발급하는 것은 윤리적인 행동이 아님</a:t>
            </a:r>
            <a:r>
              <a:rPr lang="en-US" altLang="ko-KR" sz="2000" b="1" dirty="0">
                <a:solidFill>
                  <a:srgbClr val="FF0000"/>
                </a:solidFill>
              </a:rPr>
              <a:t>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9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3" grpId="0"/>
      <p:bldP spid="15" grpId="1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0"/>
            <a:ext cx="7520448" cy="598710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209550"/>
            <a:ext cx="71151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</a:rPr>
              <a:t>3. </a:t>
            </a:r>
            <a:r>
              <a:rPr lang="ko-KR" altLang="en-US" sz="2000" b="1" dirty="0">
                <a:solidFill>
                  <a:schemeClr val="accent2"/>
                </a:solidFill>
              </a:rPr>
              <a:t>공학자 </a:t>
            </a:r>
            <a:r>
              <a:rPr lang="en-US" altLang="ko-KR" sz="2000" b="1" dirty="0">
                <a:solidFill>
                  <a:schemeClr val="accent2"/>
                </a:solidFill>
              </a:rPr>
              <a:t>A</a:t>
            </a:r>
            <a:r>
              <a:rPr lang="ko-KR" altLang="en-US" sz="2000" b="1" dirty="0">
                <a:solidFill>
                  <a:schemeClr val="accent2"/>
                </a:solidFill>
              </a:rPr>
              <a:t>가 허가증을 발급하기를 거부한 것은 윤리적인가</a:t>
            </a:r>
            <a:r>
              <a:rPr lang="en-US" altLang="ko-KR" sz="2000" b="1" dirty="0">
                <a:solidFill>
                  <a:schemeClr val="accent2"/>
                </a:solidFill>
              </a:rPr>
              <a:t>?</a:t>
            </a:r>
            <a:endParaRPr lang="ko-KR" altLang="en-US" sz="2000" b="1" dirty="0">
              <a:solidFill>
                <a:schemeClr val="accent2"/>
              </a:solidFill>
            </a:endParaRPr>
          </a:p>
          <a:p>
            <a:endParaRPr lang="ko-KR" altLang="en-US" dirty="0"/>
          </a:p>
        </p:txBody>
      </p:sp>
      <p:pic>
        <p:nvPicPr>
          <p:cNvPr id="10" name="Picture 2" descr="C:\Users\강 태응\Desktop\참조 캡처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908050"/>
            <a:ext cx="5607050" cy="5073650"/>
          </a:xfrm>
          <a:prstGeom prst="rect">
            <a:avLst/>
          </a:prstGeom>
          <a:noFill/>
        </p:spPr>
      </p:pic>
      <p:sp>
        <p:nvSpPr>
          <p:cNvPr id="11" name="모서리가 둥근 직사각형 10"/>
          <p:cNvSpPr/>
          <p:nvPr/>
        </p:nvSpPr>
        <p:spPr>
          <a:xfrm>
            <a:off x="771524" y="2657474"/>
            <a:ext cx="5467351" cy="147637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72225" y="3028950"/>
            <a:ext cx="5543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2"/>
                </a:solidFill>
              </a:rPr>
              <a:t>공학자 </a:t>
            </a:r>
            <a:r>
              <a:rPr lang="en-US" altLang="ko-KR" sz="2000" b="1" dirty="0">
                <a:solidFill>
                  <a:schemeClr val="accent2"/>
                </a:solidFill>
              </a:rPr>
              <a:t>A</a:t>
            </a:r>
            <a:r>
              <a:rPr lang="ko-KR" altLang="en-US" sz="2000" b="1" dirty="0">
                <a:solidFill>
                  <a:schemeClr val="accent2"/>
                </a:solidFill>
              </a:rPr>
              <a:t>는 대중의 안전</a:t>
            </a:r>
            <a:r>
              <a:rPr lang="en-US" altLang="ko-KR" sz="2000" b="1" dirty="0">
                <a:solidFill>
                  <a:schemeClr val="accent2"/>
                </a:solidFill>
              </a:rPr>
              <a:t>, </a:t>
            </a:r>
            <a:r>
              <a:rPr lang="ko-KR" altLang="en-US" sz="2000" b="1" dirty="0">
                <a:solidFill>
                  <a:schemeClr val="accent2"/>
                </a:solidFill>
              </a:rPr>
              <a:t>건강이 위험에 처한 상황이 되어 그의 상관에게 상황을 보고하였음</a:t>
            </a:r>
            <a:r>
              <a:rPr lang="en-US" altLang="ko-KR" sz="2000" b="1" dirty="0">
                <a:solidFill>
                  <a:schemeClr val="accent2"/>
                </a:solidFill>
              </a:rPr>
              <a:t>.</a:t>
            </a:r>
            <a:endParaRPr lang="ko-KR" alt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9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0"/>
            <a:ext cx="7520448" cy="598710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209550"/>
            <a:ext cx="71151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</a:rPr>
              <a:t>3. </a:t>
            </a:r>
            <a:r>
              <a:rPr lang="ko-KR" altLang="en-US" sz="2000" b="1" dirty="0">
                <a:solidFill>
                  <a:schemeClr val="accent2"/>
                </a:solidFill>
              </a:rPr>
              <a:t>공학자 </a:t>
            </a:r>
            <a:r>
              <a:rPr lang="en-US" altLang="ko-KR" sz="2000" b="1" dirty="0">
                <a:solidFill>
                  <a:schemeClr val="accent2"/>
                </a:solidFill>
              </a:rPr>
              <a:t>A</a:t>
            </a:r>
            <a:r>
              <a:rPr lang="ko-KR" altLang="en-US" sz="2000" b="1" dirty="0">
                <a:solidFill>
                  <a:schemeClr val="accent2"/>
                </a:solidFill>
              </a:rPr>
              <a:t>가 허가증을 발급하기를 거부한 것은 윤리적인가</a:t>
            </a:r>
            <a:r>
              <a:rPr lang="en-US" altLang="ko-KR" sz="2000" b="1" dirty="0">
                <a:solidFill>
                  <a:schemeClr val="accent2"/>
                </a:solidFill>
              </a:rPr>
              <a:t>?</a:t>
            </a:r>
            <a:endParaRPr lang="ko-KR" altLang="en-US" sz="2000" b="1" dirty="0">
              <a:solidFill>
                <a:schemeClr val="accent2"/>
              </a:solidFill>
            </a:endParaRPr>
          </a:p>
          <a:p>
            <a:endParaRPr lang="ko-KR" altLang="en-US" dirty="0"/>
          </a:p>
        </p:txBody>
      </p:sp>
      <p:pic>
        <p:nvPicPr>
          <p:cNvPr id="10" name="Picture 2" descr="C:\Users\강 태응\Desktop\참조 캡처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908050"/>
            <a:ext cx="5607050" cy="5073650"/>
          </a:xfrm>
          <a:prstGeom prst="rect">
            <a:avLst/>
          </a:prstGeom>
          <a:noFill/>
        </p:spPr>
      </p:pic>
      <p:sp>
        <p:nvSpPr>
          <p:cNvPr id="11" name="모서리가 둥근 직사각형 10"/>
          <p:cNvSpPr/>
          <p:nvPr/>
        </p:nvSpPr>
        <p:spPr>
          <a:xfrm>
            <a:off x="781049" y="4248150"/>
            <a:ext cx="5400675" cy="78105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 rot="16200000">
            <a:off x="6214207" y="4285565"/>
            <a:ext cx="547864" cy="6635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657974" y="4229100"/>
            <a:ext cx="553402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50" b="1" dirty="0">
                <a:solidFill>
                  <a:srgbClr val="FF0000"/>
                </a:solidFill>
              </a:rPr>
              <a:t>공학자는 오직 인정된 기준에 부합한 서류만승인하여야 하기 때문에 공학자 </a:t>
            </a:r>
            <a:r>
              <a:rPr lang="en-US" altLang="ko-KR" sz="2050" b="1" dirty="0">
                <a:solidFill>
                  <a:srgbClr val="FF0000"/>
                </a:solidFill>
              </a:rPr>
              <a:t>A</a:t>
            </a:r>
            <a:r>
              <a:rPr lang="ko-KR" altLang="en-US" sz="2050" b="1" dirty="0">
                <a:solidFill>
                  <a:srgbClr val="FF0000"/>
                </a:solidFill>
              </a:rPr>
              <a:t>가 허가증 발급을 거부한 것은 윤리적임</a:t>
            </a:r>
            <a:r>
              <a:rPr lang="en-US" altLang="ko-KR" sz="2050" b="1" dirty="0">
                <a:solidFill>
                  <a:srgbClr val="FF0000"/>
                </a:solidFill>
              </a:rPr>
              <a:t>.</a:t>
            </a:r>
            <a:endParaRPr lang="ko-KR" altLang="en-US" sz="2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9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BCB417-96EA-48B9-A8AB-95DC451ADB22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B3BBF769-BE0A-4ED5-AF9D-18D199772D84}"/>
              </a:ext>
            </a:extLst>
          </p:cNvPr>
          <p:cNvSpPr/>
          <p:nvPr/>
        </p:nvSpPr>
        <p:spPr>
          <a:xfrm>
            <a:off x="396450" y="0"/>
            <a:ext cx="1884634" cy="6857998"/>
          </a:xfrm>
          <a:prstGeom prst="parallelogram">
            <a:avLst>
              <a:gd name="adj" fmla="val 0"/>
            </a:avLst>
          </a:prstGeom>
          <a:solidFill>
            <a:srgbClr val="001545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1E6B2B-66A2-47E7-8717-3E4A043C8D61}"/>
              </a:ext>
            </a:extLst>
          </p:cNvPr>
          <p:cNvCxnSpPr>
            <a:cxnSpLocks/>
          </p:cNvCxnSpPr>
          <p:nvPr/>
        </p:nvCxnSpPr>
        <p:spPr>
          <a:xfrm flipH="1">
            <a:off x="3451123" y="6459438"/>
            <a:ext cx="874087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625" y="752475"/>
            <a:ext cx="9991725" cy="2523768"/>
          </a:xfrm>
          <a:prstGeom prst="rect">
            <a:avLst/>
          </a:prstGeom>
          <a:noFill/>
          <a:ln>
            <a:solidFill>
              <a:srgbClr val="FFF3D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000" b="1" dirty="0">
                <a:solidFill>
                  <a:schemeClr val="accent4"/>
                </a:solidFill>
              </a:rPr>
              <a:t>공학자 </a:t>
            </a:r>
            <a:r>
              <a:rPr lang="en-US" altLang="ko-KR" sz="2000" b="1" dirty="0">
                <a:solidFill>
                  <a:schemeClr val="accent4"/>
                </a:solidFill>
              </a:rPr>
              <a:t>A</a:t>
            </a:r>
            <a:r>
              <a:rPr lang="ko-KR" altLang="en-US" sz="2000" b="1" dirty="0">
                <a:solidFill>
                  <a:schemeClr val="accent4"/>
                </a:solidFill>
              </a:rPr>
              <a:t>가 이 사건에서 더 이상 일을 진행하지 않은 것은 도덕적인가</a:t>
            </a:r>
            <a:r>
              <a:rPr lang="en-US" altLang="ko-KR" sz="2000" b="1" dirty="0">
                <a:solidFill>
                  <a:schemeClr val="accent4"/>
                </a:solidFill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>
              <a:solidFill>
                <a:schemeClr val="accent4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>
              <a:solidFill>
                <a:schemeClr val="accent4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b="1" dirty="0">
                <a:solidFill>
                  <a:schemeClr val="accent4"/>
                </a:solidFill>
              </a:rPr>
              <a:t>공학자 </a:t>
            </a:r>
            <a:r>
              <a:rPr lang="en-US" altLang="ko-KR" sz="2000" b="1" dirty="0">
                <a:solidFill>
                  <a:schemeClr val="accent4"/>
                </a:solidFill>
              </a:rPr>
              <a:t>A</a:t>
            </a:r>
            <a:r>
              <a:rPr lang="ko-KR" altLang="en-US" sz="2000" b="1" dirty="0">
                <a:solidFill>
                  <a:schemeClr val="accent4"/>
                </a:solidFill>
              </a:rPr>
              <a:t>가 허가증을 발급하는 것이 윤리적인가</a:t>
            </a:r>
            <a:r>
              <a:rPr lang="en-US" altLang="ko-KR" sz="2000" b="1" dirty="0">
                <a:solidFill>
                  <a:schemeClr val="accent4"/>
                </a:solidFill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>
              <a:solidFill>
                <a:schemeClr val="accent4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>
              <a:solidFill>
                <a:schemeClr val="accent4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b="1" dirty="0">
                <a:solidFill>
                  <a:schemeClr val="accent4"/>
                </a:solidFill>
              </a:rPr>
              <a:t>공학자 </a:t>
            </a:r>
            <a:r>
              <a:rPr lang="en-US" altLang="ko-KR" sz="2000" b="1" dirty="0">
                <a:solidFill>
                  <a:schemeClr val="accent4"/>
                </a:solidFill>
              </a:rPr>
              <a:t>A</a:t>
            </a:r>
            <a:r>
              <a:rPr lang="ko-KR" altLang="en-US" sz="2000" b="1" dirty="0">
                <a:solidFill>
                  <a:schemeClr val="accent4"/>
                </a:solidFill>
              </a:rPr>
              <a:t>가 허가증을 발급하기를 거부한 것은 윤리적인가</a:t>
            </a:r>
            <a:r>
              <a:rPr lang="en-US" altLang="ko-KR" sz="2000" b="1" dirty="0">
                <a:solidFill>
                  <a:schemeClr val="accent4"/>
                </a:solidFill>
              </a:rPr>
              <a:t>?</a:t>
            </a:r>
            <a:endParaRPr lang="ko-KR" altLang="en-US" sz="2000" b="1" dirty="0">
              <a:solidFill>
                <a:schemeClr val="accent4"/>
              </a:solidFill>
            </a:endParaRP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0100" y="3790950"/>
            <a:ext cx="1096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2"/>
                </a:solidFill>
              </a:rPr>
              <a:t>공학자 </a:t>
            </a:r>
            <a:r>
              <a:rPr lang="en-US" altLang="ko-KR" sz="2400" b="1" dirty="0">
                <a:solidFill>
                  <a:schemeClr val="accent2"/>
                </a:solidFill>
              </a:rPr>
              <a:t>A</a:t>
            </a:r>
            <a:r>
              <a:rPr lang="ko-KR" altLang="en-US" sz="2400" b="1" dirty="0">
                <a:solidFill>
                  <a:schemeClr val="accent2"/>
                </a:solidFill>
              </a:rPr>
              <a:t>의 판단과 대처는 대체적으로 도덕적이며 윤리적이라고 생각합니다</a:t>
            </a:r>
            <a:r>
              <a:rPr lang="en-US" altLang="ko-KR" b="1" dirty="0">
                <a:solidFill>
                  <a:schemeClr val="accent2"/>
                </a:solidFill>
              </a:rPr>
              <a:t>.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6134100" y="3114675"/>
            <a:ext cx="428625" cy="466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28975" y="5029200"/>
            <a:ext cx="663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감사합니다</a:t>
            </a:r>
            <a:r>
              <a:rPr lang="en-US" altLang="ko-KR" sz="4000" b="1" dirty="0"/>
              <a:t>.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5296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375</Words>
  <Application>Microsoft Office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김명환 </cp:lastModifiedBy>
  <cp:revision>24</cp:revision>
  <dcterms:created xsi:type="dcterms:W3CDTF">2018-06-13T11:24:55Z</dcterms:created>
  <dcterms:modified xsi:type="dcterms:W3CDTF">2018-11-11T11:47:12Z</dcterms:modified>
</cp:coreProperties>
</file>