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5" r:id="rId5"/>
    <p:sldId id="266" r:id="rId6"/>
    <p:sldId id="267" r:id="rId7"/>
    <p:sldId id="268" r:id="rId8"/>
    <p:sldId id="261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9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FC74-BCF9-4D2F-93BF-D1053BDA4388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68C-CCE9-4121-BCDF-E4E72CA40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619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FC74-BCF9-4D2F-93BF-D1053BDA4388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68C-CCE9-4121-BCDF-E4E72CA40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149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FC74-BCF9-4D2F-93BF-D1053BDA4388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68C-CCE9-4121-BCDF-E4E72CA40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760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FC74-BCF9-4D2F-93BF-D1053BDA4388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68C-CCE9-4121-BCDF-E4E72CA40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02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FC74-BCF9-4D2F-93BF-D1053BDA4388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68C-CCE9-4121-BCDF-E4E72CA40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07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FC74-BCF9-4D2F-93BF-D1053BDA4388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68C-CCE9-4121-BCDF-E4E72CA40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844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FC74-BCF9-4D2F-93BF-D1053BDA4388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68C-CCE9-4121-BCDF-E4E72CA40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320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FC74-BCF9-4D2F-93BF-D1053BDA4388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68C-CCE9-4121-BCDF-E4E72CA40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462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FC74-BCF9-4D2F-93BF-D1053BDA4388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68C-CCE9-4121-BCDF-E4E72CA40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700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FC74-BCF9-4D2F-93BF-D1053BDA4388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68C-CCE9-4121-BCDF-E4E72CA40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56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FC74-BCF9-4D2F-93BF-D1053BDA4388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68C-CCE9-4121-BCDF-E4E72CA40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597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EFC74-BCF9-4D2F-93BF-D1053BDA4388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4468C-CCE9-4121-BCDF-E4E72CA40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651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2852434" y="1268327"/>
            <a:ext cx="6487131" cy="4321346"/>
            <a:chOff x="3433483" y="1474988"/>
            <a:chExt cx="5638800" cy="3756238"/>
          </a:xfrm>
        </p:grpSpPr>
        <p:sp>
          <p:nvSpPr>
            <p:cNvPr id="4" name="자유형 3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3519055" y="2084256"/>
              <a:ext cx="120073" cy="12007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3826435" y="4236329"/>
              <a:ext cx="120073" cy="12007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8231773" y="4665549"/>
              <a:ext cx="120073" cy="12007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845991" y="1719149"/>
              <a:ext cx="120073" cy="12007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7501468" y="5143182"/>
              <a:ext cx="495091" cy="88044"/>
              <a:chOff x="7501468" y="5331072"/>
              <a:chExt cx="495091" cy="88044"/>
            </a:xfrm>
          </p:grpSpPr>
          <p:sp>
            <p:nvSpPr>
              <p:cNvPr id="17" name="타원 16"/>
              <p:cNvSpPr/>
              <p:nvPr/>
            </p:nvSpPr>
            <p:spPr>
              <a:xfrm>
                <a:off x="7924559" y="5347116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7818787" y="5343105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7713014" y="5339094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7607241" y="5335083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7501468" y="5331072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4080661" y="1474988"/>
              <a:ext cx="283546" cy="80022"/>
              <a:chOff x="7501468" y="5331072"/>
              <a:chExt cx="283546" cy="80022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7713014" y="5339094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7607241" y="5335083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7501468" y="5331072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4120404" y="2598715"/>
            <a:ext cx="403187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[ </a:t>
            </a:r>
            <a:r>
              <a:rPr lang="ko-KR" altLang="en-US" sz="4800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사례 </a:t>
            </a:r>
            <a:r>
              <a:rPr lang="en-US" altLang="ko-KR" sz="4800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9 ]</a:t>
            </a:r>
          </a:p>
          <a:p>
            <a:pPr algn="ctr"/>
            <a:r>
              <a:rPr lang="ko-KR" altLang="en-US" sz="3600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공학자의 규범위반</a:t>
            </a:r>
            <a:endParaRPr lang="ko-KR" altLang="en-US" sz="3600" dirty="0">
              <a:solidFill>
                <a:schemeClr val="bg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222991" y="5961431"/>
            <a:ext cx="2565126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lnSpc>
                <a:spcPct val="90000"/>
              </a:lnSpc>
              <a:buClr>
                <a:schemeClr val="lt1"/>
              </a:buClr>
              <a:buSzPts val="2400"/>
            </a:pPr>
            <a:r>
              <a:rPr lang="en-US" altLang="ko-KR" sz="2400" dirty="0">
                <a:latin typeface="Arial"/>
                <a:ea typeface="Arial"/>
                <a:cs typeface="Arial"/>
                <a:sym typeface="Arial"/>
              </a:rPr>
              <a:t>20171612 </a:t>
            </a:r>
            <a:r>
              <a:rPr lang="ko-KR" altLang="en-US" sz="2400" dirty="0">
                <a:latin typeface="Arial"/>
                <a:ea typeface="Arial"/>
                <a:cs typeface="Arial"/>
                <a:sym typeface="Arial"/>
              </a:rPr>
              <a:t>김혜성</a:t>
            </a:r>
          </a:p>
          <a:p>
            <a:pPr lvl="0" algn="r">
              <a:lnSpc>
                <a:spcPct val="90000"/>
              </a:lnSpc>
              <a:buClr>
                <a:schemeClr val="lt1"/>
              </a:buClr>
              <a:buSzPts val="2400"/>
            </a:pPr>
            <a:r>
              <a:rPr lang="en-US" altLang="ko-KR" sz="2400" dirty="0">
                <a:latin typeface="Arial"/>
                <a:ea typeface="Arial"/>
                <a:cs typeface="Arial"/>
                <a:sym typeface="Arial"/>
              </a:rPr>
              <a:t>20162820 </a:t>
            </a:r>
            <a:r>
              <a:rPr lang="ko-KR" altLang="en-US" sz="2400" dirty="0">
                <a:latin typeface="Arial"/>
                <a:ea typeface="Arial"/>
                <a:cs typeface="Arial"/>
                <a:sym typeface="Arial"/>
              </a:rPr>
              <a:t>김영민</a:t>
            </a:r>
          </a:p>
        </p:txBody>
      </p:sp>
    </p:spTree>
    <p:extLst>
      <p:ext uri="{BB962C8B-B14F-4D97-AF65-F5344CB8AC3E}">
        <p14:creationId xmlns:p14="http://schemas.microsoft.com/office/powerpoint/2010/main" val="86069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4509247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504257" y="2903515"/>
            <a:ext cx="15007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chemeClr val="bg1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목 차</a:t>
            </a:r>
            <a:endParaRPr lang="ko-KR" altLang="en-US" sz="4400" dirty="0">
              <a:solidFill>
                <a:schemeClr val="bg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824752" y="3672956"/>
            <a:ext cx="2859742" cy="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TextBox 9"/>
          <p:cNvSpPr txBox="1"/>
          <p:nvPr/>
        </p:nvSpPr>
        <p:spPr>
          <a:xfrm>
            <a:off x="5069490" y="448235"/>
            <a:ext cx="7857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endParaRPr lang="ko-KR" altLang="en-US" sz="28700" dirty="0"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55283" y="587059"/>
            <a:ext cx="25795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Open Sans Semibold" panose="020B0706030804020204" pitchFamily="34" charset="0"/>
                <a:cs typeface="Open Sans Semibold" panose="020B0706030804020204" pitchFamily="34" charset="0"/>
              </a:rPr>
              <a:t>공학자의 규범 위반사례</a:t>
            </a:r>
            <a:endParaRPr lang="en-US" altLang="ko-KR" b="1" dirty="0" smtClean="0"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268288" indent="-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상품백화점 붕괴 사고</a:t>
            </a:r>
            <a:endParaRPr lang="en-US" altLang="ko-KR" sz="1400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69490" y="2133914"/>
            <a:ext cx="7857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</a:t>
            </a:r>
            <a:endParaRPr lang="ko-KR" altLang="en-US" sz="28700" dirty="0"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55283" y="2326434"/>
            <a:ext cx="827791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>
              <a:lnSpc>
                <a:spcPct val="150000"/>
              </a:lnSpc>
            </a:pPr>
            <a:r>
              <a:rPr lang="ko-KR" altLang="en-US" b="1" dirty="0" smtClean="0">
                <a:latin typeface="+mn-ea"/>
                <a:cs typeface="Open Sans Light" panose="020B0306030504020204" pitchFamily="34" charset="0"/>
              </a:rPr>
              <a:t>문제</a:t>
            </a:r>
            <a:endParaRPr lang="en-US" altLang="ko-KR" b="1" dirty="0" smtClean="0">
              <a:latin typeface="+mn-ea"/>
              <a:cs typeface="Open Sans Light" panose="020B0306030504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91122" y="3583181"/>
            <a:ext cx="8308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3</a:t>
            </a:r>
            <a:endParaRPr lang="ko-KR" altLang="en-US" sz="28700" dirty="0"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55283" y="3793118"/>
            <a:ext cx="827791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>
              <a:lnSpc>
                <a:spcPct val="150000"/>
              </a:lnSpc>
            </a:pPr>
            <a:r>
              <a:rPr lang="ko-KR" altLang="en-US" b="1" dirty="0" smtClean="0">
                <a:latin typeface="+mn-ea"/>
                <a:cs typeface="Open Sans Light" panose="020B0306030504020204" pitchFamily="34" charset="0"/>
              </a:rPr>
              <a:t>규범</a:t>
            </a:r>
            <a:endParaRPr lang="en-US" altLang="ko-KR" b="1" dirty="0" smtClean="0">
              <a:latin typeface="+mn-ea"/>
              <a:cs typeface="Open Sans Light" panose="020B0306030504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76854" y="5059020"/>
            <a:ext cx="7809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latin typeface="Open Sans Extrabold" panose="020B0906030804020204" pitchFamily="34" charset="0"/>
                <a:cs typeface="Open Sans Extrabold" panose="020B0906030804020204" pitchFamily="34" charset="0"/>
              </a:rPr>
              <a:t>4</a:t>
            </a:r>
            <a:endParaRPr lang="ko-KR" altLang="en-US" sz="28700" dirty="0"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53277" y="5266447"/>
            <a:ext cx="1371209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>
              <a:lnSpc>
                <a:spcPct val="150000"/>
              </a:lnSpc>
            </a:pPr>
            <a:r>
              <a:rPr lang="ko-KR" altLang="en-US" b="1" dirty="0" smtClean="0">
                <a:latin typeface="+mn-ea"/>
                <a:cs typeface="Open Sans Light" panose="020B0306030504020204" pitchFamily="34" charset="0"/>
              </a:rPr>
              <a:t>해결 방안</a:t>
            </a:r>
            <a:endParaRPr lang="en-US" altLang="ko-KR" b="1" dirty="0" smtClean="0">
              <a:latin typeface="+mn-ea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80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07332" y="277099"/>
            <a:ext cx="56028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atin typeface="Open Sans Semibold" panose="020B0706030804020204" pitchFamily="34" charset="0"/>
                <a:cs typeface="Open Sans Semibold" panose="020B0706030804020204" pitchFamily="34" charset="0"/>
              </a:rPr>
              <a:t>공학자의 규범 위반 사례</a:t>
            </a:r>
            <a:endParaRPr lang="ko-KR" altLang="en-US" sz="2400" b="1" dirty="0"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152153" y="243900"/>
            <a:ext cx="798842" cy="147736"/>
            <a:chOff x="10939502" y="179966"/>
            <a:chExt cx="1050432" cy="194265"/>
          </a:xfrm>
        </p:grpSpPr>
        <p:sp>
          <p:nvSpPr>
            <p:cNvPr id="23" name="타원 22"/>
            <p:cNvSpPr/>
            <p:nvPr/>
          </p:nvSpPr>
          <p:spPr>
            <a:xfrm>
              <a:off x="11510280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11224891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10939502" y="179966"/>
              <a:ext cx="194265" cy="19426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11795669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467123" y="305634"/>
            <a:ext cx="365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endParaRPr lang="ko-KR" alt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612229" y="1875251"/>
            <a:ext cx="5505619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400" dirty="0">
                <a:latin typeface="HY바다M" panose="02030600000101010101" pitchFamily="18" charset="-127"/>
                <a:ea typeface="HY바다M" panose="02030600000101010101" pitchFamily="18" charset="-127"/>
              </a:rPr>
              <a:t>1995년 6월 29일 오후 5시 57분경 대한민국 서울특별시 서초구 서초동에 있던 </a:t>
            </a:r>
            <a:r>
              <a:rPr lang="ko-KR" altLang="ko-KR" sz="2400" dirty="0" err="1" smtClean="0">
                <a:latin typeface="HY바다M" panose="02030600000101010101" pitchFamily="18" charset="-127"/>
                <a:ea typeface="HY바다M" panose="02030600000101010101" pitchFamily="18" charset="-127"/>
              </a:rPr>
              <a:t>삼풍백화점이</a:t>
            </a:r>
            <a:r>
              <a:rPr lang="ko-KR" altLang="ko-KR" sz="2400" dirty="0" smtClean="0">
                <a:latin typeface="HY바다M" panose="02030600000101010101" pitchFamily="18" charset="-127"/>
                <a:ea typeface="HY바다M" panose="02030600000101010101" pitchFamily="18" charset="-127"/>
              </a:rPr>
              <a:t> </a:t>
            </a:r>
            <a:r>
              <a:rPr lang="ko-KR" altLang="ko-KR" sz="2400" dirty="0">
                <a:latin typeface="HY바다M" panose="02030600000101010101" pitchFamily="18" charset="-127"/>
                <a:ea typeface="HY바다M" panose="02030600000101010101" pitchFamily="18" charset="-127"/>
              </a:rPr>
              <a:t>붕괴한 </a:t>
            </a:r>
            <a:r>
              <a:rPr lang="ko-KR" altLang="ko-KR" sz="2400" dirty="0" smtClean="0">
                <a:latin typeface="HY바다M" panose="02030600000101010101" pitchFamily="18" charset="-127"/>
                <a:ea typeface="HY바다M" panose="02030600000101010101" pitchFamily="18" charset="-127"/>
              </a:rPr>
              <a:t>사</a:t>
            </a:r>
            <a:r>
              <a:rPr lang="ko-KR" altLang="en-US" sz="2400" dirty="0" smtClean="0">
                <a:latin typeface="HY바다M" panose="02030600000101010101" pitchFamily="18" charset="-127"/>
                <a:ea typeface="HY바다M" panose="02030600000101010101" pitchFamily="18" charset="-127"/>
              </a:rPr>
              <a:t>건</a:t>
            </a:r>
            <a:r>
              <a:rPr lang="ko-KR" altLang="ko-KR" sz="2400" dirty="0" smtClean="0">
                <a:latin typeface="HY바다M" panose="02030600000101010101" pitchFamily="18" charset="-127"/>
                <a:ea typeface="HY바다M" panose="02030600000101010101" pitchFamily="18" charset="-127"/>
              </a:rPr>
              <a:t>, </a:t>
            </a:r>
            <a:endParaRPr lang="en-US" altLang="ko-KR" sz="2400" dirty="0" smtClean="0">
              <a:latin typeface="HY바다M" panose="02030600000101010101" pitchFamily="18" charset="-127"/>
              <a:ea typeface="HY바다M" panose="02030600000101010101" pitchFamily="18" charset="-127"/>
            </a:endParaRPr>
          </a:p>
          <a:p>
            <a:endParaRPr lang="en-US" altLang="ko-KR" sz="2400" dirty="0">
              <a:latin typeface="HY바다M" panose="02030600000101010101" pitchFamily="18" charset="-127"/>
              <a:ea typeface="HY바다M" panose="02030600000101010101" pitchFamily="18" charset="-127"/>
            </a:endParaRPr>
          </a:p>
          <a:p>
            <a:r>
              <a:rPr lang="ko-KR" altLang="en-US" sz="2800" dirty="0" smtClean="0">
                <a:latin typeface="HY바다M" panose="02030600000101010101" pitchFamily="18" charset="-127"/>
                <a:ea typeface="HY바다M" panose="02030600000101010101" pitchFamily="18" charset="-127"/>
              </a:rPr>
              <a:t>인명피해</a:t>
            </a:r>
            <a:endParaRPr lang="en-US" altLang="ko-KR" sz="2400" dirty="0" smtClean="0">
              <a:latin typeface="HY바다M" panose="02030600000101010101" pitchFamily="18" charset="-127"/>
              <a:ea typeface="HY바다M" panose="02030600000101010101" pitchFamily="18" charset="-127"/>
            </a:endParaRPr>
          </a:p>
          <a:p>
            <a:r>
              <a:rPr lang="en-US" altLang="ko-KR" sz="2400" dirty="0">
                <a:latin typeface="HY바다M" panose="02030600000101010101" pitchFamily="18" charset="-127"/>
                <a:ea typeface="HY바다M" panose="02030600000101010101" pitchFamily="18" charset="-127"/>
              </a:rPr>
              <a:t> </a:t>
            </a:r>
            <a:r>
              <a:rPr lang="en-US" altLang="ko-KR" sz="2400" dirty="0" smtClean="0">
                <a:latin typeface="HY바다M" panose="02030600000101010101" pitchFamily="18" charset="-127"/>
                <a:ea typeface="HY바다M" panose="02030600000101010101" pitchFamily="18" charset="-127"/>
              </a:rPr>
              <a:t>- </a:t>
            </a:r>
            <a:r>
              <a:rPr lang="ko-KR" altLang="en-US" sz="2400" dirty="0" smtClean="0">
                <a:latin typeface="HY바다M" panose="02030600000101010101" pitchFamily="18" charset="-127"/>
                <a:ea typeface="HY바다M" panose="02030600000101010101" pitchFamily="18" charset="-127"/>
              </a:rPr>
              <a:t>사망자 </a:t>
            </a:r>
            <a:r>
              <a:rPr lang="en-US" altLang="ko-KR" sz="2400" dirty="0" smtClean="0">
                <a:latin typeface="HY바다M" panose="02030600000101010101" pitchFamily="18" charset="-127"/>
                <a:ea typeface="HY바다M" panose="02030600000101010101" pitchFamily="18" charset="-127"/>
              </a:rPr>
              <a:t>: 501</a:t>
            </a:r>
            <a:r>
              <a:rPr lang="ko-KR" altLang="en-US" sz="2400" dirty="0" smtClean="0">
                <a:latin typeface="HY바다M" panose="02030600000101010101" pitchFamily="18" charset="-127"/>
                <a:ea typeface="HY바다M" panose="02030600000101010101" pitchFamily="18" charset="-127"/>
              </a:rPr>
              <a:t>명</a:t>
            </a:r>
            <a:endParaRPr lang="en-US" altLang="ko-KR" sz="2400" dirty="0" smtClean="0">
              <a:latin typeface="HY바다M" panose="02030600000101010101" pitchFamily="18" charset="-127"/>
              <a:ea typeface="HY바다M" panose="02030600000101010101" pitchFamily="18" charset="-127"/>
            </a:endParaRPr>
          </a:p>
          <a:p>
            <a:r>
              <a:rPr lang="en-US" altLang="ko-KR" sz="2400" dirty="0">
                <a:latin typeface="HY바다M" panose="02030600000101010101" pitchFamily="18" charset="-127"/>
                <a:ea typeface="HY바다M" panose="02030600000101010101" pitchFamily="18" charset="-127"/>
              </a:rPr>
              <a:t> </a:t>
            </a:r>
            <a:r>
              <a:rPr lang="en-US" altLang="ko-KR" sz="2400" dirty="0" smtClean="0">
                <a:latin typeface="HY바다M" panose="02030600000101010101" pitchFamily="18" charset="-127"/>
                <a:ea typeface="HY바다M" panose="02030600000101010101" pitchFamily="18" charset="-127"/>
              </a:rPr>
              <a:t>- </a:t>
            </a:r>
            <a:r>
              <a:rPr lang="ko-KR" altLang="en-US" sz="2400" dirty="0" smtClean="0">
                <a:latin typeface="HY바다M" panose="02030600000101010101" pitchFamily="18" charset="-127"/>
                <a:ea typeface="HY바다M" panose="02030600000101010101" pitchFamily="18" charset="-127"/>
              </a:rPr>
              <a:t>부사장 </a:t>
            </a:r>
            <a:r>
              <a:rPr lang="en-US" altLang="ko-KR" sz="2400" dirty="0" smtClean="0">
                <a:latin typeface="HY바다M" panose="02030600000101010101" pitchFamily="18" charset="-127"/>
                <a:ea typeface="HY바다M" panose="02030600000101010101" pitchFamily="18" charset="-127"/>
              </a:rPr>
              <a:t>: 937</a:t>
            </a:r>
            <a:r>
              <a:rPr lang="ko-KR" altLang="en-US" sz="2400" dirty="0" smtClean="0">
                <a:latin typeface="HY바다M" panose="02030600000101010101" pitchFamily="18" charset="-127"/>
                <a:ea typeface="HY바다M" panose="02030600000101010101" pitchFamily="18" charset="-127"/>
              </a:rPr>
              <a:t>명</a:t>
            </a:r>
            <a:endParaRPr lang="en-US" altLang="ko-KR" sz="2400" dirty="0" smtClean="0">
              <a:latin typeface="HY바다M" panose="02030600000101010101" pitchFamily="18" charset="-127"/>
              <a:ea typeface="HY바다M" panose="02030600000101010101" pitchFamily="18" charset="-127"/>
            </a:endParaRPr>
          </a:p>
          <a:p>
            <a:r>
              <a:rPr lang="en-US" altLang="ko-KR" sz="2400" dirty="0">
                <a:latin typeface="HY바다M" panose="02030600000101010101" pitchFamily="18" charset="-127"/>
                <a:ea typeface="HY바다M" panose="02030600000101010101" pitchFamily="18" charset="-127"/>
              </a:rPr>
              <a:t> </a:t>
            </a:r>
            <a:r>
              <a:rPr lang="en-US" altLang="ko-KR" sz="2400" dirty="0" smtClean="0">
                <a:latin typeface="HY바다M" panose="02030600000101010101" pitchFamily="18" charset="-127"/>
                <a:ea typeface="HY바다M" panose="02030600000101010101" pitchFamily="18" charset="-127"/>
              </a:rPr>
              <a:t>- </a:t>
            </a:r>
            <a:r>
              <a:rPr lang="ko-KR" altLang="en-US" sz="2400" dirty="0" smtClean="0">
                <a:latin typeface="HY바다M" panose="02030600000101010101" pitchFamily="18" charset="-127"/>
                <a:ea typeface="HY바다M" panose="02030600000101010101" pitchFamily="18" charset="-127"/>
              </a:rPr>
              <a:t>실종자 </a:t>
            </a:r>
            <a:r>
              <a:rPr lang="en-US" altLang="ko-KR" sz="2400" dirty="0" smtClean="0">
                <a:latin typeface="HY바다M" panose="02030600000101010101" pitchFamily="18" charset="-127"/>
                <a:ea typeface="HY바다M" panose="02030600000101010101" pitchFamily="18" charset="-127"/>
              </a:rPr>
              <a:t>6</a:t>
            </a:r>
            <a:r>
              <a:rPr lang="ko-KR" altLang="en-US" sz="2400" dirty="0" smtClean="0">
                <a:latin typeface="HY바다M" panose="02030600000101010101" pitchFamily="18" charset="-127"/>
                <a:ea typeface="HY바다M" panose="02030600000101010101" pitchFamily="18" charset="-127"/>
              </a:rPr>
              <a:t>명</a:t>
            </a:r>
            <a:endParaRPr lang="en-US" altLang="ko-KR" sz="2400" dirty="0" smtClean="0">
              <a:latin typeface="HY바다M" panose="02030600000101010101" pitchFamily="18" charset="-127"/>
              <a:ea typeface="HY바다M" panose="02030600000101010101" pitchFamily="18" charset="-127"/>
            </a:endParaRPr>
          </a:p>
          <a:p>
            <a:r>
              <a:rPr lang="en-US" altLang="ko-KR" sz="2400" dirty="0" smtClean="0">
                <a:latin typeface="HY바다M" panose="02030600000101010101" pitchFamily="18" charset="-127"/>
                <a:ea typeface="HY바다M" panose="02030600000101010101" pitchFamily="18" charset="-127"/>
              </a:rPr>
              <a:t> </a:t>
            </a:r>
            <a:r>
              <a:rPr lang="ko-KR" altLang="en-US" sz="2400" dirty="0" smtClean="0">
                <a:latin typeface="HY바다M" panose="02030600000101010101" pitchFamily="18" charset="-127"/>
                <a:ea typeface="HY바다M" panose="02030600000101010101" pitchFamily="18" charset="-127"/>
              </a:rPr>
              <a:t>총 </a:t>
            </a:r>
            <a:r>
              <a:rPr lang="en-US" altLang="ko-KR" sz="2400" dirty="0" smtClean="0">
                <a:latin typeface="HY바다M" panose="02030600000101010101" pitchFamily="18" charset="-127"/>
                <a:ea typeface="HY바다M" panose="02030600000101010101" pitchFamily="18" charset="-127"/>
              </a:rPr>
              <a:t>1444</a:t>
            </a:r>
            <a:r>
              <a:rPr lang="ko-KR" altLang="en-US" sz="2400" dirty="0" smtClean="0">
                <a:latin typeface="HY바다M" panose="02030600000101010101" pitchFamily="18" charset="-127"/>
                <a:ea typeface="HY바다M" panose="02030600000101010101" pitchFamily="18" charset="-127"/>
              </a:rPr>
              <a:t>명 피해 </a:t>
            </a:r>
            <a:r>
              <a:rPr lang="en-US" altLang="ko-KR" sz="2400" dirty="0" smtClean="0">
                <a:latin typeface="HY바다M" panose="02030600000101010101" pitchFamily="18" charset="-127"/>
                <a:ea typeface="HY바다M" panose="02030600000101010101" pitchFamily="18" charset="-127"/>
              </a:rPr>
              <a:t>/ </a:t>
            </a:r>
            <a:r>
              <a:rPr lang="ko-KR" altLang="en-US" sz="2400" dirty="0" smtClean="0">
                <a:latin typeface="HY바다M" panose="02030600000101010101" pitchFamily="18" charset="-127"/>
                <a:ea typeface="HY바다M" panose="02030600000101010101" pitchFamily="18" charset="-127"/>
              </a:rPr>
              <a:t>광복 이후 한국에서   발생한 최대 인명피해사고</a:t>
            </a:r>
            <a:r>
              <a:rPr lang="en-US" altLang="ko-KR" sz="2400" dirty="0" smtClean="0">
                <a:latin typeface="HY바다M" panose="02030600000101010101" pitchFamily="18" charset="-127"/>
                <a:ea typeface="HY바다M" panose="02030600000101010101" pitchFamily="18" charset="-127"/>
              </a:rPr>
              <a:t>.</a:t>
            </a:r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1207332" y="1045256"/>
            <a:ext cx="8547533" cy="2177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86538" y="6017060"/>
            <a:ext cx="421788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>
              <a:lnSpc>
                <a:spcPct val="150000"/>
              </a:lnSpc>
            </a:pPr>
            <a:r>
              <a:rPr lang="en-US" altLang="ko-KR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1995</a:t>
            </a:r>
            <a:r>
              <a:rPr lang="ko-KR" altLang="en-US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년 </a:t>
            </a:r>
            <a:r>
              <a:rPr lang="en-US" altLang="ko-KR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6</a:t>
            </a:r>
            <a:r>
              <a:rPr lang="ko-KR" altLang="en-US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월 </a:t>
            </a:r>
            <a:r>
              <a:rPr lang="en-US" altLang="ko-KR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29</a:t>
            </a:r>
            <a:r>
              <a:rPr lang="ko-KR" altLang="en-US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일</a:t>
            </a:r>
            <a:r>
              <a:rPr lang="en-US" altLang="ko-KR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 </a:t>
            </a:r>
            <a:r>
              <a:rPr lang="ko-KR" altLang="en-US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상품 백화점 붕괴사고</a:t>
            </a:r>
            <a:endParaRPr lang="en-US" altLang="ko-KR" b="1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1030" name="Picture 6" descr="터널이 쏘아올린 부실공사 사례 모음 | 인스티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23" y="1487012"/>
            <a:ext cx="5978253" cy="453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456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07332" y="277099"/>
            <a:ext cx="56028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atin typeface="Open Sans Semibold" panose="020B0706030804020204" pitchFamily="34" charset="0"/>
                <a:cs typeface="Open Sans Semibold" panose="020B0706030804020204" pitchFamily="34" charset="0"/>
              </a:rPr>
              <a:t>공학자의 규범 위반 사례</a:t>
            </a:r>
            <a:endParaRPr lang="ko-KR" altLang="en-US" sz="2400" b="1" dirty="0"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152153" y="243900"/>
            <a:ext cx="798842" cy="147736"/>
            <a:chOff x="10939502" y="179966"/>
            <a:chExt cx="1050432" cy="194265"/>
          </a:xfrm>
        </p:grpSpPr>
        <p:sp>
          <p:nvSpPr>
            <p:cNvPr id="23" name="타원 22"/>
            <p:cNvSpPr/>
            <p:nvPr/>
          </p:nvSpPr>
          <p:spPr>
            <a:xfrm>
              <a:off x="11510280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11224891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10939502" y="179966"/>
              <a:ext cx="194265" cy="19426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11795669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467123" y="305634"/>
            <a:ext cx="365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endParaRPr lang="ko-KR" altLang="en-US" sz="2400" dirty="0"/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1207332" y="1045256"/>
            <a:ext cx="8547533" cy="2177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174755" y="1058572"/>
            <a:ext cx="6037334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chemeClr val="accent2">
                    <a:lumMod val="75000"/>
                  </a:schemeClr>
                </a:solidFill>
              </a:rPr>
              <a:t>① </a:t>
            </a:r>
            <a:r>
              <a:rPr lang="ko-KR" altLang="en-US" sz="3200" b="1" dirty="0" smtClean="0">
                <a:solidFill>
                  <a:schemeClr val="accent2">
                    <a:lumMod val="75000"/>
                  </a:schemeClr>
                </a:solidFill>
              </a:rPr>
              <a:t>건축 비리</a:t>
            </a:r>
            <a:endParaRPr lang="ko-KR" alt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02291" y="3273725"/>
            <a:ext cx="6037334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accent2">
                    <a:lumMod val="75000"/>
                  </a:schemeClr>
                </a:solidFill>
              </a:rPr>
              <a:t>②</a:t>
            </a:r>
            <a:r>
              <a:rPr lang="ko-KR" altLang="en-US" sz="32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ko-KR" sz="3200" b="1" dirty="0">
                <a:solidFill>
                  <a:schemeClr val="accent2">
                    <a:lumMod val="75000"/>
                  </a:schemeClr>
                </a:solidFill>
              </a:rPr>
              <a:t>원칙을 무시한 건설</a:t>
            </a:r>
            <a:endParaRPr lang="ko-KR" alt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74755" y="4009567"/>
            <a:ext cx="10526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dirty="0" smtClean="0">
                <a:latin typeface="HY바다M" panose="02030600000101010101" pitchFamily="18" charset="-127"/>
                <a:ea typeface="HY바다M" panose="02030600000101010101" pitchFamily="18" charset="-127"/>
              </a:rPr>
              <a:t>4</a:t>
            </a:r>
            <a:r>
              <a:rPr lang="ko-KR" altLang="en-US" sz="2400" dirty="0" smtClean="0">
                <a:latin typeface="HY바다M" panose="02030600000101010101" pitchFamily="18" charset="-127"/>
                <a:ea typeface="HY바다M" panose="02030600000101010101" pitchFamily="18" charset="-127"/>
              </a:rPr>
              <a:t>층을 </a:t>
            </a:r>
            <a:r>
              <a:rPr lang="en-US" altLang="ko-KR" sz="2400" dirty="0" smtClean="0">
                <a:latin typeface="HY바다M" panose="02030600000101010101" pitchFamily="18" charset="-127"/>
                <a:ea typeface="HY바다M" panose="02030600000101010101" pitchFamily="18" charset="-127"/>
              </a:rPr>
              <a:t>5</a:t>
            </a:r>
            <a:r>
              <a:rPr lang="ko-KR" altLang="en-US" sz="2400" dirty="0" smtClean="0">
                <a:latin typeface="HY바다M" panose="02030600000101010101" pitchFamily="18" charset="-127"/>
                <a:ea typeface="HY바다M" panose="02030600000101010101" pitchFamily="18" charset="-127"/>
              </a:rPr>
              <a:t>층으로 확장 증축</a:t>
            </a:r>
            <a:endParaRPr lang="en-US" altLang="ko-KR" sz="2400" dirty="0" smtClean="0">
              <a:latin typeface="HY바다M" panose="02030600000101010101" pitchFamily="18" charset="-127"/>
              <a:ea typeface="HY바다M" panose="02030600000101010101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 smtClean="0">
                <a:latin typeface="HY바다M" panose="02030600000101010101" pitchFamily="18" charset="-127"/>
                <a:ea typeface="HY바다M" panose="02030600000101010101" pitchFamily="18" charset="-127"/>
              </a:rPr>
              <a:t>29</a:t>
            </a:r>
            <a:r>
              <a:rPr lang="ko-KR" altLang="en-US" sz="2400" dirty="0" smtClean="0">
                <a:latin typeface="HY바다M" panose="02030600000101010101" pitchFamily="18" charset="-127"/>
                <a:ea typeface="HY바다M" panose="02030600000101010101" pitchFamily="18" charset="-127"/>
              </a:rPr>
              <a:t>톤의 에어컨 </a:t>
            </a:r>
            <a:r>
              <a:rPr lang="en-US" altLang="ko-KR" sz="2400" dirty="0" smtClean="0">
                <a:latin typeface="HY바다M" panose="02030600000101010101" pitchFamily="18" charset="-127"/>
                <a:ea typeface="HY바다M" panose="02030600000101010101" pitchFamily="18" charset="-127"/>
              </a:rPr>
              <a:t>3</a:t>
            </a:r>
            <a:r>
              <a:rPr lang="ko-KR" altLang="en-US" sz="2400" dirty="0" smtClean="0">
                <a:latin typeface="HY바다M" panose="02030600000101010101" pitchFamily="18" charset="-127"/>
                <a:ea typeface="HY바다M" panose="02030600000101010101" pitchFamily="18" charset="-127"/>
              </a:rPr>
              <a:t>대를 설치</a:t>
            </a:r>
            <a:r>
              <a:rPr lang="en-US" altLang="ko-KR" sz="2400" dirty="0" smtClean="0">
                <a:latin typeface="HY바다M" panose="02030600000101010101" pitchFamily="18" charset="-127"/>
                <a:ea typeface="HY바다M" panose="02030600000101010101" pitchFamily="18" charset="-127"/>
              </a:rPr>
              <a:t>, </a:t>
            </a:r>
            <a:r>
              <a:rPr lang="ko-KR" altLang="en-US" sz="2400" dirty="0" smtClean="0">
                <a:latin typeface="HY바다M" panose="02030600000101010101" pitchFamily="18" charset="-127"/>
                <a:ea typeface="HY바다M" panose="02030600000101010101" pitchFamily="18" charset="-127"/>
              </a:rPr>
              <a:t>크레인 없이 인력으로 이동</a:t>
            </a:r>
            <a:endParaRPr lang="ko-KR" altLang="en-US" sz="2400" dirty="0">
              <a:latin typeface="HY바다M" panose="02030600000101010101" pitchFamily="18" charset="-127"/>
              <a:ea typeface="HY바다M" panose="02030600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07332" y="1773442"/>
            <a:ext cx="105266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바다M" panose="02030600000101010101" pitchFamily="18" charset="-127"/>
                <a:ea typeface="HY바다M" panose="02030600000101010101" pitchFamily="18" charset="-127"/>
              </a:rPr>
              <a:t>1. </a:t>
            </a:r>
            <a:r>
              <a:rPr lang="ko-KR" altLang="en-US" sz="2400" dirty="0" err="1">
                <a:latin typeface="HY바다M" panose="02030600000101010101" pitchFamily="18" charset="-127"/>
                <a:ea typeface="HY바다M" panose="02030600000101010101" pitchFamily="18" charset="-127"/>
              </a:rPr>
              <a:t>무량판</a:t>
            </a:r>
            <a:r>
              <a:rPr lang="ko-KR" altLang="en-US" sz="2400" dirty="0">
                <a:latin typeface="HY바다M" panose="02030600000101010101" pitchFamily="18" charset="-127"/>
                <a:ea typeface="HY바다M" panose="02030600000101010101" pitchFamily="18" charset="-127"/>
              </a:rPr>
              <a:t> 구조 사용의 문제점</a:t>
            </a:r>
            <a:br>
              <a:rPr lang="ko-KR" altLang="en-US" sz="2400" dirty="0">
                <a:latin typeface="HY바다M" panose="02030600000101010101" pitchFamily="18" charset="-127"/>
                <a:ea typeface="HY바다M" panose="02030600000101010101" pitchFamily="18" charset="-127"/>
              </a:rPr>
            </a:br>
            <a:r>
              <a:rPr lang="en-US" altLang="ko-KR" sz="2400" dirty="0">
                <a:latin typeface="HY바다M" panose="02030600000101010101" pitchFamily="18" charset="-127"/>
                <a:ea typeface="HY바다M" panose="02030600000101010101" pitchFamily="18" charset="-127"/>
              </a:rPr>
              <a:t>2. </a:t>
            </a:r>
            <a:r>
              <a:rPr lang="ko-KR" altLang="en-US" sz="2400" dirty="0" err="1" smtClean="0">
                <a:latin typeface="HY바다M" panose="02030600000101010101" pitchFamily="18" charset="-127"/>
                <a:ea typeface="HY바다M" panose="02030600000101010101" pitchFamily="18" charset="-127"/>
              </a:rPr>
              <a:t>시공시</a:t>
            </a:r>
            <a:r>
              <a:rPr lang="ko-KR" altLang="en-US" sz="2400" dirty="0" smtClean="0">
                <a:latin typeface="HY바다M" panose="02030600000101010101" pitchFamily="18" charset="-127"/>
                <a:ea typeface="HY바다M" panose="02030600000101010101" pitchFamily="18" charset="-127"/>
              </a:rPr>
              <a:t> </a:t>
            </a:r>
            <a:r>
              <a:rPr lang="ko-KR" altLang="en-US" sz="2400" dirty="0" err="1">
                <a:latin typeface="HY바다M" panose="02030600000101010101" pitchFamily="18" charset="-127"/>
                <a:ea typeface="HY바다M" panose="02030600000101010101" pitchFamily="18" charset="-127"/>
              </a:rPr>
              <a:t>슬래브의</a:t>
            </a:r>
            <a:r>
              <a:rPr lang="ko-KR" altLang="en-US" sz="2400" dirty="0">
                <a:latin typeface="HY바다M" panose="02030600000101010101" pitchFamily="18" charset="-127"/>
                <a:ea typeface="HY바다M" panose="02030600000101010101" pitchFamily="18" charset="-127"/>
              </a:rPr>
              <a:t> 상</a:t>
            </a:r>
            <a:r>
              <a:rPr lang="en-US" altLang="ko-KR" sz="2400" dirty="0">
                <a:latin typeface="HY바다M" panose="02030600000101010101" pitchFamily="18" charset="-127"/>
                <a:ea typeface="HY바다M" panose="02030600000101010101" pitchFamily="18" charset="-127"/>
              </a:rPr>
              <a:t>,</a:t>
            </a:r>
            <a:r>
              <a:rPr lang="ko-KR" altLang="en-US" sz="2400" dirty="0">
                <a:latin typeface="HY바다M" panose="02030600000101010101" pitchFamily="18" charset="-127"/>
                <a:ea typeface="HY바다M" panose="02030600000101010101" pitchFamily="18" charset="-127"/>
              </a:rPr>
              <a:t>하부 철근 간격 유지 부실</a:t>
            </a:r>
            <a:br>
              <a:rPr lang="ko-KR" altLang="en-US" sz="2400" dirty="0">
                <a:latin typeface="HY바다M" panose="02030600000101010101" pitchFamily="18" charset="-127"/>
                <a:ea typeface="HY바다M" panose="02030600000101010101" pitchFamily="18" charset="-127"/>
              </a:rPr>
            </a:br>
            <a:r>
              <a:rPr lang="en-US" altLang="ko-KR" sz="2400" dirty="0">
                <a:latin typeface="HY바다M" panose="02030600000101010101" pitchFamily="18" charset="-127"/>
                <a:ea typeface="HY바다M" panose="02030600000101010101" pitchFamily="18" charset="-127"/>
              </a:rPr>
              <a:t>3. </a:t>
            </a:r>
            <a:r>
              <a:rPr lang="ko-KR" altLang="en-US" sz="2400" dirty="0">
                <a:latin typeface="HY바다M" panose="02030600000101010101" pitchFamily="18" charset="-127"/>
                <a:ea typeface="HY바다M" panose="02030600000101010101" pitchFamily="18" charset="-127"/>
              </a:rPr>
              <a:t>대량의 중국산 시멘트 사용</a:t>
            </a:r>
            <a:br>
              <a:rPr lang="ko-KR" altLang="en-US" sz="2400" dirty="0">
                <a:latin typeface="HY바다M" panose="02030600000101010101" pitchFamily="18" charset="-127"/>
                <a:ea typeface="HY바다M" panose="02030600000101010101" pitchFamily="18" charset="-127"/>
              </a:rPr>
            </a:br>
            <a:r>
              <a:rPr lang="en-US" altLang="ko-KR" sz="2400" dirty="0">
                <a:latin typeface="HY바다M" panose="02030600000101010101" pitchFamily="18" charset="-127"/>
                <a:ea typeface="HY바다M" panose="02030600000101010101" pitchFamily="18" charset="-127"/>
              </a:rPr>
              <a:t>4. </a:t>
            </a:r>
            <a:r>
              <a:rPr lang="ko-KR" altLang="en-US" sz="2400" dirty="0">
                <a:latin typeface="HY바다M" panose="02030600000101010101" pitchFamily="18" charset="-127"/>
                <a:ea typeface="HY바다M" panose="02030600000101010101" pitchFamily="18" charset="-127"/>
              </a:rPr>
              <a:t>콘크리트에 물타기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102291" y="4726386"/>
            <a:ext cx="6037334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accent2">
                    <a:lumMod val="75000"/>
                  </a:schemeClr>
                </a:solidFill>
              </a:rPr>
              <a:t>③</a:t>
            </a:r>
            <a:r>
              <a:rPr lang="ko-KR" altLang="en-US" sz="3200" b="1" dirty="0" smtClean="0">
                <a:solidFill>
                  <a:schemeClr val="accent2">
                    <a:lumMod val="75000"/>
                  </a:schemeClr>
                </a:solidFill>
              </a:rPr>
              <a:t> 공직자 부패</a:t>
            </a:r>
            <a:endParaRPr lang="ko-KR" alt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74754" y="5418251"/>
            <a:ext cx="10526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 smtClean="0">
                <a:latin typeface="HY바다M" panose="02030600000101010101" pitchFamily="18" charset="-127"/>
                <a:ea typeface="HY바다M" panose="02030600000101010101" pitchFamily="18" charset="-127"/>
              </a:rPr>
              <a:t>시공사의 뇌물수수 </a:t>
            </a:r>
            <a:r>
              <a:rPr lang="en-US" altLang="ko-KR" sz="2400" dirty="0" smtClean="0">
                <a:latin typeface="HY바다M" panose="02030600000101010101" pitchFamily="18" charset="-127"/>
                <a:ea typeface="HY바다M" panose="02030600000101010101" pitchFamily="18" charset="-127"/>
              </a:rPr>
              <a:t>-&gt; </a:t>
            </a:r>
            <a:r>
              <a:rPr lang="ko-KR" altLang="en-US" sz="2400" dirty="0" smtClean="0">
                <a:latin typeface="HY바다M" panose="02030600000101010101" pitchFamily="18" charset="-127"/>
                <a:ea typeface="HY바다M" panose="02030600000101010101" pitchFamily="18" charset="-127"/>
              </a:rPr>
              <a:t>무리한 증축 및 용</a:t>
            </a:r>
            <a:r>
              <a:rPr lang="ko-KR" altLang="en-US" sz="2400" dirty="0">
                <a:latin typeface="HY바다M" panose="02030600000101010101" pitchFamily="18" charset="-127"/>
                <a:ea typeface="HY바다M" panose="02030600000101010101" pitchFamily="18" charset="-127"/>
              </a:rPr>
              <a:t>도</a:t>
            </a:r>
            <a:r>
              <a:rPr lang="ko-KR" altLang="en-US" sz="2400" dirty="0" smtClean="0">
                <a:latin typeface="HY바다M" panose="02030600000101010101" pitchFamily="18" charset="-127"/>
                <a:ea typeface="HY바다M" panose="02030600000101010101" pitchFamily="18" charset="-127"/>
              </a:rPr>
              <a:t> 변경 허가</a:t>
            </a:r>
            <a:endParaRPr lang="en-US" altLang="ko-KR" sz="2400" dirty="0" smtClean="0">
              <a:latin typeface="HY바다M" panose="02030600000101010101" pitchFamily="18" charset="-127"/>
              <a:ea typeface="HY바다M" panose="0203060000010101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 smtClean="0">
                <a:latin typeface="HY바다M" panose="02030600000101010101" pitchFamily="18" charset="-127"/>
                <a:ea typeface="HY바다M" panose="02030600000101010101" pitchFamily="18" charset="-127"/>
              </a:rPr>
              <a:t>안전공학자의 뇌물수수 </a:t>
            </a:r>
            <a:r>
              <a:rPr lang="en-US" altLang="ko-KR" sz="2400" dirty="0" smtClean="0">
                <a:latin typeface="HY바다M" panose="02030600000101010101" pitchFamily="18" charset="-127"/>
                <a:ea typeface="HY바다M" panose="02030600000101010101" pitchFamily="18" charset="-127"/>
              </a:rPr>
              <a:t>-&gt; </a:t>
            </a:r>
            <a:r>
              <a:rPr lang="ko-KR" altLang="en-US" sz="2400" dirty="0" smtClean="0">
                <a:latin typeface="HY바다M" panose="02030600000101010101" pitchFamily="18" charset="-127"/>
                <a:ea typeface="HY바다M" panose="02030600000101010101" pitchFamily="18" charset="-127"/>
              </a:rPr>
              <a:t>안전도진단 점검 통과</a:t>
            </a:r>
            <a:endParaRPr lang="en-US" altLang="ko-KR" sz="2400" dirty="0" smtClean="0">
              <a:latin typeface="HY바다M" panose="02030600000101010101" pitchFamily="18" charset="-127"/>
              <a:ea typeface="HY바다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263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07332" y="27709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atin typeface="Open Sans Semibold" panose="020B0706030804020204" pitchFamily="34" charset="0"/>
                <a:cs typeface="Open Sans Semibold" panose="020B0706030804020204" pitchFamily="34" charset="0"/>
              </a:rPr>
              <a:t>문제</a:t>
            </a:r>
            <a:endParaRPr lang="ko-KR" altLang="en-US" sz="4000" b="1" dirty="0"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7123" y="305634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Open Sans Extrabold" panose="020B0906030804020204" pitchFamily="34" charset="0"/>
              </a:rPr>
              <a:t>2</a:t>
            </a:r>
            <a:endParaRPr lang="ko-KR" altLang="en-US" sz="2400" dirty="0"/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1207332" y="1045256"/>
            <a:ext cx="8547533" cy="2177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63389" y="1067026"/>
            <a:ext cx="6037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 smtClean="0">
                <a:solidFill>
                  <a:schemeClr val="accent2">
                    <a:lumMod val="75000"/>
                  </a:schemeClr>
                </a:solidFill>
              </a:rPr>
              <a:t>① 문제</a:t>
            </a:r>
            <a:endParaRPr lang="ko-KR" alt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9446" y="3251134"/>
            <a:ext cx="117949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kern="1600" spc="-100" dirty="0" smtClean="0">
                <a:latin typeface="HY바다M" panose="02030600000101010101" pitchFamily="18" charset="-127"/>
                <a:ea typeface="HY바다M" panose="02030600000101010101" pitchFamily="18" charset="-127"/>
              </a:rPr>
              <a:t>3) </a:t>
            </a:r>
            <a:r>
              <a:rPr lang="ko-KR" altLang="en-US" sz="2400" kern="1600" spc="-100" dirty="0" smtClean="0">
                <a:latin typeface="HY바다M" panose="02030600000101010101" pitchFamily="18" charset="-127"/>
                <a:ea typeface="HY바다M" panose="02030600000101010101" pitchFamily="18" charset="-127"/>
              </a:rPr>
              <a:t>안전담당공학자는 </a:t>
            </a:r>
            <a:r>
              <a:rPr lang="ko-KR" altLang="en-US" sz="2400" kern="1600" spc="-100" dirty="0">
                <a:latin typeface="HY바다M" panose="02030600000101010101" pitchFamily="18" charset="-127"/>
                <a:ea typeface="HY바다M" panose="02030600000101010101" pitchFamily="18" charset="-127"/>
              </a:rPr>
              <a:t>건물의 균열 사실을 알고도 </a:t>
            </a:r>
            <a:r>
              <a:rPr lang="ko-KR" altLang="en-US" sz="2400" kern="1600" spc="-100" dirty="0" smtClean="0">
                <a:latin typeface="HY바다M" panose="02030600000101010101" pitchFamily="18" charset="-127"/>
                <a:ea typeface="HY바다M" panose="02030600000101010101" pitchFamily="18" charset="-127"/>
              </a:rPr>
              <a:t>기업의 이미지 손실을 방지하기 위해 알리지 않은 것</a:t>
            </a:r>
            <a:endParaRPr lang="en-US" altLang="ko-KR" sz="1600" dirty="0">
              <a:latin typeface="HY바다M" panose="02030600000101010101" pitchFamily="18" charset="-127"/>
              <a:ea typeface="HY바다M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9446" y="1794414"/>
            <a:ext cx="11982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바다M" panose="02030600000101010101" pitchFamily="18" charset="-127"/>
                <a:ea typeface="HY바다M" panose="02030600000101010101" pitchFamily="18" charset="-127"/>
              </a:rPr>
              <a:t>1)</a:t>
            </a:r>
            <a:r>
              <a:rPr lang="ko-KR" altLang="en-US" sz="2400" dirty="0" smtClean="0">
                <a:latin typeface="HY바다M" panose="02030600000101010101" pitchFamily="18" charset="-127"/>
                <a:ea typeface="HY바다M" panose="02030600000101010101" pitchFamily="18" charset="-127"/>
              </a:rPr>
              <a:t>운영담당 공학자는 공사비를 줄이기 위해 부실한 건축 자제를 사용한 것</a:t>
            </a:r>
            <a:endParaRPr lang="en-US" altLang="ko-KR" sz="2400" dirty="0" smtClean="0">
              <a:latin typeface="HY바다M" panose="02030600000101010101" pitchFamily="18" charset="-127"/>
              <a:ea typeface="HY바다M" panose="02030600000101010101" pitchFamily="18" charset="-127"/>
            </a:endParaRPr>
          </a:p>
          <a:p>
            <a:endParaRPr lang="en-US" altLang="ko-KR" sz="2400" dirty="0" smtClean="0">
              <a:latin typeface="HY바다M" panose="02030600000101010101" pitchFamily="18" charset="-127"/>
              <a:ea typeface="HY바다M" panose="02030600000101010101" pitchFamily="18" charset="-127"/>
              <a:cs typeface="Arial Unicode MS" panose="020B0604020202020204" pitchFamily="50" charset="-127"/>
            </a:endParaRPr>
          </a:p>
          <a:p>
            <a:r>
              <a:rPr lang="en-US" altLang="ko-KR" sz="2400" dirty="0" smtClean="0">
                <a:latin typeface="HY바다M" panose="02030600000101010101" pitchFamily="18" charset="-127"/>
                <a:ea typeface="HY바다M" panose="02030600000101010101" pitchFamily="18" charset="-127"/>
                <a:cs typeface="Arial Unicode MS" panose="020B0604020202020204" pitchFamily="50" charset="-127"/>
              </a:rPr>
              <a:t>2)</a:t>
            </a:r>
            <a:r>
              <a:rPr lang="ko-KR" altLang="en-US" sz="2400" dirty="0" smtClean="0">
                <a:latin typeface="HY바다M" panose="02030600000101010101" pitchFamily="18" charset="-127"/>
                <a:ea typeface="HY바다M" panose="02030600000101010101" pitchFamily="18" charset="-127"/>
                <a:cs typeface="Arial Unicode MS" panose="020B0604020202020204" pitchFamily="50" charset="-127"/>
              </a:rPr>
              <a:t>토목공학자는 </a:t>
            </a:r>
            <a:r>
              <a:rPr lang="ko-KR" altLang="en-US" sz="2400" dirty="0" smtClean="0">
                <a:latin typeface="HY바다M" panose="02030600000101010101" pitchFamily="18" charset="-127"/>
                <a:ea typeface="HY바다M" panose="02030600000101010101" pitchFamily="18" charset="-127"/>
                <a:cs typeface="Open Sans Light" panose="020B0306030504020204" pitchFamily="34" charset="0"/>
              </a:rPr>
              <a:t>하중을 </a:t>
            </a:r>
            <a:r>
              <a:rPr lang="ko-KR" altLang="en-US" sz="2400" dirty="0">
                <a:latin typeface="HY바다M" panose="02030600000101010101" pitchFamily="18" charset="-127"/>
                <a:ea typeface="HY바다M" panose="02030600000101010101" pitchFamily="18" charset="-127"/>
                <a:cs typeface="Open Sans Light" panose="020B0306030504020204" pitchFamily="34" charset="0"/>
              </a:rPr>
              <a:t>고려하지 않은 </a:t>
            </a:r>
            <a:r>
              <a:rPr lang="ko-KR" altLang="en-US" sz="2400" dirty="0" smtClean="0">
                <a:latin typeface="HY바다M" panose="02030600000101010101" pitchFamily="18" charset="-127"/>
                <a:ea typeface="HY바다M" panose="02030600000101010101" pitchFamily="18" charset="-127"/>
                <a:cs typeface="Open Sans Light" panose="020B0306030504020204" pitchFamily="34" charset="0"/>
              </a:rPr>
              <a:t>설계에도 기업의 요구에 따라 </a:t>
            </a:r>
            <a:r>
              <a:rPr lang="ko-KR" altLang="en-US" sz="2400" dirty="0">
                <a:latin typeface="HY바다M" panose="02030600000101010101" pitchFamily="18" charset="-127"/>
                <a:ea typeface="HY바다M" panose="02030600000101010101" pitchFamily="18" charset="-127"/>
                <a:cs typeface="Open Sans Light" panose="020B0306030504020204" pitchFamily="34" charset="0"/>
              </a:rPr>
              <a:t>공사를 </a:t>
            </a:r>
            <a:r>
              <a:rPr lang="ko-KR" altLang="en-US" sz="2400" dirty="0" smtClean="0">
                <a:latin typeface="HY바다M" panose="02030600000101010101" pitchFamily="18" charset="-127"/>
                <a:ea typeface="HY바다M" panose="02030600000101010101" pitchFamily="18" charset="-127"/>
                <a:cs typeface="Open Sans Light" panose="020B0306030504020204" pitchFamily="34" charset="0"/>
              </a:rPr>
              <a:t>진행한 것</a:t>
            </a:r>
            <a:endParaRPr lang="en-US" altLang="ko-KR" sz="2400" dirty="0">
              <a:latin typeface="HY바다M" panose="02030600000101010101" pitchFamily="18" charset="-127"/>
              <a:ea typeface="HY바다M" panose="02030600000101010101" pitchFamily="18" charset="-127"/>
              <a:cs typeface="Open Sans Light" panose="020B0306030504020204" pitchFamily="34" charset="0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1355170" y="243900"/>
            <a:ext cx="589461" cy="147736"/>
            <a:chOff x="11214826" y="179966"/>
            <a:chExt cx="775108" cy="194265"/>
          </a:xfrm>
        </p:grpSpPr>
        <p:sp>
          <p:nvSpPr>
            <p:cNvPr id="29" name="타원 28"/>
            <p:cNvSpPr/>
            <p:nvPr/>
          </p:nvSpPr>
          <p:spPr>
            <a:xfrm>
              <a:off x="11510280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11214826" y="179966"/>
              <a:ext cx="194265" cy="19426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11795669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타원 31"/>
          <p:cNvSpPr/>
          <p:nvPr/>
        </p:nvSpPr>
        <p:spPr>
          <a:xfrm>
            <a:off x="11137899" y="243900"/>
            <a:ext cx="147736" cy="14773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54270" y="4258051"/>
            <a:ext cx="117949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kern="1600" spc="-100" dirty="0">
                <a:latin typeface="HY바다M" panose="02030600000101010101" pitchFamily="18" charset="-127"/>
                <a:ea typeface="HY바다M" panose="02030600000101010101" pitchFamily="18" charset="-127"/>
              </a:rPr>
              <a:t>4</a:t>
            </a:r>
            <a:r>
              <a:rPr lang="en-US" altLang="ko-KR" sz="2400" kern="1600" spc="-100" dirty="0" smtClean="0">
                <a:latin typeface="HY바다M" panose="02030600000101010101" pitchFamily="18" charset="-127"/>
                <a:ea typeface="HY바다M" panose="02030600000101010101" pitchFamily="18" charset="-127"/>
              </a:rPr>
              <a:t>) </a:t>
            </a:r>
            <a:r>
              <a:rPr lang="ko-KR" altLang="en-US" sz="2400" kern="1600" spc="-100" dirty="0" smtClean="0">
                <a:latin typeface="HY바다M" panose="02030600000101010101" pitchFamily="18" charset="-127"/>
                <a:ea typeface="HY바다M" panose="02030600000101010101" pitchFamily="18" charset="-127"/>
              </a:rPr>
              <a:t>토지공학자는 백화점을 지을 수 없는 부지를 알고도 </a:t>
            </a:r>
            <a:r>
              <a:rPr lang="ko-KR" altLang="en-US" sz="2400" kern="1600" spc="-100" dirty="0" err="1" smtClean="0">
                <a:latin typeface="HY바다M" panose="02030600000101010101" pitchFamily="18" charset="-127"/>
                <a:ea typeface="HY바다M" panose="02030600000101010101" pitchFamily="18" charset="-127"/>
              </a:rPr>
              <a:t>삼품건설에게</a:t>
            </a:r>
            <a:r>
              <a:rPr lang="ko-KR" altLang="en-US" sz="2400" kern="1600" spc="-100" dirty="0" smtClean="0">
                <a:latin typeface="HY바다M" panose="02030600000101010101" pitchFamily="18" charset="-127"/>
                <a:ea typeface="HY바다M" panose="02030600000101010101" pitchFamily="18" charset="-127"/>
              </a:rPr>
              <a:t> 백화점 부지를 내준 것</a:t>
            </a:r>
            <a:endParaRPr lang="en-US" altLang="ko-KR" sz="1600" dirty="0">
              <a:latin typeface="HY바다M" panose="02030600000101010101" pitchFamily="18" charset="-127"/>
              <a:ea typeface="HY바다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526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07332" y="27709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atin typeface="Open Sans Semibold" panose="020B0706030804020204" pitchFamily="34" charset="0"/>
                <a:cs typeface="Open Sans Semibold" panose="020B0706030804020204" pitchFamily="34" charset="0"/>
              </a:rPr>
              <a:t>규범</a:t>
            </a:r>
            <a:endParaRPr lang="ko-KR" altLang="en-US" sz="4000" b="1" dirty="0"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7123" y="305634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1207332" y="965046"/>
            <a:ext cx="8547533" cy="2177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126628" y="2238248"/>
            <a:ext cx="80334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3200" dirty="0" smtClean="0">
                <a:latin typeface="휴먼매직체" pitchFamily="18" charset="-127"/>
                <a:ea typeface="휴먼매직체" pitchFamily="18" charset="-127"/>
              </a:rPr>
              <a:t>1 ) </a:t>
            </a:r>
            <a:r>
              <a:rPr kumimoji="1" lang="ko-KR" altLang="en-US" sz="3200" dirty="0" err="1" smtClean="0">
                <a:latin typeface="휴먼매직체" pitchFamily="18" charset="-127"/>
                <a:ea typeface="휴먼매직체" pitchFamily="18" charset="-127"/>
              </a:rPr>
              <a:t>제조물</a:t>
            </a:r>
            <a:r>
              <a:rPr kumimoji="1" lang="ko-KR" altLang="en-US" sz="3200" dirty="0" smtClean="0">
                <a:latin typeface="휴먼매직체" pitchFamily="18" charset="-127"/>
                <a:ea typeface="휴먼매직체" pitchFamily="18" charset="-127"/>
              </a:rPr>
              <a:t> </a:t>
            </a:r>
            <a:r>
              <a:rPr kumimoji="1" lang="ko-KR" altLang="en-US" sz="3200" dirty="0" err="1">
                <a:latin typeface="휴먼매직체" pitchFamily="18" charset="-127"/>
                <a:ea typeface="휴먼매직체" pitchFamily="18" charset="-127"/>
              </a:rPr>
              <a:t>책임법</a:t>
            </a:r>
            <a:r>
              <a:rPr kumimoji="1" lang="en-US" altLang="ko-KR" sz="3200" dirty="0">
                <a:latin typeface="휴먼매직체" pitchFamily="18" charset="-127"/>
                <a:ea typeface="휴먼매직체" pitchFamily="18" charset="-127"/>
              </a:rPr>
              <a:t>(product liability law</a:t>
            </a:r>
            <a:r>
              <a:rPr kumimoji="1" lang="en-US" altLang="ko-KR" sz="3200" dirty="0" smtClean="0">
                <a:latin typeface="휴먼매직체" pitchFamily="18" charset="-127"/>
                <a:ea typeface="휴먼매직체" pitchFamily="18" charset="-127"/>
              </a:rPr>
              <a:t>)</a:t>
            </a:r>
            <a:endParaRPr kumimoji="1" lang="ko-KR" altLang="en-US" sz="3200" dirty="0"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92724" y="2806981"/>
            <a:ext cx="109153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피해를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보상하는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차적인 책임은 법률상  제품의 제조업자인 경영주이지만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 제품의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결함이나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안전성 부족에 대한 책임은 제품을 설계 및 제작한 엔지니어에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있다는 제도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건설적 비판을 허용하는 제도적 규범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1366499" y="243899"/>
            <a:ext cx="578132" cy="147737"/>
            <a:chOff x="11229723" y="179965"/>
            <a:chExt cx="760211" cy="194267"/>
          </a:xfrm>
        </p:grpSpPr>
        <p:sp>
          <p:nvSpPr>
            <p:cNvPr id="29" name="타원 28"/>
            <p:cNvSpPr/>
            <p:nvPr/>
          </p:nvSpPr>
          <p:spPr>
            <a:xfrm>
              <a:off x="11229723" y="179966"/>
              <a:ext cx="194264" cy="19426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11515422" y="179965"/>
              <a:ext cx="194265" cy="19426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11795669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타원 31"/>
          <p:cNvSpPr/>
          <p:nvPr/>
        </p:nvSpPr>
        <p:spPr>
          <a:xfrm>
            <a:off x="11137899" y="243900"/>
            <a:ext cx="147736" cy="14773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102291" y="3861144"/>
            <a:ext cx="86525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3200" dirty="0" smtClean="0">
                <a:latin typeface="휴먼매직체" pitchFamily="18" charset="-127"/>
                <a:ea typeface="휴먼매직체" pitchFamily="18" charset="-127"/>
              </a:rPr>
              <a:t>2 ) </a:t>
            </a:r>
            <a:r>
              <a:rPr kumimoji="1" lang="ko-KR" altLang="en-US" sz="3200" dirty="0" smtClean="0">
                <a:latin typeface="휴먼매직체" pitchFamily="18" charset="-127"/>
                <a:ea typeface="휴먼매직체" pitchFamily="18" charset="-127"/>
              </a:rPr>
              <a:t>속도 </a:t>
            </a:r>
            <a:r>
              <a:rPr kumimoji="1" lang="ko-KR" altLang="en-US" sz="3200" dirty="0" err="1" smtClean="0">
                <a:latin typeface="휴먼매직체" pitchFamily="18" charset="-127"/>
                <a:ea typeface="휴먼매직체" pitchFamily="18" charset="-127"/>
              </a:rPr>
              <a:t>조절법</a:t>
            </a:r>
            <a:r>
              <a:rPr kumimoji="1" lang="en-US" altLang="ko-KR" sz="3200" dirty="0" smtClean="0">
                <a:latin typeface="휴먼매직체" pitchFamily="18" charset="-127"/>
                <a:ea typeface="휴먼매직체" pitchFamily="18" charset="-127"/>
              </a:rPr>
              <a:t>(go - slow approach)</a:t>
            </a:r>
            <a:endParaRPr kumimoji="1" lang="ko-KR" altLang="en-US" sz="3200" dirty="0"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02291" y="4435655"/>
            <a:ext cx="10915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kumimoji="1" lang="ko-KR" altLang="en-US" sz="200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새로운</a:t>
            </a:r>
            <a:r>
              <a:rPr kumimoji="1" lang="en-US" altLang="ko-KR" sz="200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</a:t>
            </a:r>
            <a:r>
              <a:rPr kumimoji="1" lang="ko-KR" altLang="en-US" sz="200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기술개발의 속도가 </a:t>
            </a:r>
            <a:r>
              <a:rPr kumimoji="1" lang="ko-KR" altLang="en-US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빨라짐과</a:t>
            </a:r>
            <a:r>
              <a:rPr kumimoji="1" lang="en-US" altLang="ko-KR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</a:t>
            </a:r>
            <a:r>
              <a:rPr kumimoji="1" lang="ko-KR" altLang="en-US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동시에 </a:t>
            </a:r>
            <a:r>
              <a:rPr kumimoji="1" lang="ko-KR" altLang="en-US" sz="200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위험도 상승하므로 기술개발속도를 줄여서 위험을 낮추는 </a:t>
            </a:r>
            <a:r>
              <a:rPr kumimoji="1" lang="ko-KR" altLang="en-US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방법 </a:t>
            </a:r>
            <a:r>
              <a:rPr kumimoji="1" lang="ko-KR" altLang="en-US" sz="200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단기적인</a:t>
            </a:r>
            <a:r>
              <a:rPr kumimoji="1" lang="en-US" altLang="ko-KR" sz="200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</a:t>
            </a:r>
            <a:r>
              <a:rPr kumimoji="1" lang="ko-KR" altLang="en-US" sz="200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관점에서</a:t>
            </a:r>
            <a:r>
              <a:rPr kumimoji="1" lang="en-US" altLang="ko-KR" sz="200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</a:t>
            </a:r>
            <a:r>
              <a:rPr kumimoji="1" lang="ko-KR" altLang="en-US" sz="200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안전을 보장하지 않으면서 저비용의 방안을 선택하는 </a:t>
            </a:r>
            <a:r>
              <a:rPr kumimoji="1" lang="ko-KR" altLang="en-US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것보다 </a:t>
            </a:r>
            <a:r>
              <a:rPr kumimoji="1" lang="ko-KR" altLang="en-US" sz="200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장기적인 관점에서 안전을 보장하면서 수익을 얻는 방안을 </a:t>
            </a:r>
            <a:r>
              <a:rPr kumimoji="1" lang="ko-KR" altLang="en-US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찾아야 한다</a:t>
            </a:r>
            <a:r>
              <a:rPr kumimoji="1" lang="en-US" altLang="ko-KR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</a:t>
            </a:r>
            <a:endParaRPr kumimoji="1" lang="en-US" altLang="ko-KR" sz="2000" dirty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26628" y="1147561"/>
            <a:ext cx="88011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sz="3200" dirty="0" smtClean="0">
                <a:solidFill>
                  <a:srgbClr val="C00000"/>
                </a:solidFill>
                <a:latin typeface="휴먼매직체" pitchFamily="18" charset="-127"/>
                <a:ea typeface="휴먼매직체" pitchFamily="18" charset="-127"/>
              </a:rPr>
              <a:t>상품 백화점 문제를 통해 필요한 규범 </a:t>
            </a:r>
            <a:r>
              <a:rPr kumimoji="1" lang="en-US" altLang="ko-KR" sz="3200" dirty="0" smtClean="0">
                <a:solidFill>
                  <a:srgbClr val="C00000"/>
                </a:solidFill>
                <a:latin typeface="휴먼매직체" pitchFamily="18" charset="-127"/>
                <a:ea typeface="휴먼매직체" pitchFamily="18" charset="-127"/>
              </a:rPr>
              <a:t>(</a:t>
            </a:r>
            <a:r>
              <a:rPr kumimoji="1" lang="ko-KR" altLang="en-US" sz="3200" dirty="0" smtClean="0">
                <a:solidFill>
                  <a:srgbClr val="C00000"/>
                </a:solidFill>
                <a:latin typeface="휴먼매직체" pitchFamily="18" charset="-127"/>
                <a:ea typeface="휴먼매직체" pitchFamily="18" charset="-127"/>
              </a:rPr>
              <a:t>제도적 규범</a:t>
            </a:r>
            <a:r>
              <a:rPr kumimoji="1" lang="en-US" altLang="ko-KR" sz="3200" dirty="0" smtClean="0">
                <a:solidFill>
                  <a:srgbClr val="C00000"/>
                </a:solidFill>
                <a:latin typeface="휴먼매직체" pitchFamily="18" charset="-127"/>
                <a:ea typeface="휴먼매직체" pitchFamily="18" charset="-127"/>
              </a:rPr>
              <a:t>)</a:t>
            </a:r>
            <a:endParaRPr kumimoji="1" lang="ko-KR" altLang="en-US" sz="3200" dirty="0">
              <a:solidFill>
                <a:srgbClr val="C00000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332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07332" y="27709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atin typeface="Open Sans Semibold" panose="020B0706030804020204" pitchFamily="34" charset="0"/>
                <a:cs typeface="Open Sans Semibold" panose="020B0706030804020204" pitchFamily="34" charset="0"/>
              </a:rPr>
              <a:t>규범</a:t>
            </a:r>
            <a:endParaRPr lang="ko-KR" altLang="en-US" sz="4000" b="1" dirty="0"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7123" y="305634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1207332" y="965046"/>
            <a:ext cx="8547533" cy="2177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126628" y="2124806"/>
            <a:ext cx="80334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3200" dirty="0" smtClean="0">
                <a:latin typeface="휴먼매직체" pitchFamily="18" charset="-127"/>
                <a:ea typeface="휴먼매직체" pitchFamily="18" charset="-127"/>
              </a:rPr>
              <a:t>1 ) </a:t>
            </a:r>
            <a:r>
              <a:rPr kumimoji="1" lang="ko-KR" altLang="en-US" sz="3200" dirty="0" smtClean="0">
                <a:latin typeface="휴먼매직체" pitchFamily="18" charset="-127"/>
                <a:ea typeface="휴먼매직체" pitchFamily="18" charset="-127"/>
              </a:rPr>
              <a:t>대중을 대상으로 봉사와 보호하는 마음을 갖는다</a:t>
            </a:r>
            <a:r>
              <a:rPr kumimoji="1" lang="en-US" altLang="ko-KR" sz="3200" dirty="0" smtClean="0">
                <a:latin typeface="휴먼매직체" pitchFamily="18" charset="-127"/>
                <a:ea typeface="휴먼매직체" pitchFamily="18" charset="-127"/>
              </a:rPr>
              <a:t>.</a:t>
            </a:r>
            <a:endParaRPr kumimoji="1" lang="ko-KR" altLang="en-US" sz="3200" dirty="0"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92724" y="2693539"/>
            <a:ext cx="10915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전문가는 신뢰를 기반으로 일반 대중으로부터 전문분야에 관한 상항을 일임 받은 위치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공학자들이 대중의 건강과 안전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복지를 위해 봉사해야 한다는 마음을 가져야 한다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1366499" y="243899"/>
            <a:ext cx="578132" cy="147737"/>
            <a:chOff x="11229723" y="179965"/>
            <a:chExt cx="760211" cy="194267"/>
          </a:xfrm>
        </p:grpSpPr>
        <p:sp>
          <p:nvSpPr>
            <p:cNvPr id="29" name="타원 28"/>
            <p:cNvSpPr/>
            <p:nvPr/>
          </p:nvSpPr>
          <p:spPr>
            <a:xfrm>
              <a:off x="11229723" y="179966"/>
              <a:ext cx="194264" cy="19426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11515422" y="179965"/>
              <a:ext cx="194265" cy="19426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11795669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타원 31"/>
          <p:cNvSpPr/>
          <p:nvPr/>
        </p:nvSpPr>
        <p:spPr>
          <a:xfrm>
            <a:off x="11137899" y="243900"/>
            <a:ext cx="147736" cy="14773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26628" y="1147561"/>
            <a:ext cx="105310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sz="3200" dirty="0" smtClean="0">
                <a:solidFill>
                  <a:srgbClr val="C00000"/>
                </a:solidFill>
                <a:latin typeface="휴먼매직체" pitchFamily="18" charset="-127"/>
                <a:ea typeface="휴먼매직체" pitchFamily="18" charset="-127"/>
              </a:rPr>
              <a:t>상품 백화점 문제를 통해 필요한 규범 </a:t>
            </a:r>
            <a:r>
              <a:rPr kumimoji="1" lang="en-US" altLang="ko-KR" sz="3200" dirty="0" smtClean="0">
                <a:solidFill>
                  <a:srgbClr val="C00000"/>
                </a:solidFill>
                <a:latin typeface="휴먼매직체" pitchFamily="18" charset="-127"/>
                <a:ea typeface="휴먼매직체" pitchFamily="18" charset="-127"/>
              </a:rPr>
              <a:t>(</a:t>
            </a:r>
            <a:r>
              <a:rPr kumimoji="1" lang="ko-KR" altLang="en-US" sz="3200" dirty="0" smtClean="0">
                <a:solidFill>
                  <a:srgbClr val="C00000"/>
                </a:solidFill>
                <a:latin typeface="휴먼매직체" pitchFamily="18" charset="-127"/>
                <a:ea typeface="휴먼매직체" pitchFamily="18" charset="-127"/>
              </a:rPr>
              <a:t>도덕 및</a:t>
            </a:r>
            <a:r>
              <a:rPr kumimoji="1" lang="en-US" altLang="ko-KR" sz="3200" dirty="0" smtClean="0">
                <a:solidFill>
                  <a:srgbClr val="C00000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kumimoji="1" lang="ko-KR" altLang="en-US" sz="3200" dirty="0" smtClean="0">
                <a:solidFill>
                  <a:srgbClr val="C00000"/>
                </a:solidFill>
                <a:latin typeface="휴먼매직체" pitchFamily="18" charset="-127"/>
                <a:ea typeface="휴먼매직체" pitchFamily="18" charset="-127"/>
              </a:rPr>
              <a:t>윤리적 규범</a:t>
            </a:r>
            <a:r>
              <a:rPr kumimoji="1" lang="en-US" altLang="ko-KR" sz="3200" dirty="0" smtClean="0">
                <a:solidFill>
                  <a:srgbClr val="C00000"/>
                </a:solidFill>
                <a:latin typeface="휴먼매직체" pitchFamily="18" charset="-127"/>
                <a:ea typeface="휴먼매직체" pitchFamily="18" charset="-127"/>
              </a:rPr>
              <a:t>)</a:t>
            </a:r>
            <a:endParaRPr kumimoji="1" lang="ko-KR" altLang="en-US" sz="3200" dirty="0">
              <a:solidFill>
                <a:srgbClr val="C00000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26628" y="3594377"/>
            <a:ext cx="80334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3200" dirty="0">
                <a:latin typeface="휴먼매직체" pitchFamily="18" charset="-127"/>
                <a:ea typeface="휴먼매직체" pitchFamily="18" charset="-127"/>
              </a:rPr>
              <a:t>2</a:t>
            </a:r>
            <a:r>
              <a:rPr kumimoji="1" lang="en-US" altLang="ko-KR" sz="3200" dirty="0" smtClean="0">
                <a:latin typeface="휴먼매직체" pitchFamily="18" charset="-127"/>
                <a:ea typeface="휴먼매직체" pitchFamily="18" charset="-127"/>
              </a:rPr>
              <a:t> ) </a:t>
            </a:r>
            <a:r>
              <a:rPr kumimoji="1" lang="ko-KR" altLang="en-US" sz="3200" dirty="0" smtClean="0">
                <a:latin typeface="휴먼매직체" pitchFamily="18" charset="-127"/>
                <a:ea typeface="휴먼매직체" pitchFamily="18" charset="-127"/>
              </a:rPr>
              <a:t>책임감 있는 전문가에 대한 후원</a:t>
            </a:r>
            <a:endParaRPr kumimoji="1" lang="ko-KR" altLang="en-US" sz="3200" dirty="0"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55291" y="4179152"/>
            <a:ext cx="10285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윤리적인 전문가에게 도덕적 의견을 주장할 수 있는 지원의 역할이 필요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직업적 의무를 다 하는 공학자에게 발생할 수 있는 비난으로부터 규범을 통해 보호 받을 수 있어야 한다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126628" y="4887038"/>
            <a:ext cx="80334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3200" dirty="0" smtClean="0">
                <a:latin typeface="휴먼매직체" pitchFamily="18" charset="-127"/>
                <a:ea typeface="휴먼매직체" pitchFamily="18" charset="-127"/>
              </a:rPr>
              <a:t>3 ) </a:t>
            </a:r>
            <a:r>
              <a:rPr kumimoji="1" lang="ko-KR" altLang="en-US" sz="3200" dirty="0" smtClean="0">
                <a:latin typeface="휴먼매직체" pitchFamily="18" charset="-127"/>
                <a:ea typeface="휴먼매직체" pitchFamily="18" charset="-127"/>
              </a:rPr>
              <a:t>제제와 징계</a:t>
            </a:r>
            <a:endParaRPr kumimoji="1" lang="ko-KR" altLang="en-US" sz="3200" dirty="0"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76682" y="5423687"/>
            <a:ext cx="10263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비윤리적인 행위를 판단하는 기초로 활용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진실을 밝히기 위해 준 법률가의 소송절차로 진행하여 제재와 징계를 내린다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755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07332" y="27709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latin typeface="Open Sans Semibold" panose="020B0706030804020204" pitchFamily="34" charset="0"/>
                <a:cs typeface="Open Sans Semibold" panose="020B0706030804020204" pitchFamily="34" charset="0"/>
              </a:rPr>
              <a:t>해결방</a:t>
            </a:r>
            <a:r>
              <a:rPr lang="ko-KR" altLang="en-US" sz="3200" b="1" dirty="0">
                <a:latin typeface="Open Sans Semibold" panose="020B0706030804020204" pitchFamily="34" charset="0"/>
                <a:cs typeface="Open Sans Semibold" panose="020B0706030804020204" pitchFamily="34" charset="0"/>
              </a:rPr>
              <a:t>안</a:t>
            </a:r>
            <a:endParaRPr lang="ko-KR" altLang="en-US" sz="7200" b="1" dirty="0"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161579" y="243900"/>
            <a:ext cx="779988" cy="147736"/>
            <a:chOff x="10951898" y="179966"/>
            <a:chExt cx="1025640" cy="194265"/>
          </a:xfrm>
        </p:grpSpPr>
        <p:sp>
          <p:nvSpPr>
            <p:cNvPr id="23" name="타원 22"/>
            <p:cNvSpPr/>
            <p:nvPr/>
          </p:nvSpPr>
          <p:spPr>
            <a:xfrm>
              <a:off x="11510280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11224891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11783273" y="179966"/>
              <a:ext cx="194265" cy="19426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10951898" y="179966"/>
              <a:ext cx="194264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467123" y="305634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Open Sans Extrabold" panose="020B0906030804020204" pitchFamily="34" charset="0"/>
              </a:rPr>
              <a:t>4</a:t>
            </a:r>
            <a:endParaRPr lang="ko-KR" alt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950659" y="1710101"/>
            <a:ext cx="107342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HY바다M" panose="02030600000101010101" pitchFamily="18" charset="-127"/>
                <a:ea typeface="HY바다M" panose="02030600000101010101" pitchFamily="18" charset="-127"/>
                <a:cs typeface="Open Sans Light" panose="020B0306030504020204" pitchFamily="34" charset="0"/>
              </a:rPr>
              <a:t>①</a:t>
            </a:r>
            <a:r>
              <a:rPr lang="en-US" altLang="ko-KR" sz="2400" dirty="0" smtClean="0">
                <a:latin typeface="HY바다M" panose="02030600000101010101" pitchFamily="18" charset="-127"/>
                <a:ea typeface="HY바다M" panose="02030600000101010101" pitchFamily="18" charset="-127"/>
                <a:cs typeface="Open Sans Light" panose="020B0306030504020204" pitchFamily="34" charset="0"/>
              </a:rPr>
              <a:t> </a:t>
            </a:r>
            <a:r>
              <a:rPr lang="ko-KR" altLang="en-US" sz="2400" kern="3000" dirty="0">
                <a:latin typeface="HY바다M" panose="02030600000101010101" pitchFamily="18" charset="-127"/>
                <a:ea typeface="HY바다M" panose="02030600000101010101" pitchFamily="18" charset="-127"/>
                <a:cs typeface="Open Sans Light" panose="020B0306030504020204" pitchFamily="34" charset="0"/>
              </a:rPr>
              <a:t>공학자는 공공의 안전</a:t>
            </a:r>
            <a:r>
              <a:rPr lang="en-US" altLang="ko-KR" sz="2400" kern="3000" dirty="0">
                <a:latin typeface="HY바다M" panose="02030600000101010101" pitchFamily="18" charset="-127"/>
                <a:ea typeface="HY바다M" panose="02030600000101010101" pitchFamily="18" charset="-127"/>
                <a:cs typeface="Open Sans Light" panose="020B0306030504020204" pitchFamily="34" charset="0"/>
              </a:rPr>
              <a:t>, </a:t>
            </a:r>
            <a:r>
              <a:rPr lang="ko-KR" altLang="en-US" sz="2400" kern="3000" dirty="0">
                <a:latin typeface="HY바다M" panose="02030600000101010101" pitchFamily="18" charset="-127"/>
                <a:ea typeface="HY바다M" panose="02030600000101010101" pitchFamily="18" charset="-127"/>
                <a:cs typeface="Open Sans Light" panose="020B0306030504020204" pitchFamily="34" charset="0"/>
              </a:rPr>
              <a:t>건강</a:t>
            </a:r>
            <a:r>
              <a:rPr lang="en-US" altLang="ko-KR" sz="2400" kern="3000" dirty="0">
                <a:latin typeface="HY바다M" panose="02030600000101010101" pitchFamily="18" charset="-127"/>
                <a:ea typeface="HY바다M" panose="02030600000101010101" pitchFamily="18" charset="-127"/>
                <a:cs typeface="Open Sans Light" panose="020B0306030504020204" pitchFamily="34" charset="0"/>
              </a:rPr>
              <a:t>, </a:t>
            </a:r>
            <a:r>
              <a:rPr lang="ko-KR" altLang="en-US" sz="2400" kern="3000" dirty="0">
                <a:latin typeface="HY바다M" panose="02030600000101010101" pitchFamily="18" charset="-127"/>
                <a:ea typeface="HY바다M" panose="02030600000101010101" pitchFamily="18" charset="-127"/>
                <a:cs typeface="Open Sans Light" panose="020B0306030504020204" pitchFamily="34" charset="0"/>
              </a:rPr>
              <a:t>복지를 최우선으로 고려하며</a:t>
            </a:r>
            <a:r>
              <a:rPr lang="en-US" altLang="ko-KR" sz="2400" kern="3000" dirty="0">
                <a:latin typeface="HY바다M" panose="02030600000101010101" pitchFamily="18" charset="-127"/>
                <a:ea typeface="HY바다M" panose="02030600000101010101" pitchFamily="18" charset="-127"/>
                <a:cs typeface="Open Sans Light" panose="020B0306030504020204" pitchFamily="34" charset="0"/>
              </a:rPr>
              <a:t>, </a:t>
            </a:r>
            <a:r>
              <a:rPr lang="ko-KR" altLang="en-US" sz="2400" kern="3000" dirty="0">
                <a:latin typeface="HY바다M" panose="02030600000101010101" pitchFamily="18" charset="-127"/>
                <a:ea typeface="HY바다M" panose="02030600000101010101" pitchFamily="18" charset="-127"/>
                <a:cs typeface="Open Sans Light" panose="020B0306030504020204" pitchFamily="34" charset="0"/>
              </a:rPr>
              <a:t>전문적인 의무들을 이행함에 있어서 지속 가능한 개발 원칙을 따른다</a:t>
            </a:r>
            <a:r>
              <a:rPr lang="en-US" altLang="ko-KR" sz="2400" kern="3000" dirty="0" smtClean="0">
                <a:latin typeface="HY바다M" panose="02030600000101010101" pitchFamily="18" charset="-127"/>
                <a:ea typeface="HY바다M" panose="02030600000101010101" pitchFamily="18" charset="-127"/>
                <a:cs typeface="Open Sans Light" panose="020B0306030504020204" pitchFamily="34" charset="0"/>
              </a:rPr>
              <a:t>.</a:t>
            </a:r>
            <a:r>
              <a:rPr lang="en-US" altLang="ko-KR" sz="2400" dirty="0" smtClean="0">
                <a:latin typeface="HY바다M" panose="02030600000101010101" pitchFamily="18" charset="-127"/>
                <a:ea typeface="HY바다M" panose="02030600000101010101" pitchFamily="18" charset="-127"/>
                <a:cs typeface="Open Sans Light" panose="020B0306030504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2400" kern="3000" dirty="0" smtClean="0">
                <a:latin typeface="HY바다M" panose="02030600000101010101" pitchFamily="18" charset="-127"/>
                <a:ea typeface="HY바다M" panose="02030600000101010101" pitchFamily="18" charset="-127"/>
                <a:cs typeface="Open Sans Light" panose="020B0306030504020204" pitchFamily="34" charset="0"/>
              </a:rPr>
              <a:t>②</a:t>
            </a:r>
            <a:r>
              <a:rPr lang="en-US" altLang="ko-KR" sz="2400" kern="3000" dirty="0" smtClean="0">
                <a:latin typeface="HY바다M" panose="02030600000101010101" pitchFamily="18" charset="-127"/>
                <a:ea typeface="HY바다M" panose="02030600000101010101" pitchFamily="18" charset="-127"/>
                <a:cs typeface="Open Sans Light" panose="020B0306030504020204" pitchFamily="34" charset="0"/>
              </a:rPr>
              <a:t> </a:t>
            </a:r>
            <a:r>
              <a:rPr lang="ko-KR" altLang="en-US" sz="2400" kern="3000" dirty="0" smtClean="0">
                <a:latin typeface="HY바다M" panose="02030600000101010101" pitchFamily="18" charset="-127"/>
                <a:ea typeface="HY바다M" panose="02030600000101010101" pitchFamily="18" charset="-127"/>
                <a:cs typeface="Open Sans Light" panose="020B0306030504020204" pitchFamily="34" charset="0"/>
              </a:rPr>
              <a:t>공학자는 스스로의 </a:t>
            </a:r>
            <a:r>
              <a:rPr lang="ko-KR" altLang="en-US" sz="2400" dirty="0" smtClean="0">
                <a:latin typeface="HY바다M" panose="02030600000101010101" pitchFamily="18" charset="-127"/>
                <a:ea typeface="HY바다M" panose="02030600000101010101" pitchFamily="18" charset="-127"/>
                <a:cs typeface="Open Sans Light" panose="020B0306030504020204" pitchFamily="34" charset="0"/>
              </a:rPr>
              <a:t>양심선언과 뇌물수수</a:t>
            </a:r>
            <a:r>
              <a:rPr lang="en-US" altLang="ko-KR" sz="2400" dirty="0" smtClean="0">
                <a:latin typeface="HY바다M" panose="02030600000101010101" pitchFamily="18" charset="-127"/>
                <a:ea typeface="HY바다M" panose="02030600000101010101" pitchFamily="18" charset="-127"/>
                <a:cs typeface="Open Sans Light" panose="020B0306030504020204" pitchFamily="34" charset="0"/>
              </a:rPr>
              <a:t>, </a:t>
            </a:r>
            <a:r>
              <a:rPr lang="ko-KR" altLang="en-US" sz="2400" dirty="0" smtClean="0">
                <a:latin typeface="HY바다M" panose="02030600000101010101" pitchFamily="18" charset="-127"/>
                <a:ea typeface="HY바다M" panose="02030600000101010101" pitchFamily="18" charset="-127"/>
                <a:cs typeface="Open Sans Light" panose="020B0306030504020204" pitchFamily="34" charset="0"/>
              </a:rPr>
              <a:t>비리 등의 내부고발이 </a:t>
            </a:r>
            <a:r>
              <a:rPr lang="ko-KR" altLang="en-US" sz="2400" dirty="0">
                <a:latin typeface="HY바다M" panose="02030600000101010101" pitchFamily="18" charset="-127"/>
                <a:ea typeface="HY바다M" panose="02030600000101010101" pitchFamily="18" charset="-127"/>
                <a:cs typeface="Open Sans Light" panose="020B0306030504020204" pitchFamily="34" charset="0"/>
              </a:rPr>
              <a:t>필요하다</a:t>
            </a:r>
            <a:r>
              <a:rPr lang="en-US" altLang="ko-KR" sz="2400" dirty="0" smtClean="0">
                <a:latin typeface="HY바다M" panose="02030600000101010101" pitchFamily="18" charset="-127"/>
                <a:ea typeface="HY바다M" panose="02030600000101010101" pitchFamily="18" charset="-127"/>
                <a:cs typeface="Open Sans Light" panose="020B0306030504020204" pitchFamily="34" charset="0"/>
              </a:rPr>
              <a:t>.</a:t>
            </a:r>
            <a:endParaRPr lang="en-US" altLang="ko-KR" sz="2400" kern="3000" dirty="0" smtClean="0">
              <a:latin typeface="HY바다M" panose="02030600000101010101" pitchFamily="18" charset="-127"/>
              <a:ea typeface="HY바다M" panose="02030600000101010101" pitchFamily="18" charset="-127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HY바다M" panose="02030600000101010101" pitchFamily="18" charset="-127"/>
                <a:ea typeface="HY바다M" panose="02030600000101010101" pitchFamily="18" charset="-127"/>
                <a:cs typeface="Open Sans Light" panose="020B0306030504020204" pitchFamily="34" charset="0"/>
              </a:rPr>
              <a:t>③ 공학자는 자신 스스로의 옳은 판단으로 선택을 하고 상관의 강압적인 안전을 고려하지 명령은 택하지 않는다</a:t>
            </a:r>
            <a:r>
              <a:rPr lang="en-US" altLang="ko-KR" sz="2400" dirty="0" smtClean="0">
                <a:latin typeface="HY바다M" panose="02030600000101010101" pitchFamily="18" charset="-127"/>
                <a:ea typeface="HY바다M" panose="02030600000101010101" pitchFamily="18" charset="-127"/>
                <a:cs typeface="Open Sans Light" panose="020B0306030504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HY바다M" panose="02030600000101010101" pitchFamily="18" charset="-127"/>
                <a:ea typeface="HY바다M" panose="02030600000101010101" pitchFamily="18" charset="-127"/>
                <a:cs typeface="Open Sans Light" panose="020B0306030504020204" pitchFamily="34" charset="0"/>
              </a:rPr>
              <a:t>④ 뇌물</a:t>
            </a:r>
            <a:r>
              <a:rPr lang="en-US" altLang="ko-KR" sz="2400" dirty="0" smtClean="0">
                <a:latin typeface="HY바다M" panose="02030600000101010101" pitchFamily="18" charset="-127"/>
                <a:ea typeface="HY바다M" panose="02030600000101010101" pitchFamily="18" charset="-127"/>
                <a:cs typeface="Open Sans Light" panose="020B0306030504020204" pitchFamily="34" charset="0"/>
              </a:rPr>
              <a:t>, </a:t>
            </a:r>
            <a:r>
              <a:rPr lang="ko-KR" altLang="en-US" sz="2400" dirty="0" smtClean="0">
                <a:latin typeface="HY바다M" panose="02030600000101010101" pitchFamily="18" charset="-127"/>
                <a:ea typeface="HY바다M" panose="02030600000101010101" pitchFamily="18" charset="-127"/>
                <a:cs typeface="Open Sans Light" panose="020B0306030504020204" pitchFamily="34" charset="0"/>
              </a:rPr>
              <a:t>사기 및 부패는 절대로 허용해서는 안 된다</a:t>
            </a:r>
            <a:r>
              <a:rPr lang="en-US" altLang="ko-KR" sz="2400" dirty="0" smtClean="0">
                <a:latin typeface="HY바다M" panose="02030600000101010101" pitchFamily="18" charset="-127"/>
                <a:ea typeface="HY바다M" panose="02030600000101010101" pitchFamily="18" charset="-127"/>
                <a:cs typeface="Open Sans Light" panose="020B0306030504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HY바다M" panose="02030600000101010101" pitchFamily="18" charset="-127"/>
                <a:ea typeface="HY바다M" panose="02030600000101010101" pitchFamily="18" charset="-127"/>
                <a:cs typeface="Open Sans Light" panose="020B0306030504020204" pitchFamily="34" charset="0"/>
              </a:rPr>
              <a:t>⑤</a:t>
            </a:r>
            <a:r>
              <a:rPr lang="en-US" altLang="ko-KR" sz="2400" dirty="0" smtClean="0">
                <a:latin typeface="HY바다M" panose="02030600000101010101" pitchFamily="18" charset="-127"/>
                <a:ea typeface="HY바다M" panose="02030600000101010101" pitchFamily="18" charset="-127"/>
                <a:cs typeface="Open Sans Light" panose="020B0306030504020204" pitchFamily="34" charset="0"/>
              </a:rPr>
              <a:t> </a:t>
            </a:r>
            <a:r>
              <a:rPr lang="ko-KR" altLang="en-US" sz="2400" dirty="0" smtClean="0">
                <a:latin typeface="HY바다M" panose="02030600000101010101" pitchFamily="18" charset="-127"/>
                <a:ea typeface="HY바다M" panose="02030600000101010101" pitchFamily="18" charset="-127"/>
                <a:cs typeface="Open Sans Light" panose="020B0306030504020204" pitchFamily="34" charset="0"/>
              </a:rPr>
              <a:t>속도보다는 안전을 중요시 하며 장기적인 방안에서 안전을 책임질 수 있는 방법을 선택한다</a:t>
            </a:r>
            <a:r>
              <a:rPr lang="en-US" altLang="ko-KR" sz="2400" dirty="0" smtClean="0">
                <a:latin typeface="HY바다M" panose="02030600000101010101" pitchFamily="18" charset="-127"/>
                <a:ea typeface="HY바다M" panose="02030600000101010101" pitchFamily="18" charset="-127"/>
                <a:cs typeface="Open Sans Light" panose="020B0306030504020204" pitchFamily="34" charset="0"/>
              </a:rPr>
              <a:t>.</a:t>
            </a:r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1166459" y="853411"/>
            <a:ext cx="8547533" cy="2177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9956" y="1147561"/>
            <a:ext cx="73115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sz="3200" dirty="0" smtClean="0">
                <a:solidFill>
                  <a:srgbClr val="C00000"/>
                </a:solidFill>
                <a:latin typeface="휴먼매직체" pitchFamily="18" charset="-127"/>
                <a:ea typeface="휴먼매직체" pitchFamily="18" charset="-127"/>
              </a:rPr>
              <a:t>공학자의 규범위반을 방지하기 위한 해결방안</a:t>
            </a:r>
            <a:endParaRPr kumimoji="1" lang="ko-KR" altLang="en-US" sz="3200" dirty="0">
              <a:solidFill>
                <a:srgbClr val="C00000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708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pple,mac,computer,desktop,monitor,screen,keyboard,mouse,iphone,cell,wood,desk,office,business,working,technology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54" r="23803"/>
          <a:stretch/>
        </p:blipFill>
        <p:spPr bwMode="auto">
          <a:xfrm>
            <a:off x="-24332" y="0"/>
            <a:ext cx="409660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-7246" y="0"/>
            <a:ext cx="12199245" cy="6858000"/>
          </a:xfrm>
          <a:prstGeom prst="rect">
            <a:avLst/>
          </a:prstGeom>
          <a:solidFill>
            <a:srgbClr val="000000">
              <a:alpha val="54902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759204" y="1806831"/>
            <a:ext cx="7495137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dirty="0" smtClean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Thank You</a:t>
            </a:r>
          </a:p>
          <a:p>
            <a:pPr algn="ctr"/>
            <a:r>
              <a:rPr lang="en-US" altLang="ko-KR" sz="11500" dirty="0" smtClean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For Watching</a:t>
            </a:r>
            <a:endParaRPr lang="ko-KR" altLang="en-US" sz="11500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03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484</Words>
  <Application>Microsoft Office PowerPoint</Application>
  <PresentationFormat>사용자 지정</PresentationFormat>
  <Paragraphs>69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Bella</dc:creator>
  <cp:lastModifiedBy>Windows 사용자</cp:lastModifiedBy>
  <cp:revision>52</cp:revision>
  <dcterms:created xsi:type="dcterms:W3CDTF">2018-01-15T00:40:39Z</dcterms:created>
  <dcterms:modified xsi:type="dcterms:W3CDTF">2018-11-11T03:47:13Z</dcterms:modified>
</cp:coreProperties>
</file>