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98" r:id="rId3"/>
    <p:sldId id="299" r:id="rId4"/>
    <p:sldId id="300" r:id="rId5"/>
    <p:sldId id="304" r:id="rId6"/>
    <p:sldId id="335" r:id="rId7"/>
    <p:sldId id="337" r:id="rId8"/>
    <p:sldId id="338" r:id="rId9"/>
    <p:sldId id="339" r:id="rId10"/>
    <p:sldId id="32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92DEF8"/>
    <a:srgbClr val="806E75"/>
    <a:srgbClr val="DFE1E9"/>
    <a:srgbClr val="B9721F"/>
    <a:srgbClr val="FBEEDE"/>
    <a:srgbClr val="FFFFFF"/>
    <a:srgbClr val="CAB6C2"/>
    <a:srgbClr val="EEC2C4"/>
    <a:srgbClr val="F4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5848C-E2D2-4D9B-9A31-414FCCFBF41F}" v="65" dt="2018-11-11T07:22:49.631"/>
    <p1510:client id="{1C30455E-7D53-4F17-85E4-1922F45EB6CC}" v="1071" dt="2018-11-11T08:59:15.222"/>
    <p1510:client id="{74EE3545-E48D-44E3-BDE6-FA890D512414}" v="219" dt="2018-11-11T07:59:29.616"/>
    <p1510:client id="{49598AA1-FACE-435A-9A02-51ADD720C4AD}" v="448" dt="2018-11-11T08:55:27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85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53427-3D4E-4828-B3F4-F00C38FE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6BF8CF-3345-495B-B039-1F0896949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691EF-6B43-45FA-A27D-90C7A9AD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D6204-B118-4825-BEC3-0F07C4D9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92E987-31EF-4D60-9854-0E60E1AA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4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D0EC62-46DE-4EFA-BB3D-F7D94DC9D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94D09F-B76B-44A4-BC4E-C447D166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BCA96-DF23-48B8-ADBB-954B374D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0004F-60AC-4055-9530-B1359078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BD6CB3-A2A0-4A03-868A-4CA4E59A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6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61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F8D63-B092-46FB-A796-F357A7BE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842A0-76B3-4527-8076-F9EA880A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B0359-3501-4A26-AC36-0A5F97F5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4188D-C88D-41E9-985D-3C5787A1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3AFB0-5CD5-40C0-8178-A27E5D57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9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659F0-AD3A-4252-96C0-A4B77B26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D956B-54D8-4828-8D34-22D0F2B00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51796F-0064-4318-AB80-BA600D257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5654D2-4C37-49CA-995C-A10754B8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76B968-0976-4FD6-B2B1-E744060B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D072B3-B59B-44FD-BAB9-33E91276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A2BCE-F231-48CA-B36F-6C8CFC02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E6961B-F4DF-4CC9-8A91-88193E7FD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E326C-0F04-43A7-9CC3-6768534C8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828519-F6E1-4193-9292-B6846EF0B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0034CA-AF4F-4D7C-AC52-24DFF4F43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E4D8E-5B76-4E2E-97E4-52BA0675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B1BA6D-F20C-4791-9963-5CC41F4E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D24641-7912-4C0C-91D5-9520DFE5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3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D3DE9-D38E-4ED7-9F02-D2C0EADB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F4CE11-C016-49DB-A645-340D38D1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DA553B-4966-4E6B-87AE-BF33DEF4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E549F5-DBB7-41C2-B002-C2BB9741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9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5F3942-2AF7-4935-A190-94960654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1B9E54-2F7C-4ECD-8881-2693A1BC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8D7CA-27F8-4DDE-BF3F-77FDCB19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3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75C87-556B-4980-B61D-61C624D8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0ACE1-F518-426F-BFCA-9A8BE90D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B5DDB0-DE13-45E0-8965-60728FEB3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0795-704C-4E0C-A28F-7E133D36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B9008-304E-4E78-997B-9310B786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940168-90A3-48F2-AEAC-47259F89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8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B65CF-A957-4C1A-ADFA-A28541D3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311A87-7C32-4126-B6C1-CB4A25057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6E8140-E293-43FF-B3F4-15E95FAED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CCFEA-D758-491E-96E0-E11498E9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F01BD-3453-4304-9844-7D270892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3794D-17E8-48D6-A84B-F3FC7164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63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468BED3-FDCA-463D-8A85-7C7AD01B1B73}"/>
              </a:ext>
            </a:extLst>
          </p:cNvPr>
          <p:cNvSpPr/>
          <p:nvPr/>
        </p:nvSpPr>
        <p:spPr>
          <a:xfrm>
            <a:off x="4572186" y="630112"/>
            <a:ext cx="3047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[3</a:t>
            </a:r>
            <a:r>
              <a:rPr lang="ko-KR" altLang="en-US" sz="2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과제</a:t>
            </a:r>
            <a:r>
              <a:rPr lang="en-US" altLang="ko-KR" sz="2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 </a:t>
            </a:r>
            <a:r>
              <a:rPr lang="ko-KR" altLang="en-US" sz="2000" spc="30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 윤리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DF62D-2A20-438F-8256-89CDFD64A2AE}"/>
              </a:ext>
            </a:extLst>
          </p:cNvPr>
          <p:cNvSpPr txBox="1"/>
          <p:nvPr/>
        </p:nvSpPr>
        <p:spPr>
          <a:xfrm>
            <a:off x="5594902" y="5835693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이겼조</a:t>
            </a:r>
            <a:endParaRPr lang="ko-KR" altLang="en-US" sz="2000" spc="3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D615F7-AE79-4419-BAC4-7E4ED29F7733}"/>
              </a:ext>
            </a:extLst>
          </p:cNvPr>
          <p:cNvSpPr/>
          <p:nvPr/>
        </p:nvSpPr>
        <p:spPr>
          <a:xfrm rot="18900000">
            <a:off x="3975730" y="2548468"/>
            <a:ext cx="2091267" cy="9482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60D34E-5C36-467B-B367-1CB6DB8491B7}"/>
              </a:ext>
            </a:extLst>
          </p:cNvPr>
          <p:cNvSpPr/>
          <p:nvPr/>
        </p:nvSpPr>
        <p:spPr>
          <a:xfrm rot="2700000">
            <a:off x="4653062" y="4038601"/>
            <a:ext cx="2091267" cy="948266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6679AF-1B44-482E-8950-6A42CD0522FA}"/>
              </a:ext>
            </a:extLst>
          </p:cNvPr>
          <p:cNvSpPr/>
          <p:nvPr/>
        </p:nvSpPr>
        <p:spPr>
          <a:xfrm rot="18900000">
            <a:off x="6125004" y="3361268"/>
            <a:ext cx="2091267" cy="9482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0751E88-44C6-4596-82D7-287C1836FC9D}"/>
              </a:ext>
            </a:extLst>
          </p:cNvPr>
          <p:cNvSpPr/>
          <p:nvPr/>
        </p:nvSpPr>
        <p:spPr>
          <a:xfrm rot="2700000">
            <a:off x="5447671" y="1871134"/>
            <a:ext cx="2091267" cy="948266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1601154-DF5B-4D1D-93E4-24D34C9DF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34" y="2345267"/>
            <a:ext cx="1540935" cy="192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44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95416">
              <a:srgbClr val="BF0B91"/>
            </a:gs>
            <a:gs pos="100000">
              <a:srgbClr val="A603AB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D8BD8D3-68AB-4E26-B1EB-A42E350DE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3657600" cy="4572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F75FF3-6714-4283-AF21-027196A7D7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05"/>
          <a:stretch/>
        </p:blipFill>
        <p:spPr>
          <a:xfrm>
            <a:off x="5208460" y="0"/>
            <a:ext cx="5897461" cy="6858000"/>
          </a:xfrm>
          <a:prstGeom prst="rect">
            <a:avLst/>
          </a:prstGeom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91412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41B359-FA2D-4D6B-A8A7-059ADE1F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680" y="-34991040"/>
            <a:ext cx="66019680" cy="660196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6174F4-35B2-4EAF-A8D6-0AF9B509CCAE}"/>
              </a:ext>
            </a:extLst>
          </p:cNvPr>
          <p:cNvSpPr/>
          <p:nvPr/>
        </p:nvSpPr>
        <p:spPr>
          <a:xfrm>
            <a:off x="886080" y="2321005"/>
            <a:ext cx="1041984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800" spc="3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공학자의 윤리적 의무</a:t>
            </a:r>
            <a:endParaRPr lang="ko-KR" altLang="en-US" sz="880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DE5EA9-7B00-416D-A48C-699AADCA4DF6}"/>
              </a:ext>
            </a:extLst>
          </p:cNvPr>
          <p:cNvSpPr/>
          <p:nvPr/>
        </p:nvSpPr>
        <p:spPr>
          <a:xfrm>
            <a:off x="1173559" y="1475939"/>
            <a:ext cx="18389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 err="1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이겼조</a:t>
            </a:r>
            <a:endParaRPr lang="ko-KR" altLang="en-US" sz="40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163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41B359-FA2D-4D6B-A8A7-059ADE1F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800" y="1713667"/>
            <a:ext cx="3600000" cy="360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DB95DE2-2AFD-4690-9AC8-BC2FADBFED8B}"/>
              </a:ext>
            </a:extLst>
          </p:cNvPr>
          <p:cNvSpPr/>
          <p:nvPr/>
        </p:nvSpPr>
        <p:spPr>
          <a:xfrm>
            <a:off x="5507570" y="2465262"/>
            <a:ext cx="4621529" cy="230832"/>
          </a:xfrm>
          <a:prstGeom prst="rect">
            <a:avLst/>
          </a:prstGeom>
          <a:solidFill>
            <a:srgbClr val="28B9ED"/>
          </a:solidFill>
          <a:ln>
            <a:solidFill>
              <a:srgbClr val="28B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06B7F-0191-40BE-BEF2-88C702D0BD1E}"/>
              </a:ext>
            </a:extLst>
          </p:cNvPr>
          <p:cNvSpPr txBox="1"/>
          <p:nvPr/>
        </p:nvSpPr>
        <p:spPr>
          <a:xfrm>
            <a:off x="6095747" y="2465262"/>
            <a:ext cx="37305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pc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공학자의 윤리적의무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6126F9-7693-4639-B766-529C85AB9DEC}"/>
              </a:ext>
            </a:extLst>
          </p:cNvPr>
          <p:cNvSpPr/>
          <p:nvPr/>
        </p:nvSpPr>
        <p:spPr>
          <a:xfrm>
            <a:off x="5402659" y="1727399"/>
            <a:ext cx="16995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 err="1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이겼조</a:t>
            </a:r>
            <a:endParaRPr lang="ko-KR" altLang="en-US" sz="4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C137E-8F5B-40B1-8E4B-EBFEA52DE17B}"/>
              </a:ext>
            </a:extLst>
          </p:cNvPr>
          <p:cNvSpPr txBox="1"/>
          <p:nvPr/>
        </p:nvSpPr>
        <p:spPr>
          <a:xfrm>
            <a:off x="5508395" y="2905723"/>
            <a:ext cx="4674678" cy="1850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spc="3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20181640 </a:t>
            </a:r>
            <a:r>
              <a:rPr lang="ko-KR" altLang="en-US" sz="4000" spc="30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안세홍</a:t>
            </a:r>
            <a:endParaRPr lang="en-US" altLang="ko-KR" sz="4000" spc="30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spc="3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20181644 </a:t>
            </a:r>
            <a:r>
              <a:rPr lang="ko-KR" altLang="en-US" sz="4000" spc="3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우정헌</a:t>
            </a:r>
            <a:endParaRPr lang="ko-KR" altLang="en-US" sz="4000" spc="3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8990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41B359-FA2D-4D6B-A8A7-059ADE1F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7" y="203201"/>
            <a:ext cx="580800" cy="580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43D0539-10CC-4089-BE46-BC39BCC4D5E9}"/>
              </a:ext>
            </a:extLst>
          </p:cNvPr>
          <p:cNvSpPr/>
          <p:nvPr/>
        </p:nvSpPr>
        <p:spPr>
          <a:xfrm>
            <a:off x="754457" y="186268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30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공학윤리</a:t>
            </a:r>
            <a:endParaRPr lang="ko-KR" alt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650CD9-6260-4532-A0E7-E8EBC41AC835}"/>
              </a:ext>
            </a:extLst>
          </p:cNvPr>
          <p:cNvSpPr txBox="1"/>
          <p:nvPr/>
        </p:nvSpPr>
        <p:spPr>
          <a:xfrm>
            <a:off x="897336" y="400466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30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이겼조</a:t>
            </a:r>
            <a:endParaRPr lang="ko-KR" altLang="en-US" sz="1200" spc="3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FC6F1-6AB5-4B89-B6B4-88BF948D0781}"/>
              </a:ext>
            </a:extLst>
          </p:cNvPr>
          <p:cNvSpPr/>
          <p:nvPr/>
        </p:nvSpPr>
        <p:spPr>
          <a:xfrm>
            <a:off x="1327591" y="1617133"/>
            <a:ext cx="3979333" cy="3979333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815EC4-AED5-4869-902F-478372BBB153}"/>
              </a:ext>
            </a:extLst>
          </p:cNvPr>
          <p:cNvSpPr/>
          <p:nvPr/>
        </p:nvSpPr>
        <p:spPr>
          <a:xfrm>
            <a:off x="6010319" y="1912562"/>
            <a:ext cx="3108543" cy="92333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ko-KR" altLang="en-US" sz="5400" spc="300">
                <a:solidFill>
                  <a:schemeClr val="tx1">
                    <a:lumMod val="75000"/>
                    <a:lumOff val="25000"/>
                  </a:schemeClr>
                </a:solidFill>
                <a:ea typeface="나눔스퀘어 ExtraBold"/>
              </a:rPr>
              <a:t>공학윤리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FDCCC5-0D48-4468-99A2-D7F9E2D133C8}"/>
              </a:ext>
            </a:extLst>
          </p:cNvPr>
          <p:cNvSpPr txBox="1"/>
          <p:nvPr/>
        </p:nvSpPr>
        <p:spPr>
          <a:xfrm>
            <a:off x="5730756" y="2777162"/>
            <a:ext cx="6136955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dirty="0">
                <a:latin typeface="Arial"/>
                <a:ea typeface="나눔스퀘어"/>
                <a:cs typeface="Arial"/>
              </a:rPr>
              <a:t>개인이 아닌 집단으로써 </a:t>
            </a:r>
            <a:endParaRPr lang="ko-KR" sz="3200" dirty="0">
              <a:latin typeface="맑은 고딕"/>
              <a:ea typeface="맑은 고딕"/>
              <a:cs typeface="Arial"/>
            </a:endParaRPr>
          </a:p>
          <a:p>
            <a:pPr algn="ctr"/>
            <a:r>
              <a:rPr lang="ko-KR" altLang="en-US" sz="3200" dirty="0">
                <a:latin typeface="Arial"/>
                <a:ea typeface="나눔스퀘어"/>
                <a:cs typeface="Arial"/>
              </a:rPr>
              <a:t>어떠한 도덕적 원리를 필요로 하는</a:t>
            </a:r>
            <a:endParaRPr lang="ko-KR" sz="3200" dirty="0">
              <a:ea typeface="맑은 고딕"/>
            </a:endParaRPr>
          </a:p>
          <a:p>
            <a:pPr algn="ctr"/>
            <a:r>
              <a:rPr lang="ko-KR" altLang="en-US" sz="3200" dirty="0">
                <a:latin typeface="Arial"/>
                <a:ea typeface="나눔스퀘어"/>
                <a:cs typeface="Arial"/>
              </a:rPr>
              <a:t>공학이나 기술자의</a:t>
            </a:r>
            <a:r>
              <a:rPr lang="ko-KR" altLang="en-US" sz="3200" dirty="0">
                <a:ea typeface="나눔스퀘어"/>
              </a:rPr>
              <a:t> </a:t>
            </a:r>
            <a:r>
              <a:rPr lang="ko-KR" altLang="en-US" sz="3200" dirty="0">
                <a:latin typeface="맑은 고딕"/>
                <a:ea typeface="맑은 고딕"/>
              </a:rPr>
              <a:t>행동에 대한 </a:t>
            </a:r>
          </a:p>
          <a:p>
            <a:pPr algn="ctr"/>
            <a:r>
              <a:rPr lang="ko-KR" altLang="en-US" sz="3200" dirty="0">
                <a:latin typeface="맑은 고딕"/>
                <a:ea typeface="맑은 고딕"/>
              </a:rPr>
              <a:t>판단과</a:t>
            </a:r>
            <a:r>
              <a:rPr lang="ko-KR" altLang="en-US" sz="3200" dirty="0">
                <a:ea typeface="나눔스퀘어"/>
              </a:rPr>
              <a:t> </a:t>
            </a:r>
            <a:r>
              <a:rPr lang="ko-KR" altLang="en-US" sz="3200" dirty="0">
                <a:ea typeface="맑은 고딕"/>
              </a:rPr>
              <a:t>결정.</a:t>
            </a:r>
            <a:endParaRPr lang="ko-KR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9DA45B7-3146-4AF4-8654-9AE245DC9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118" y="1631911"/>
            <a:ext cx="1618516" cy="1618516"/>
          </a:xfrm>
          <a:prstGeom prst="rect">
            <a:avLst/>
          </a:prstGeom>
        </p:spPr>
      </p:pic>
      <p:pic>
        <p:nvPicPr>
          <p:cNvPr id="2" name="그림 5" descr="사람, 음악, 하늘, 벽이(가) 표시된 사진&#10;&#10;높은 신뢰도로 생성된 설명">
            <a:extLst>
              <a:ext uri="{FF2B5EF4-FFF2-40B4-BE49-F238E27FC236}">
                <a16:creationId xmlns:a16="http://schemas.microsoft.com/office/drawing/2014/main" id="{9C6AA7C2-E71F-4BBB-BA56-3339F8560B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484" b="99751" l="3755" r="89921">
                        <a14:foregroundMark x1="42292" y1="65835" x2="32016" y2="80549"/>
                        <a14:foregroundMark x1="32016" y1="80549" x2="17984" y2="86783"/>
                        <a14:foregroundMark x1="17984" y1="86783" x2="36364" y2="86783"/>
                        <a14:foregroundMark x1="36364" y1="86783" x2="67787" y2="95761"/>
                        <a14:foregroundMark x1="67787" y1="95761" x2="73320" y2="83541"/>
                        <a14:foregroundMark x1="73320" y1="83541" x2="68379" y2="69825"/>
                        <a14:foregroundMark x1="68379" y1="69825" x2="70158" y2="73815"/>
                        <a14:foregroundMark x1="33992" y1="13965" x2="17984" y2="24938"/>
                        <a14:foregroundMark x1="17984" y1="24938" x2="21739" y2="38653"/>
                        <a14:foregroundMark x1="21739" y1="38653" x2="35573" y2="32668"/>
                        <a14:foregroundMark x1="35573" y1="32668" x2="38538" y2="17706"/>
                        <a14:foregroundMark x1="38538" y1="17706" x2="33597" y2="12219"/>
                        <a14:foregroundMark x1="23715" y1="76559" x2="12253" y2="86783"/>
                        <a14:foregroundMark x1="12253" y1="86783" x2="3755" y2="90274"/>
                        <a14:foregroundMark x1="55138" y1="92020" x2="71739" y2="96259"/>
                        <a14:foregroundMark x1="33004" y1="66085" x2="29842" y2="31172"/>
                        <a14:foregroundMark x1="29842" y1="31172" x2="15415" y2="29177"/>
                        <a14:foregroundMark x1="15415" y1="29177" x2="18379" y2="25187"/>
                        <a14:foregroundMark x1="34980" y1="26933" x2="25296" y2="16708"/>
                        <a14:foregroundMark x1="25296" y1="16708" x2="16008" y2="27182"/>
                        <a14:foregroundMark x1="16008" y1="27182" x2="22530" y2="29426"/>
                        <a14:foregroundMark x1="28261" y1="36160" x2="18182" y2="26185"/>
                        <a14:foregroundMark x1="18182" y1="26185" x2="17194" y2="21945"/>
                        <a14:foregroundMark x1="62451" y1="54364" x2="62451" y2="54364"/>
                        <a14:foregroundMark x1="67194" y1="66085" x2="59684" y2="75561"/>
                        <a14:foregroundMark x1="36759" y1="90025" x2="28656" y2="74314"/>
                        <a14:foregroundMark x1="28656" y1="74314" x2="28261" y2="68329"/>
                        <a14:foregroundMark x1="36561" y1="11970" x2="34980" y2="6484"/>
                        <a14:foregroundMark x1="35573" y1="7232" x2="24308" y2="15212"/>
                        <a14:foregroundMark x1="24308" y1="15212" x2="20751" y2="29426"/>
                        <a14:foregroundMark x1="20751" y1="29426" x2="28458" y2="44389"/>
                        <a14:foregroundMark x1="27273" y1="42145" x2="26285" y2="7481"/>
                        <a14:foregroundMark x1="38735" y1="37905" x2="31225" y2="51122"/>
                        <a14:foregroundMark x1="31225" y1="51122" x2="32016" y2="54115"/>
                        <a14:foregroundMark x1="66601" y1="97257" x2="66601" y2="97257"/>
                        <a14:foregroundMark x1="80632" y1="90274" x2="85178" y2="99751"/>
                        <a14:foregroundMark x1="41107" y1="37656" x2="25692" y2="46135"/>
                        <a14:foregroundMark x1="25692" y1="46135" x2="29249" y2="5885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5802" y="1837356"/>
            <a:ext cx="3792550" cy="353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33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DAC851D6-42CD-4C7D-89B8-14756749F774}"/>
              </a:ext>
            </a:extLst>
          </p:cNvPr>
          <p:cNvSpPr/>
          <p:nvPr/>
        </p:nvSpPr>
        <p:spPr>
          <a:xfrm>
            <a:off x="0" y="995423"/>
            <a:ext cx="12192000" cy="5862577"/>
          </a:xfrm>
          <a:custGeom>
            <a:avLst/>
            <a:gdLst>
              <a:gd name="connsiteX0" fmla="*/ 4419600 w 12192000"/>
              <a:gd name="connsiteY0" fmla="*/ 1254888 h 5862577"/>
              <a:gd name="connsiteX1" fmla="*/ 4419600 w 12192000"/>
              <a:gd name="connsiteY1" fmla="*/ 4607688 h 5862577"/>
              <a:gd name="connsiteX2" fmla="*/ 7772400 w 12192000"/>
              <a:gd name="connsiteY2" fmla="*/ 4607688 h 5862577"/>
              <a:gd name="connsiteX3" fmla="*/ 7772400 w 12192000"/>
              <a:gd name="connsiteY3" fmla="*/ 1254888 h 5862577"/>
              <a:gd name="connsiteX4" fmla="*/ 0 w 12192000"/>
              <a:gd name="connsiteY4" fmla="*/ 0 h 5862577"/>
              <a:gd name="connsiteX5" fmla="*/ 12192000 w 12192000"/>
              <a:gd name="connsiteY5" fmla="*/ 0 h 5862577"/>
              <a:gd name="connsiteX6" fmla="*/ 12192000 w 12192000"/>
              <a:gd name="connsiteY6" fmla="*/ 5862577 h 5862577"/>
              <a:gd name="connsiteX7" fmla="*/ 0 w 12192000"/>
              <a:gd name="connsiteY7" fmla="*/ 5862577 h 58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862577">
                <a:moveTo>
                  <a:pt x="4419600" y="1254888"/>
                </a:moveTo>
                <a:lnTo>
                  <a:pt x="4419600" y="4607688"/>
                </a:lnTo>
                <a:lnTo>
                  <a:pt x="7772400" y="4607688"/>
                </a:lnTo>
                <a:lnTo>
                  <a:pt x="7772400" y="125488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862577"/>
                </a:lnTo>
                <a:lnTo>
                  <a:pt x="0" y="5862577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352716B-8630-4526-9BC1-51D96ABE444A}"/>
              </a:ext>
            </a:extLst>
          </p:cNvPr>
          <p:cNvSpPr/>
          <p:nvPr/>
        </p:nvSpPr>
        <p:spPr>
          <a:xfrm>
            <a:off x="5671884" y="5787711"/>
            <a:ext cx="848231" cy="84823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6F772C3-FDBA-48A6-B1F1-945B64C56A76}"/>
              </a:ext>
            </a:extLst>
          </p:cNvPr>
          <p:cNvSpPr/>
          <p:nvPr/>
        </p:nvSpPr>
        <p:spPr>
          <a:xfrm>
            <a:off x="5498721" y="83302"/>
            <a:ext cx="11945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사례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D8579B-1CE0-408B-A98F-3314302BC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3" y="857174"/>
            <a:ext cx="10010775" cy="48958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91946B-31EA-4E5E-A6A9-42948E9F6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7" y="203201"/>
            <a:ext cx="580800" cy="5808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95B1D4-EA1D-40DC-AE13-B5D48C5734C9}"/>
              </a:ext>
            </a:extLst>
          </p:cNvPr>
          <p:cNvSpPr/>
          <p:nvPr/>
        </p:nvSpPr>
        <p:spPr>
          <a:xfrm>
            <a:off x="754457" y="186268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30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공학윤리</a:t>
            </a:r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01636F-2973-47FF-BD08-E3122BDBDED9}"/>
              </a:ext>
            </a:extLst>
          </p:cNvPr>
          <p:cNvSpPr txBox="1"/>
          <p:nvPr/>
        </p:nvSpPr>
        <p:spPr>
          <a:xfrm>
            <a:off x="897336" y="400466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30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이겼조</a:t>
            </a:r>
            <a:endParaRPr lang="ko-KR" altLang="en-US" sz="1200" spc="3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7FDC25B-2F91-4B81-B4C0-15F72675D1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08" y="4844876"/>
            <a:ext cx="980885" cy="122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72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41B359-FA2D-4D6B-A8A7-059ADE1F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7" y="203201"/>
            <a:ext cx="580800" cy="580800"/>
          </a:xfrm>
          <a:prstGeom prst="rect">
            <a:avLst/>
          </a:prstGeom>
        </p:spPr>
      </p:pic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DB87AB99-8F0F-48B7-BCA9-06236926CB0B}"/>
              </a:ext>
            </a:extLst>
          </p:cNvPr>
          <p:cNvSpPr/>
          <p:nvPr/>
        </p:nvSpPr>
        <p:spPr>
          <a:xfrm>
            <a:off x="0" y="995423"/>
            <a:ext cx="12192000" cy="5862577"/>
          </a:xfrm>
          <a:custGeom>
            <a:avLst/>
            <a:gdLst>
              <a:gd name="connsiteX0" fmla="*/ 6096000 w 12192000"/>
              <a:gd name="connsiteY0" fmla="*/ 1254888 h 5862577"/>
              <a:gd name="connsiteX1" fmla="*/ 4419600 w 12192000"/>
              <a:gd name="connsiteY1" fmla="*/ 2931288 h 5862577"/>
              <a:gd name="connsiteX2" fmla="*/ 6096000 w 12192000"/>
              <a:gd name="connsiteY2" fmla="*/ 4607688 h 5862577"/>
              <a:gd name="connsiteX3" fmla="*/ 7772400 w 12192000"/>
              <a:gd name="connsiteY3" fmla="*/ 2931288 h 5862577"/>
              <a:gd name="connsiteX4" fmla="*/ 6096000 w 12192000"/>
              <a:gd name="connsiteY4" fmla="*/ 1254888 h 5862577"/>
              <a:gd name="connsiteX5" fmla="*/ 0 w 12192000"/>
              <a:gd name="connsiteY5" fmla="*/ 0 h 5862577"/>
              <a:gd name="connsiteX6" fmla="*/ 12192000 w 12192000"/>
              <a:gd name="connsiteY6" fmla="*/ 0 h 5862577"/>
              <a:gd name="connsiteX7" fmla="*/ 12192000 w 12192000"/>
              <a:gd name="connsiteY7" fmla="*/ 5862577 h 5862577"/>
              <a:gd name="connsiteX8" fmla="*/ 0 w 12192000"/>
              <a:gd name="connsiteY8" fmla="*/ 5862577 h 58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5862577">
                <a:moveTo>
                  <a:pt x="6096000" y="1254888"/>
                </a:moveTo>
                <a:cubicBezTo>
                  <a:pt x="5170151" y="1254888"/>
                  <a:pt x="4419600" y="2005438"/>
                  <a:pt x="4419600" y="2931288"/>
                </a:cubicBezTo>
                <a:cubicBezTo>
                  <a:pt x="4419600" y="3857138"/>
                  <a:pt x="5170151" y="4607688"/>
                  <a:pt x="6096000" y="4607688"/>
                </a:cubicBezTo>
                <a:cubicBezTo>
                  <a:pt x="7021850" y="4607688"/>
                  <a:pt x="7772400" y="3857138"/>
                  <a:pt x="7772400" y="2931288"/>
                </a:cubicBezTo>
                <a:cubicBezTo>
                  <a:pt x="7772400" y="2005438"/>
                  <a:pt x="7021850" y="1254888"/>
                  <a:pt x="6096000" y="125488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862577"/>
                </a:lnTo>
                <a:lnTo>
                  <a:pt x="0" y="5862577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1FF54F2-0004-4858-BA5B-AEAC958C2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712" y="216788"/>
            <a:ext cx="2786152" cy="278615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F561F9-9C42-41A8-B4DC-03A9C01BBB4B}"/>
              </a:ext>
            </a:extLst>
          </p:cNvPr>
          <p:cNvSpPr/>
          <p:nvPr/>
        </p:nvSpPr>
        <p:spPr>
          <a:xfrm>
            <a:off x="754457" y="186268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30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공학윤리</a:t>
            </a:r>
            <a:endParaRPr lang="ko-KR" altLang="en-US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596A7-FAE8-455C-BF6F-266437352F70}"/>
              </a:ext>
            </a:extLst>
          </p:cNvPr>
          <p:cNvSpPr txBox="1"/>
          <p:nvPr/>
        </p:nvSpPr>
        <p:spPr>
          <a:xfrm>
            <a:off x="897336" y="400466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30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이겼조</a:t>
            </a:r>
            <a:endParaRPr lang="ko-KR" altLang="en-US" sz="1200" spc="3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ED88C16-7855-4F10-99A0-9AF8EDE3F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649" y="2427600"/>
            <a:ext cx="2565224" cy="320652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438AA6-F2F7-48D8-B404-D0249BA8D4A6}"/>
              </a:ext>
            </a:extLst>
          </p:cNvPr>
          <p:cNvSpPr/>
          <p:nvPr/>
        </p:nvSpPr>
        <p:spPr>
          <a:xfrm>
            <a:off x="3177576" y="2979043"/>
            <a:ext cx="20922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기술자</a:t>
            </a:r>
            <a:r>
              <a:rPr lang="en-US" altLang="ko-KR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DB2EAB7-8E8A-4E89-A545-60360E78C3B5}"/>
              </a:ext>
            </a:extLst>
          </p:cNvPr>
          <p:cNvSpPr/>
          <p:nvPr/>
        </p:nvSpPr>
        <p:spPr>
          <a:xfrm>
            <a:off x="10152469" y="5781564"/>
            <a:ext cx="20778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공학자</a:t>
            </a:r>
            <a:r>
              <a:rPr lang="en-US" altLang="ko-KR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184044-7E1B-4342-84D0-884CDFADEB84}"/>
              </a:ext>
            </a:extLst>
          </p:cNvPr>
          <p:cNvSpPr txBox="1"/>
          <p:nvPr/>
        </p:nvSpPr>
        <p:spPr>
          <a:xfrm>
            <a:off x="3619635" y="3655899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현장 전문가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CFD3FC-B5B1-40C4-A5A9-4225F4AC5A7D}"/>
              </a:ext>
            </a:extLst>
          </p:cNvPr>
          <p:cNvSpPr txBox="1"/>
          <p:nvPr/>
        </p:nvSpPr>
        <p:spPr>
          <a:xfrm>
            <a:off x="10880942" y="6421613"/>
            <a:ext cx="46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상사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8338A52-3DEA-465B-B162-F719CF9C5C16}"/>
              </a:ext>
            </a:extLst>
          </p:cNvPr>
          <p:cNvSpPr/>
          <p:nvPr/>
        </p:nvSpPr>
        <p:spPr>
          <a:xfrm rot="11667171">
            <a:off x="4993993" y="3469531"/>
            <a:ext cx="4870379" cy="383274"/>
          </a:xfrm>
          <a:custGeom>
            <a:avLst/>
            <a:gdLst>
              <a:gd name="connsiteX0" fmla="*/ 0 w 3128910"/>
              <a:gd name="connsiteY0" fmla="*/ 0 h 335666"/>
              <a:gd name="connsiteX1" fmla="*/ 2963119 w 3128910"/>
              <a:gd name="connsiteY1" fmla="*/ 0 h 335666"/>
              <a:gd name="connsiteX2" fmla="*/ 2963119 w 3128910"/>
              <a:gd name="connsiteY2" fmla="*/ 4083 h 335666"/>
              <a:gd name="connsiteX3" fmla="*/ 3128910 w 3128910"/>
              <a:gd name="connsiteY3" fmla="*/ 169875 h 335666"/>
              <a:gd name="connsiteX4" fmla="*/ 2963119 w 3128910"/>
              <a:gd name="connsiteY4" fmla="*/ 335666 h 335666"/>
              <a:gd name="connsiteX5" fmla="*/ 0 w 3128910"/>
              <a:gd name="connsiteY5" fmla="*/ 335666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910" h="335666">
                <a:moveTo>
                  <a:pt x="0" y="0"/>
                </a:moveTo>
                <a:lnTo>
                  <a:pt x="2963119" y="0"/>
                </a:lnTo>
                <a:lnTo>
                  <a:pt x="2963119" y="4083"/>
                </a:lnTo>
                <a:lnTo>
                  <a:pt x="3128910" y="169875"/>
                </a:lnTo>
                <a:lnTo>
                  <a:pt x="2963119" y="335666"/>
                </a:lnTo>
                <a:lnTo>
                  <a:pt x="0" y="335666"/>
                </a:lnTo>
                <a:close/>
              </a:path>
            </a:pathLst>
          </a:custGeom>
          <a:solidFill>
            <a:srgbClr val="FBEEDE"/>
          </a:solidFill>
          <a:ln>
            <a:solidFill>
              <a:srgbClr val="B972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://www.dtnews24.com/news/photo/201610/79673_403242.jpg">
            <a:extLst>
              <a:ext uri="{FF2B5EF4-FFF2-40B4-BE49-F238E27FC236}">
                <a16:creationId xmlns:a16="http://schemas.microsoft.com/office/drawing/2014/main" id="{0B0D3C7A-FE30-4FEE-8D0E-9113832A8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155" y="4341346"/>
            <a:ext cx="3515317" cy="192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019D681-F6A0-466D-BC10-136D25189095}"/>
              </a:ext>
            </a:extLst>
          </p:cNvPr>
          <p:cNvSpPr txBox="1"/>
          <p:nvPr/>
        </p:nvSpPr>
        <p:spPr>
          <a:xfrm>
            <a:off x="2694555" y="6455031"/>
            <a:ext cx="6083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원칙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드럼통은 적절한 장소로 이동한 다음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정부에 알리고 법적인 절차를 밟아서 폐기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98916362-95BB-4B55-991D-B6CD7A0A47EA}"/>
              </a:ext>
            </a:extLst>
          </p:cNvPr>
          <p:cNvSpPr/>
          <p:nvPr/>
        </p:nvSpPr>
        <p:spPr>
          <a:xfrm rot="917733">
            <a:off x="5591706" y="1511169"/>
            <a:ext cx="4666447" cy="390370"/>
          </a:xfrm>
          <a:custGeom>
            <a:avLst/>
            <a:gdLst>
              <a:gd name="connsiteX0" fmla="*/ 0 w 3128910"/>
              <a:gd name="connsiteY0" fmla="*/ 0 h 335666"/>
              <a:gd name="connsiteX1" fmla="*/ 2963119 w 3128910"/>
              <a:gd name="connsiteY1" fmla="*/ 0 h 335666"/>
              <a:gd name="connsiteX2" fmla="*/ 2963119 w 3128910"/>
              <a:gd name="connsiteY2" fmla="*/ 4083 h 335666"/>
              <a:gd name="connsiteX3" fmla="*/ 3128910 w 3128910"/>
              <a:gd name="connsiteY3" fmla="*/ 169875 h 335666"/>
              <a:gd name="connsiteX4" fmla="*/ 2963119 w 3128910"/>
              <a:gd name="connsiteY4" fmla="*/ 335666 h 335666"/>
              <a:gd name="connsiteX5" fmla="*/ 0 w 3128910"/>
              <a:gd name="connsiteY5" fmla="*/ 335666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910" h="335666">
                <a:moveTo>
                  <a:pt x="0" y="0"/>
                </a:moveTo>
                <a:lnTo>
                  <a:pt x="2963119" y="0"/>
                </a:lnTo>
                <a:lnTo>
                  <a:pt x="2963119" y="4083"/>
                </a:lnTo>
                <a:lnTo>
                  <a:pt x="3128910" y="169875"/>
                </a:lnTo>
                <a:lnTo>
                  <a:pt x="2963119" y="335666"/>
                </a:lnTo>
                <a:lnTo>
                  <a:pt x="0" y="335666"/>
                </a:lnTo>
                <a:close/>
              </a:path>
            </a:pathLst>
          </a:custGeom>
          <a:solidFill>
            <a:srgbClr val="92DEF8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9FFA1A-B51F-443D-A910-B4B429CCF278}"/>
              </a:ext>
            </a:extLst>
          </p:cNvPr>
          <p:cNvSpPr/>
          <p:nvPr/>
        </p:nvSpPr>
        <p:spPr>
          <a:xfrm rot="854600">
            <a:off x="5470741" y="3511793"/>
            <a:ext cx="4200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샘플의 존재를 문서로만 남겨놓으라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A3CE973-C066-4367-B90E-90738EB0B812}"/>
              </a:ext>
            </a:extLst>
          </p:cNvPr>
          <p:cNvSpPr/>
          <p:nvPr/>
        </p:nvSpPr>
        <p:spPr>
          <a:xfrm rot="949906">
            <a:off x="6644323" y="1461171"/>
            <a:ext cx="2239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어떻게 할까요</a:t>
            </a:r>
            <a:r>
              <a:rPr lang="en-US" altLang="ko-KR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D7401A0-3912-472A-9A86-0732529F0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13270"/>
            <a:ext cx="2725278" cy="2759582"/>
          </a:xfrm>
          <a:prstGeom prst="rect">
            <a:avLst/>
          </a:prstGeom>
        </p:spPr>
      </p:pic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DB4C6C05-3A45-4E40-98A8-E6B78E3A9024}"/>
              </a:ext>
            </a:extLst>
          </p:cNvPr>
          <p:cNvSpPr/>
          <p:nvPr/>
        </p:nvSpPr>
        <p:spPr>
          <a:xfrm rot="8269693">
            <a:off x="-449209" y="2758760"/>
            <a:ext cx="4269767" cy="639284"/>
          </a:xfrm>
          <a:custGeom>
            <a:avLst/>
            <a:gdLst>
              <a:gd name="connsiteX0" fmla="*/ 0 w 3128910"/>
              <a:gd name="connsiteY0" fmla="*/ 0 h 335666"/>
              <a:gd name="connsiteX1" fmla="*/ 2963119 w 3128910"/>
              <a:gd name="connsiteY1" fmla="*/ 0 h 335666"/>
              <a:gd name="connsiteX2" fmla="*/ 2963119 w 3128910"/>
              <a:gd name="connsiteY2" fmla="*/ 4083 h 335666"/>
              <a:gd name="connsiteX3" fmla="*/ 3128910 w 3128910"/>
              <a:gd name="connsiteY3" fmla="*/ 169875 h 335666"/>
              <a:gd name="connsiteX4" fmla="*/ 2963119 w 3128910"/>
              <a:gd name="connsiteY4" fmla="*/ 335666 h 335666"/>
              <a:gd name="connsiteX5" fmla="*/ 0 w 3128910"/>
              <a:gd name="connsiteY5" fmla="*/ 335666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910" h="335666">
                <a:moveTo>
                  <a:pt x="0" y="0"/>
                </a:moveTo>
                <a:lnTo>
                  <a:pt x="2963119" y="0"/>
                </a:lnTo>
                <a:lnTo>
                  <a:pt x="2963119" y="4083"/>
                </a:lnTo>
                <a:lnTo>
                  <a:pt x="3128910" y="169875"/>
                </a:lnTo>
                <a:lnTo>
                  <a:pt x="2963119" y="335666"/>
                </a:lnTo>
                <a:lnTo>
                  <a:pt x="0" y="335666"/>
                </a:lnTo>
                <a:close/>
              </a:path>
            </a:pathLst>
          </a:custGeom>
          <a:solidFill>
            <a:srgbClr val="DFE1E9"/>
          </a:solidFill>
          <a:ln>
            <a:solidFill>
              <a:srgbClr val="806E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7BC31FB-0021-4510-866D-2053BED60A0C}"/>
              </a:ext>
            </a:extLst>
          </p:cNvPr>
          <p:cNvSpPr/>
          <p:nvPr/>
        </p:nvSpPr>
        <p:spPr>
          <a:xfrm rot="1545879">
            <a:off x="1322784" y="4242295"/>
            <a:ext cx="1002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의뢰인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1BBB6DB-3809-4B46-8E43-77EF31618B7F}"/>
              </a:ext>
            </a:extLst>
          </p:cNvPr>
          <p:cNvSpPr/>
          <p:nvPr/>
        </p:nvSpPr>
        <p:spPr>
          <a:xfrm rot="19030807">
            <a:off x="-398548" y="2598680"/>
            <a:ext cx="46089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드럼통 에 위험한 물질이 들어있습니다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빨리 </a:t>
            </a:r>
            <a:r>
              <a:rPr lang="ko-KR" altLang="en-US" sz="1600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치우시는게</a:t>
            </a: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좋을거에요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30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 animBg="1"/>
      <p:bldP spid="27" grpId="0"/>
      <p:bldP spid="29" grpId="0" animBg="1"/>
      <p:bldP spid="30" grpId="0"/>
      <p:bldP spid="31" grpId="0"/>
      <p:bldP spid="32" grpId="0" animBg="1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F0A2C2C-B018-4F93-9328-752329450023}"/>
              </a:ext>
            </a:extLst>
          </p:cNvPr>
          <p:cNvSpPr txBox="1"/>
          <p:nvPr/>
        </p:nvSpPr>
        <p:spPr>
          <a:xfrm>
            <a:off x="435538" y="110344"/>
            <a:ext cx="9927661" cy="69249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ko-KR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윤리적이</a:t>
            </a:r>
            <a:r>
              <a:rPr lang="ko-KR" altLang="en-US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지 않다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.</a:t>
            </a:r>
          </a:p>
          <a:p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나눔스퀘어"/>
              <a:ea typeface="나눔스퀘어"/>
            </a:endParaRPr>
          </a:p>
          <a:p>
            <a:pPr marL="514350" indent="-514350">
              <a:buAutoNum type="arabicPeriod"/>
            </a:pPr>
            <a:r>
              <a:rPr lang="ko-KR" sz="2800" dirty="0">
                <a:solidFill>
                  <a:srgbClr val="000000"/>
                </a:solidFill>
                <a:ea typeface="나눔스퀘어"/>
              </a:rPr>
              <a:t>의뢰인이 매우 위험한 폐기물을 가지고</a:t>
            </a:r>
            <a:r>
              <a:rPr lang="en-US" altLang="ko-KR" sz="2800" dirty="0">
                <a:solidFill>
                  <a:srgbClr val="000000"/>
                </a:solidFill>
                <a:ea typeface="나눔스퀘어"/>
              </a:rPr>
              <a:t> 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국민의 안전을 해칠 수도 있기 때문에 제거를 </a:t>
            </a:r>
            <a:r>
              <a:rPr lang="ko-KR" altLang="en-US" sz="2800" dirty="0">
                <a:solidFill>
                  <a:srgbClr val="000000"/>
                </a:solidFill>
                <a:ea typeface="나눔스퀘어"/>
              </a:rPr>
              <a:t>하지 않은 것은 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윤리적이지 않다.</a:t>
            </a:r>
            <a:endParaRPr lang="en-US" altLang="ko-KR" sz="2800" dirty="0">
              <a:solidFill>
                <a:srgbClr val="000000"/>
              </a:solidFill>
              <a:ea typeface="나눔스퀘어"/>
            </a:endParaRPr>
          </a:p>
          <a:p>
            <a:pPr marL="514350" indent="-514350">
              <a:buAutoNum type="arabicPeriod"/>
            </a:pPr>
            <a:endParaRPr lang="ko-KR" sz="2800" dirty="0">
              <a:ea typeface="맑은 고딕"/>
            </a:endParaRPr>
          </a:p>
          <a:p>
            <a:r>
              <a:rPr lang="ko-KR" sz="2800" dirty="0">
                <a:solidFill>
                  <a:srgbClr val="000000"/>
                </a:solidFill>
                <a:ea typeface="나눔스퀘어"/>
              </a:rPr>
              <a:t>2. </a:t>
            </a:r>
            <a:r>
              <a:rPr lang="ko-KR" altLang="en-US" sz="2800" dirty="0">
                <a:solidFill>
                  <a:srgbClr val="000000"/>
                </a:solidFill>
                <a:ea typeface="나눔스퀘어"/>
              </a:rPr>
              <a:t>원칙에 따라 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안전한 곳에 옮기고</a:t>
            </a:r>
            <a:r>
              <a:rPr lang="en-US" altLang="ko-KR" sz="2800" dirty="0">
                <a:solidFill>
                  <a:srgbClr val="000000"/>
                </a:solidFill>
                <a:ea typeface="나눔스퀘어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ea typeface="나눔스퀘어"/>
              </a:rPr>
              <a:t>절차대로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 제거를 했어야 </a:t>
            </a:r>
            <a:r>
              <a:rPr lang="ko-KR" altLang="en-US" sz="2800" dirty="0">
                <a:solidFill>
                  <a:srgbClr val="000000"/>
                </a:solidFill>
                <a:ea typeface="나눔스퀘어"/>
              </a:rPr>
              <a:t>됐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다.</a:t>
            </a:r>
            <a:endParaRPr lang="ko-KR" sz="2800" dirty="0">
              <a:ea typeface="맑은 고딕"/>
            </a:endParaRPr>
          </a:p>
          <a:p>
            <a:endParaRPr lang="en-US" altLang="ko-KR" sz="3600" b="1" dirty="0">
              <a:solidFill>
                <a:schemeClr val="accent2">
                  <a:lumMod val="75000"/>
                </a:schemeClr>
              </a:solidFill>
              <a:ea typeface="맑은 고딕"/>
            </a:endParaRPr>
          </a:p>
          <a:p>
            <a:r>
              <a:rPr lang="ko-KR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윤리적이다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.</a:t>
            </a:r>
          </a:p>
          <a:p>
            <a:endParaRPr lang="ko-KR" sz="2000" b="1" dirty="0">
              <a:solidFill>
                <a:schemeClr val="accent2">
                  <a:lumMod val="75000"/>
                </a:schemeClr>
              </a:solidFill>
              <a:ea typeface="맑은 고딕"/>
            </a:endParaRPr>
          </a:p>
          <a:p>
            <a:pPr marL="514350" indent="-514350">
              <a:buAutoNum type="arabicPeriod"/>
            </a:pPr>
            <a:r>
              <a:rPr lang="ko-KR" sz="2800" dirty="0">
                <a:solidFill>
                  <a:srgbClr val="000000"/>
                </a:solidFill>
                <a:ea typeface="나눔스퀘어"/>
              </a:rPr>
              <a:t>공학자 </a:t>
            </a:r>
            <a:r>
              <a:rPr lang="ko-KR" sz="2800" dirty="0" err="1">
                <a:solidFill>
                  <a:srgbClr val="000000"/>
                </a:solidFill>
                <a:ea typeface="나눔스퀘어"/>
              </a:rPr>
              <a:t>B는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 위험물질의 자료를 </a:t>
            </a:r>
            <a:r>
              <a:rPr lang="ko-KR" altLang="en-US" sz="2800" dirty="0">
                <a:solidFill>
                  <a:srgbClr val="000000"/>
                </a:solidFill>
                <a:latin typeface="맑은 고딕"/>
                <a:ea typeface="맑은 고딕"/>
              </a:rPr>
              <a:t>남겨뒀고, 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의뢰</a:t>
            </a:r>
            <a:r>
              <a:rPr lang="ko-KR" sz="2800" dirty="0">
                <a:solidFill>
                  <a:srgbClr val="000000"/>
                </a:solidFill>
                <a:latin typeface="맑은 고딕"/>
                <a:ea typeface="맑은 고딕"/>
              </a:rPr>
              <a:t>인에게</a:t>
            </a:r>
            <a:endParaRPr lang="en-US" altLang="ko-KR" sz="28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ko-KR" sz="2800" dirty="0">
                <a:solidFill>
                  <a:srgbClr val="000000"/>
                </a:solidFill>
                <a:latin typeface="맑은 고딕"/>
                <a:ea typeface="맑은 고딕"/>
              </a:rPr>
              <a:t>위험물질이 있으니 제거하라고 말했다.</a:t>
            </a:r>
            <a:endParaRPr lang="en-US" altLang="ko-KR" sz="28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endParaRPr lang="ko-KR" altLang="en-US" sz="28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en-US" altLang="ko-KR" sz="2800" dirty="0">
                <a:solidFill>
                  <a:srgbClr val="000000"/>
                </a:solidFill>
                <a:latin typeface="맑은 고딕"/>
                <a:ea typeface="맑은 고딕"/>
              </a:rPr>
              <a:t>2. </a:t>
            </a:r>
            <a:r>
              <a:rPr lang="ko-KR" sz="2800" dirty="0">
                <a:solidFill>
                  <a:srgbClr val="000000"/>
                </a:solidFill>
                <a:latin typeface="맑은 고딕"/>
                <a:ea typeface="맑은 고딕"/>
              </a:rPr>
              <a:t>의뢰인이 그 물질을 가지고 위험한</a:t>
            </a:r>
            <a:r>
              <a:rPr lang="en-US" altLang="ko-KR" sz="28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행동을 할 수도 있지만</a:t>
            </a:r>
            <a:endParaRPr lang="en-US" altLang="ko-KR" sz="2800" dirty="0">
              <a:solidFill>
                <a:srgbClr val="000000"/>
              </a:solidFill>
              <a:ea typeface="나눔스퀘어"/>
            </a:endParaRPr>
          </a:p>
          <a:p>
            <a:r>
              <a:rPr lang="ko-KR" sz="2800" dirty="0">
                <a:solidFill>
                  <a:srgbClr val="000000"/>
                </a:solidFill>
                <a:ea typeface="나눔스퀘어"/>
              </a:rPr>
              <a:t>그것은 공학자가 윤리적이지 못해</a:t>
            </a:r>
            <a:r>
              <a:rPr lang="en-US" altLang="ko-KR" sz="2800" dirty="0">
                <a:solidFill>
                  <a:srgbClr val="000000"/>
                </a:solidFill>
                <a:ea typeface="나눔스퀘어"/>
              </a:rPr>
              <a:t> 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일어난 일이 아니라 생각하고</a:t>
            </a:r>
            <a:endParaRPr lang="ko-KR" altLang="en-US" sz="28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ko-KR" sz="2800" dirty="0">
                <a:solidFill>
                  <a:srgbClr val="000000"/>
                </a:solidFill>
                <a:ea typeface="나눔스퀘어"/>
              </a:rPr>
              <a:t>공학자 </a:t>
            </a:r>
            <a:r>
              <a:rPr lang="ko-KR" sz="2800" dirty="0" err="1">
                <a:solidFill>
                  <a:srgbClr val="000000"/>
                </a:solidFill>
                <a:ea typeface="나눔스퀘어"/>
              </a:rPr>
              <a:t>B는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 공학자로</a:t>
            </a:r>
            <a:r>
              <a:rPr lang="ko-KR" altLang="en-US" sz="2800" dirty="0">
                <a:solidFill>
                  <a:srgbClr val="000000"/>
                </a:solidFill>
                <a:ea typeface="나눔스퀘어"/>
              </a:rPr>
              <a:t>서</a:t>
            </a:r>
            <a:r>
              <a:rPr lang="ko-KR" sz="2800" dirty="0">
                <a:solidFill>
                  <a:srgbClr val="000000"/>
                </a:solidFill>
                <a:ea typeface="나눔스퀘어"/>
              </a:rPr>
              <a:t> 할 일을 다했다고 생각한다</a:t>
            </a:r>
            <a:r>
              <a:rPr lang="en-US" altLang="ko-KR" sz="2800" dirty="0">
                <a:solidFill>
                  <a:srgbClr val="000000"/>
                </a:solidFill>
                <a:ea typeface="나눔스퀘어"/>
              </a:rPr>
              <a:t>.</a:t>
            </a:r>
            <a:endParaRPr lang="ko-KR" sz="2800" dirty="0">
              <a:ea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99FF1A-13EF-43D5-AD22-319CB12D3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649" y="2427600"/>
            <a:ext cx="2565224" cy="32065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E3B0B98-9E45-4380-8B7C-011BE8E704FD}"/>
              </a:ext>
            </a:extLst>
          </p:cNvPr>
          <p:cNvSpPr/>
          <p:nvPr/>
        </p:nvSpPr>
        <p:spPr>
          <a:xfrm>
            <a:off x="10152469" y="5781564"/>
            <a:ext cx="20778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공학자</a:t>
            </a:r>
            <a:r>
              <a:rPr lang="en-US" altLang="ko-KR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321CB-F216-4480-B71E-80984AFA1C22}"/>
              </a:ext>
            </a:extLst>
          </p:cNvPr>
          <p:cNvSpPr txBox="1"/>
          <p:nvPr/>
        </p:nvSpPr>
        <p:spPr>
          <a:xfrm>
            <a:off x="10880942" y="6421613"/>
            <a:ext cx="46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상사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927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0DC9E8-54F2-4D10-85E7-6C62ED80C499}"/>
              </a:ext>
            </a:extLst>
          </p:cNvPr>
          <p:cNvSpPr txBox="1"/>
          <p:nvPr/>
        </p:nvSpPr>
        <p:spPr>
          <a:xfrm>
            <a:off x="354127" y="458956"/>
            <a:ext cx="11483746" cy="59400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도덕적 의무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.</a:t>
            </a:r>
          </a:p>
          <a:p>
            <a:endParaRPr lang="en-US" altLang="ko-KR" sz="2800" dirty="0">
              <a:ea typeface="맑은 고딕"/>
            </a:endParaRPr>
          </a:p>
          <a:p>
            <a:r>
              <a:rPr lang="ko-KR" altLang="en-US" sz="2800" dirty="0">
                <a:ea typeface="맑은 고딕"/>
              </a:rPr>
              <a:t>책임은 도덕적으로 필수적인 의무 형태를 갖는 행위</a:t>
            </a:r>
            <a:endParaRPr lang="en-US" altLang="ko-KR" sz="2800" dirty="0">
              <a:ea typeface="맑은 고딕"/>
            </a:endParaRPr>
          </a:p>
          <a:p>
            <a:r>
              <a:rPr lang="ko-KR" altLang="en-US" sz="2800" dirty="0">
                <a:ea typeface="맑은 고딕"/>
              </a:rPr>
              <a:t>위험물질을 정기적으로 점검</a:t>
            </a:r>
            <a:r>
              <a:rPr lang="en-US" altLang="ko-KR" sz="2800" dirty="0">
                <a:ea typeface="맑은 고딕"/>
              </a:rPr>
              <a:t>, </a:t>
            </a:r>
            <a:r>
              <a:rPr lang="ko-KR" altLang="en-US" sz="2800" dirty="0">
                <a:ea typeface="맑은 고딕"/>
              </a:rPr>
              <a:t>잠재적인 위험성을 점검할 책임이 있다</a:t>
            </a:r>
            <a:r>
              <a:rPr lang="en-US" altLang="ko-KR" sz="2800" dirty="0">
                <a:ea typeface="맑은 고딕"/>
              </a:rPr>
              <a:t>.</a:t>
            </a:r>
          </a:p>
          <a:p>
            <a:endParaRPr lang="en-US" altLang="ko-KR" sz="3600" b="1" dirty="0">
              <a:solidFill>
                <a:schemeClr val="accent2">
                  <a:lumMod val="75000"/>
                </a:schemeClr>
              </a:solidFill>
              <a:ea typeface="맑은 고딕"/>
            </a:endParaRPr>
          </a:p>
          <a:p>
            <a:r>
              <a:rPr lang="ko-KR" altLang="en-US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도덕적 책임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.</a:t>
            </a:r>
          </a:p>
          <a:p>
            <a:endParaRPr lang="ko-KR" sz="2000" b="1" dirty="0">
              <a:solidFill>
                <a:schemeClr val="accent2">
                  <a:lumMod val="75000"/>
                </a:schemeClr>
              </a:solidFill>
              <a:ea typeface="맑은 고딕"/>
            </a:endParaRPr>
          </a:p>
          <a:p>
            <a:r>
              <a:rPr lang="ko-KR" altLang="en-US" sz="2800" b="1" dirty="0">
                <a:solidFill>
                  <a:srgbClr val="000000"/>
                </a:solidFill>
                <a:latin typeface="맑은 고딕"/>
                <a:ea typeface="맑은 고딕"/>
              </a:rPr>
              <a:t>인과 관계에 의한 책임</a:t>
            </a:r>
            <a:r>
              <a:rPr lang="en-US" altLang="ko-KR" sz="2800" b="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altLang="en-US" sz="2800" dirty="0">
                <a:solidFill>
                  <a:srgbClr val="000000"/>
                </a:solidFill>
                <a:latin typeface="맑은 고딕"/>
                <a:ea typeface="맑은 고딕"/>
              </a:rPr>
              <a:t>위험물질을 공식적인 절차에 의하여 직접 처리하지 않았다</a:t>
            </a:r>
            <a:r>
              <a:rPr lang="en-US" altLang="ko-KR" sz="280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  <a:p>
            <a:endParaRPr lang="en-US" altLang="ko-KR" sz="28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ko-KR" altLang="en-US" sz="2800" b="1" dirty="0">
                <a:solidFill>
                  <a:srgbClr val="000000"/>
                </a:solidFill>
                <a:latin typeface="맑은 고딕"/>
                <a:ea typeface="맑은 고딕"/>
              </a:rPr>
              <a:t>직업적인 책임</a:t>
            </a:r>
            <a:r>
              <a:rPr lang="en-US" altLang="ko-KR" sz="2800" b="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altLang="en-US" sz="2800" dirty="0">
                <a:solidFill>
                  <a:srgbClr val="000000"/>
                </a:solidFill>
                <a:latin typeface="맑은 고딕"/>
                <a:ea typeface="맑은 고딕"/>
              </a:rPr>
              <a:t>고용된 상황에서 한 개인에게 할당된 과업으로 구성</a:t>
            </a:r>
            <a:endParaRPr lang="en-US" altLang="ko-KR" sz="28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endParaRPr lang="en-US" altLang="ko-KR" sz="28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ko-KR" altLang="en-US" sz="2800" b="1" dirty="0">
                <a:solidFill>
                  <a:srgbClr val="000000"/>
                </a:solidFill>
                <a:latin typeface="맑은 고딕"/>
                <a:ea typeface="맑은 고딕"/>
              </a:rPr>
              <a:t>법적 책임</a:t>
            </a:r>
            <a:r>
              <a:rPr lang="en-US" altLang="ko-KR" sz="2800" b="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altLang="en-US" sz="2800" dirty="0">
                <a:solidFill>
                  <a:srgbClr val="000000"/>
                </a:solidFill>
                <a:latin typeface="맑은 고딕"/>
                <a:ea typeface="맑은 고딕"/>
              </a:rPr>
              <a:t>책임을 지기 위해 법적인 의무를 다해야 한다</a:t>
            </a:r>
            <a:r>
              <a:rPr lang="en-US" altLang="ko-KR" sz="280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ko-KR" sz="28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9680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AB6ABAB-0C95-457A-8F6F-3D7AE1A41A1A}"/>
              </a:ext>
            </a:extLst>
          </p:cNvPr>
          <p:cNvSpPr/>
          <p:nvPr/>
        </p:nvSpPr>
        <p:spPr>
          <a:xfrm>
            <a:off x="-113122" y="0"/>
            <a:ext cx="12509369" cy="70701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43876F-3E44-44EA-9E91-0C3F064D8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08" y="1476114"/>
            <a:ext cx="8496300" cy="723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4E6710E-1C80-4B81-8CB1-2D2B4EECD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60" y="2600064"/>
            <a:ext cx="8982075" cy="14287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9204526-0ABB-4C72-ADD6-940EB0843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568" y="4597306"/>
            <a:ext cx="8705850" cy="76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83DB3B-E213-4936-9A6B-0C9E78511C6B}"/>
              </a:ext>
            </a:extLst>
          </p:cNvPr>
          <p:cNvSpPr txBox="1"/>
          <p:nvPr/>
        </p:nvSpPr>
        <p:spPr>
          <a:xfrm>
            <a:off x="354127" y="581506"/>
            <a:ext cx="1148374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NSPE</a:t>
            </a:r>
            <a:r>
              <a:rPr lang="ko-KR" altLang="en-US" sz="3600" b="1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의 윤리 규범</a:t>
            </a:r>
            <a:endParaRPr lang="ko-KR" sz="28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4299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CB86A5A5-88A0-48C2-A3AE-499B1F35DC63}" vid="{DE54B909-E471-49F7-A4DC-07CD019C48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55</TotalTime>
  <Words>219</Words>
  <Application>Microsoft Office PowerPoint</Application>
  <PresentationFormat>와이드스크린</PresentationFormat>
  <Paragraphs>59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나눔스퀘어</vt:lpstr>
      <vt:lpstr>나눔스퀘어 Bold</vt:lpstr>
      <vt:lpstr>나눔스퀘어 ExtraBold</vt:lpstr>
      <vt:lpstr>맑은 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 KIM</dc:creator>
  <cp:lastModifiedBy>우 정헌</cp:lastModifiedBy>
  <cp:revision>11</cp:revision>
  <dcterms:created xsi:type="dcterms:W3CDTF">2017-11-07T23:20:10Z</dcterms:created>
  <dcterms:modified xsi:type="dcterms:W3CDTF">2018-11-12T02:40:46Z</dcterms:modified>
</cp:coreProperties>
</file>