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/>
          <p:nvPr>
            <p:ph type="title"/>
          </p:nvPr>
        </p:nvSpPr>
        <p:spPr>
          <a:xfrm>
            <a:off x="6629400" y="206375"/>
            <a:ext cx="2057400" cy="4387852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 txBox="1"/>
          <p:nvPr>
            <p:ph type="body" idx="1"/>
          </p:nvPr>
        </p:nvSpPr>
        <p:spPr>
          <a:xfrm>
            <a:off x="457200" y="206375"/>
            <a:ext cx="6019800" cy="438785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57200" y="1200150"/>
            <a:ext cx="4038600" cy="339407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4645026" y="1535112"/>
            <a:ext cx="4041776" cy="6397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1" y="273049"/>
            <a:ext cx="3008315" cy="1162051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13"/>
          </p:nvPr>
        </p:nvSpPr>
        <p:spPr>
          <a:xfrm>
            <a:off x="457201" y="1435102"/>
            <a:ext cx="3008315" cy="46910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4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131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3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/>
          <p:cNvSpPr txBox="1"/>
          <p:nvPr>
            <p:ph type="ctrTitle"/>
          </p:nvPr>
        </p:nvSpPr>
        <p:spPr>
          <a:xfrm>
            <a:off x="685800" y="2852935"/>
            <a:ext cx="7772400" cy="147002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pc="-100" sz="36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</a:lstStyle>
          <a:p>
            <a:pPr/>
            <a:r>
              <a:t>Tic Tac Toe Game </a:t>
            </a:r>
          </a:p>
        </p:txBody>
      </p:sp>
      <p:sp>
        <p:nvSpPr>
          <p:cNvPr id="113" name="부제목 2"/>
          <p:cNvSpPr txBox="1"/>
          <p:nvPr>
            <p:ph type="subTitle" sz="quarter" idx="1"/>
          </p:nvPr>
        </p:nvSpPr>
        <p:spPr>
          <a:xfrm>
            <a:off x="1371600" y="4399136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pc="-133" sz="1600">
                <a:ln w="12700">
                  <a:solidFill>
                    <a:srgbClr val="FFFFFF">
                      <a:alpha val="0"/>
                    </a:srgbClr>
                  </a:solidFill>
                </a:ln>
                <a:solidFill>
                  <a:srgbClr val="F2F2F2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r>
              <a:t>20161901 김주환</a:t>
            </a:r>
          </a:p>
          <a:p>
            <a:pPr>
              <a:spcBef>
                <a:spcPts val="200"/>
              </a:spcBef>
              <a:defRPr spc="-133" sz="1600">
                <a:ln w="12700">
                  <a:solidFill>
                    <a:srgbClr val="FFFFFF">
                      <a:alpha val="0"/>
                    </a:srgbClr>
                  </a:solidFill>
                </a:ln>
                <a:solidFill>
                  <a:srgbClr val="F2F2F2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r>
              <a:t>20165153 </a:t>
            </a:r>
            <a:r>
              <a:t>백지수</a:t>
            </a:r>
          </a:p>
          <a:p>
            <a:pPr>
              <a:spcBef>
                <a:spcPts val="200"/>
              </a:spcBef>
              <a:defRPr spc="-100"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2F2F2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</a:p>
        </p:txBody>
      </p:sp>
      <p:pic>
        <p:nvPicPr>
          <p:cNvPr id="114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7330" y="1340767"/>
            <a:ext cx="1649340" cy="1649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직사각형 3"/>
          <p:cNvSpPr/>
          <p:nvPr/>
        </p:nvSpPr>
        <p:spPr>
          <a:xfrm>
            <a:off x="-468561" y="-36211"/>
            <a:ext cx="9865098" cy="864096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5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7883" y="1772816"/>
            <a:ext cx="2088233" cy="208823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제목 1"/>
          <p:cNvSpPr txBox="1"/>
          <p:nvPr/>
        </p:nvSpPr>
        <p:spPr>
          <a:xfrm>
            <a:off x="899591" y="4149080"/>
            <a:ext cx="7416826" cy="14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spc="-100" sz="23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들어주셔서 감사합니다</a:t>
            </a:r>
            <a:r>
              <a:t>:D</a:t>
            </a:r>
            <a:br/>
          </a:p>
        </p:txBody>
      </p:sp>
      <p:sp>
        <p:nvSpPr>
          <p:cNvPr id="197" name="제목 1"/>
          <p:cNvSpPr txBox="1"/>
          <p:nvPr/>
        </p:nvSpPr>
        <p:spPr>
          <a:xfrm>
            <a:off x="1810146" y="19364"/>
            <a:ext cx="5523708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Tic Tac Toe 게임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3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9665" y="476672"/>
            <a:ext cx="824670" cy="8246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" name="그룹 6"/>
          <p:cNvGrpSpPr/>
          <p:nvPr/>
        </p:nvGrpSpPr>
        <p:grpSpPr>
          <a:xfrm>
            <a:off x="2992016" y="1995657"/>
            <a:ext cx="3740219" cy="835575"/>
            <a:chOff x="0" y="0"/>
            <a:chExt cx="3740218" cy="835574"/>
          </a:xfrm>
        </p:grpSpPr>
        <p:sp>
          <p:nvSpPr>
            <p:cNvPr id="117" name="직사각형 7"/>
            <p:cNvSpPr txBox="1"/>
            <p:nvPr/>
          </p:nvSpPr>
          <p:spPr>
            <a:xfrm>
              <a:off x="136608" y="0"/>
              <a:ext cx="3603611" cy="738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lnSpc>
                  <a:spcPct val="150000"/>
                </a:lnSpc>
                <a:defRPr b="1" spc="6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Content1</a:t>
              </a:r>
            </a:p>
            <a:p>
              <a:pPr algn="just">
                <a:lnSpc>
                  <a:spcPct val="150000"/>
                </a:lnSpc>
                <a:defRPr spc="600" sz="1400">
                  <a:ln w="952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Tic Tac Toe 게임이란?</a:t>
              </a:r>
            </a:p>
          </p:txBody>
        </p:sp>
        <p:sp>
          <p:nvSpPr>
            <p:cNvPr id="118" name="직선 연결선 8"/>
            <p:cNvSpPr/>
            <p:nvPr/>
          </p:nvSpPr>
          <p:spPr>
            <a:xfrm flipH="1">
              <a:off x="0" y="64436"/>
              <a:ext cx="1" cy="771139"/>
            </a:xfrm>
            <a:prstGeom prst="line">
              <a:avLst/>
            </a:prstGeom>
            <a:noFill/>
            <a:ln w="1524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2" name="그룹 9"/>
          <p:cNvGrpSpPr/>
          <p:nvPr/>
        </p:nvGrpSpPr>
        <p:grpSpPr>
          <a:xfrm>
            <a:off x="2961737" y="3677947"/>
            <a:ext cx="3800776" cy="731872"/>
            <a:chOff x="0" y="0"/>
            <a:chExt cx="3800775" cy="731870"/>
          </a:xfrm>
        </p:grpSpPr>
        <p:sp>
          <p:nvSpPr>
            <p:cNvPr id="120" name="직사각형 10"/>
            <p:cNvSpPr txBox="1"/>
            <p:nvPr/>
          </p:nvSpPr>
          <p:spPr>
            <a:xfrm>
              <a:off x="197184" y="0"/>
              <a:ext cx="3603592" cy="59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b="1" spc="6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Content 2</a:t>
              </a:r>
            </a:p>
            <a:p>
              <a:pPr algn="just">
                <a:lnSpc>
                  <a:spcPct val="150000"/>
                </a:lnSpc>
                <a:defRPr spc="600" sz="1400">
                  <a:ln w="952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게임화면 시연 및 설명</a:t>
              </a:r>
            </a:p>
          </p:txBody>
        </p:sp>
        <p:sp>
          <p:nvSpPr>
            <p:cNvPr id="121" name="직선 연결선 11"/>
            <p:cNvSpPr/>
            <p:nvPr/>
          </p:nvSpPr>
          <p:spPr>
            <a:xfrm flipH="1">
              <a:off x="-1" y="3692"/>
              <a:ext cx="2" cy="728179"/>
            </a:xfrm>
            <a:prstGeom prst="line">
              <a:avLst/>
            </a:prstGeom>
            <a:noFill/>
            <a:ln w="1524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5" name="그룹 12"/>
          <p:cNvGrpSpPr/>
          <p:nvPr/>
        </p:nvGrpSpPr>
        <p:grpSpPr>
          <a:xfrm>
            <a:off x="2962424" y="4951734"/>
            <a:ext cx="4013758" cy="1169838"/>
            <a:chOff x="0" y="0"/>
            <a:chExt cx="4013757" cy="1169836"/>
          </a:xfrm>
        </p:grpSpPr>
        <p:sp>
          <p:nvSpPr>
            <p:cNvPr id="123" name="직사각형 13"/>
            <p:cNvSpPr txBox="1"/>
            <p:nvPr/>
          </p:nvSpPr>
          <p:spPr>
            <a:xfrm>
              <a:off x="210907" y="0"/>
              <a:ext cx="3802851" cy="1169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50000"/>
                </a:lnSpc>
                <a:defRPr b="1" spc="6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Content 3</a:t>
              </a:r>
            </a:p>
            <a:p>
              <a:pPr algn="just">
                <a:lnSpc>
                  <a:spcPct val="150000"/>
                </a:lnSpc>
                <a:defRPr spc="600" sz="1400">
                  <a:ln w="952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Easy,Normal,Hard mode</a:t>
              </a:r>
            </a:p>
          </p:txBody>
        </p:sp>
        <p:sp>
          <p:nvSpPr>
            <p:cNvPr id="124" name="직선 연결선 14"/>
            <p:cNvSpPr/>
            <p:nvPr/>
          </p:nvSpPr>
          <p:spPr>
            <a:xfrm flipH="1">
              <a:off x="-1" y="32392"/>
              <a:ext cx="2" cy="858911"/>
            </a:xfrm>
            <a:prstGeom prst="line">
              <a:avLst/>
            </a:prstGeom>
            <a:noFill/>
            <a:ln w="1524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3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직사각형 2"/>
          <p:cNvSpPr/>
          <p:nvPr/>
        </p:nvSpPr>
        <p:spPr>
          <a:xfrm>
            <a:off x="-108521" y="0"/>
            <a:ext cx="9505058" cy="7029399"/>
          </a:xfrm>
          <a:prstGeom prst="rect">
            <a:avLst/>
          </a:prstGeom>
          <a:solidFill>
            <a:srgbClr val="000000">
              <a:alpha val="5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직선 연결선 5"/>
          <p:cNvSpPr/>
          <p:nvPr/>
        </p:nvSpPr>
        <p:spPr>
          <a:xfrm flipH="1">
            <a:off x="2555775" y="2880347"/>
            <a:ext cx="1" cy="1006579"/>
          </a:xfrm>
          <a:prstGeom prst="line">
            <a:avLst/>
          </a:prstGeom>
          <a:ln w="1524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직사각형 6"/>
          <p:cNvSpPr txBox="1"/>
          <p:nvPr/>
        </p:nvSpPr>
        <p:spPr>
          <a:xfrm>
            <a:off x="2664297" y="2868110"/>
            <a:ext cx="406924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pc="6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Tic Tac Toe Game이란?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제목 1"/>
          <p:cNvSpPr txBox="1"/>
          <p:nvPr/>
        </p:nvSpPr>
        <p:spPr>
          <a:xfrm>
            <a:off x="2808920" y="-82121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Tic Tac Toe 게임이란?</a:t>
            </a:r>
          </a:p>
        </p:txBody>
      </p:sp>
      <p:sp>
        <p:nvSpPr>
          <p:cNvPr id="134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5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직사각형 9"/>
          <p:cNvSpPr txBox="1"/>
          <p:nvPr/>
        </p:nvSpPr>
        <p:spPr>
          <a:xfrm>
            <a:off x="336724" y="1217899"/>
            <a:ext cx="3310136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Tic Tac Toe 게임이란?</a:t>
            </a:r>
          </a:p>
        </p:txBody>
      </p:sp>
      <p:sp>
        <p:nvSpPr>
          <p:cNvPr id="137" name="직사각형 13"/>
          <p:cNvSpPr txBox="1"/>
          <p:nvPr/>
        </p:nvSpPr>
        <p:spPr>
          <a:xfrm>
            <a:off x="1460560" y="2246411"/>
            <a:ext cx="6006856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- </a:t>
            </a:r>
            <a:r>
              <a:t>오목과 아주 유사한 형태의 보드게임</a:t>
            </a:r>
          </a:p>
        </p:txBody>
      </p:sp>
      <p:sp>
        <p:nvSpPr>
          <p:cNvPr id="138" name="직사각형 14"/>
          <p:cNvSpPr txBox="1"/>
          <p:nvPr/>
        </p:nvSpPr>
        <p:spPr>
          <a:xfrm>
            <a:off x="1043608" y="3330221"/>
            <a:ext cx="6840760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- 3 x 3의 보드판에서 1P는 O, 2P는 X를 그린다.</a:t>
            </a:r>
          </a:p>
        </p:txBody>
      </p:sp>
      <p:sp>
        <p:nvSpPr>
          <p:cNvPr id="139" name="직사각형 15"/>
          <p:cNvSpPr txBox="1"/>
          <p:nvPr/>
        </p:nvSpPr>
        <p:spPr>
          <a:xfrm>
            <a:off x="1070508" y="4414031"/>
            <a:ext cx="7074992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먼저 O나 X를 3개가 직선으로 이어지게 만들면 승리한다.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  <p:bldP build="whole" bldLvl="1" animBg="1" rev="0" advAuto="0" spid="138" grpId="3"/>
      <p:bldP build="whole" bldLvl="1" animBg="1" rev="0" advAuto="0" spid="137" grpId="2"/>
      <p:bldP build="whole" bldLvl="1" animBg="1" rev="0" advAuto="0" spid="13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3"/>
          <p:cNvSpPr/>
          <p:nvPr/>
        </p:nvSpPr>
        <p:spPr>
          <a:xfrm>
            <a:off x="-318495" y="-93343"/>
            <a:ext cx="9865097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제목 1"/>
          <p:cNvSpPr txBox="1"/>
          <p:nvPr/>
        </p:nvSpPr>
        <p:spPr>
          <a:xfrm>
            <a:off x="2916932" y="-82121"/>
            <a:ext cx="3310136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Tic Tac Toe 게임이란?</a:t>
            </a:r>
          </a:p>
        </p:txBody>
      </p:sp>
      <p:sp>
        <p:nvSpPr>
          <p:cNvPr id="143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4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줄무늬가 있는 오른쪽 화살표 16"/>
          <p:cNvSpPr/>
          <p:nvPr/>
        </p:nvSpPr>
        <p:spPr>
          <a:xfrm>
            <a:off x="4073225" y="3296863"/>
            <a:ext cx="781527" cy="515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106"/>
                </a:moveTo>
                <a:lnTo>
                  <a:pt x="446" y="4106"/>
                </a:lnTo>
                <a:lnTo>
                  <a:pt x="446" y="17494"/>
                </a:lnTo>
                <a:lnTo>
                  <a:pt x="0" y="17494"/>
                </a:lnTo>
                <a:close/>
                <a:moveTo>
                  <a:pt x="891" y="4106"/>
                </a:moveTo>
                <a:lnTo>
                  <a:pt x="1782" y="4106"/>
                </a:lnTo>
                <a:lnTo>
                  <a:pt x="1782" y="17494"/>
                </a:lnTo>
                <a:lnTo>
                  <a:pt x="891" y="17494"/>
                </a:lnTo>
                <a:close/>
                <a:moveTo>
                  <a:pt x="2228" y="4106"/>
                </a:moveTo>
                <a:lnTo>
                  <a:pt x="14471" y="4106"/>
                </a:lnTo>
                <a:lnTo>
                  <a:pt x="14471" y="0"/>
                </a:lnTo>
                <a:lnTo>
                  <a:pt x="21600" y="10800"/>
                </a:lnTo>
                <a:lnTo>
                  <a:pt x="14471" y="21600"/>
                </a:lnTo>
                <a:lnTo>
                  <a:pt x="14471" y="17494"/>
                </a:lnTo>
                <a:lnTo>
                  <a:pt x="2228" y="17494"/>
                </a:lnTo>
                <a:close/>
              </a:path>
            </a:pathLst>
          </a:custGeom>
          <a:solidFill>
            <a:srgbClr val="A6A6A6">
              <a:alpha val="58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9C3"/>
                </a:solidFill>
              </a:defRPr>
            </a:pPr>
          </a:p>
        </p:txBody>
      </p:sp>
      <p:pic>
        <p:nvPicPr>
          <p:cNvPr id="146" name="내용 개체 틀 4" descr="내용 개체 틀 4"/>
          <p:cNvPicPr>
            <a:picLocks noChangeAspect="1"/>
          </p:cNvPicPr>
          <p:nvPr/>
        </p:nvPicPr>
        <p:blipFill>
          <a:blip r:embed="rId3">
            <a:extLst/>
          </a:blip>
          <a:srcRect l="1758" t="0" r="3200" b="959"/>
          <a:stretch>
            <a:fillRect/>
          </a:stretch>
        </p:blipFill>
        <p:spPr>
          <a:xfrm>
            <a:off x="504277" y="1188442"/>
            <a:ext cx="3162519" cy="448098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직사각형 13"/>
          <p:cNvSpPr txBox="1"/>
          <p:nvPr/>
        </p:nvSpPr>
        <p:spPr>
          <a:xfrm>
            <a:off x="5261002" y="3159827"/>
            <a:ext cx="3426557" cy="147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57" sz="2200">
                <a:ln w="1496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맨 오른쪽 줄에 O 3개가 직선으로 위치하면서 O가 이긴다.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2"/>
      <p:bldP build="whole" bldLvl="1" animBg="1" rev="0" advAuto="0" spid="1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제목 1"/>
          <p:cNvSpPr txBox="1"/>
          <p:nvPr/>
        </p:nvSpPr>
        <p:spPr>
          <a:xfrm>
            <a:off x="2952936" y="-5921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AI Easy mode</a:t>
            </a:r>
          </a:p>
        </p:txBody>
      </p:sp>
      <p:sp>
        <p:nvSpPr>
          <p:cNvPr id="151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2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직사각형 9"/>
          <p:cNvSpPr txBox="1"/>
          <p:nvPr/>
        </p:nvSpPr>
        <p:spPr>
          <a:xfrm>
            <a:off x="-82376" y="1390467"/>
            <a:ext cx="33101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AI Easy Mode</a:t>
            </a:r>
          </a:p>
        </p:txBody>
      </p:sp>
      <p:sp>
        <p:nvSpPr>
          <p:cNvPr id="154" name="직사각형 13"/>
          <p:cNvSpPr txBox="1"/>
          <p:nvPr/>
        </p:nvSpPr>
        <p:spPr>
          <a:xfrm>
            <a:off x="1023129" y="3141341"/>
            <a:ext cx="716975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214" sz="3000">
                <a:ln w="20410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이전에 사용하지 않았던 지점 중 무작위로 선택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  <p:bldP build="whole" bldLvl="1" animBg="1" rev="0" advAuto="0" spid="15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제목 1"/>
          <p:cNvSpPr txBox="1"/>
          <p:nvPr/>
        </p:nvSpPr>
        <p:spPr>
          <a:xfrm>
            <a:off x="2952936" y="-99393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AI Normal Mode</a:t>
            </a:r>
          </a:p>
        </p:txBody>
      </p:sp>
      <p:sp>
        <p:nvSpPr>
          <p:cNvPr id="158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9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직사각형 9"/>
          <p:cNvSpPr txBox="1"/>
          <p:nvPr/>
        </p:nvSpPr>
        <p:spPr>
          <a:xfrm>
            <a:off x="158924" y="1108633"/>
            <a:ext cx="33101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AI Normal Mode</a:t>
            </a:r>
          </a:p>
        </p:txBody>
      </p:sp>
      <p:sp>
        <p:nvSpPr>
          <p:cNvPr id="161" name="직사각형 13"/>
          <p:cNvSpPr txBox="1"/>
          <p:nvPr/>
        </p:nvSpPr>
        <p:spPr>
          <a:xfrm>
            <a:off x="-76140" y="2102803"/>
            <a:ext cx="6006856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다음 턴에 게임이 끝나는 경우를 막는다</a:t>
            </a:r>
          </a:p>
        </p:txBody>
      </p:sp>
      <p:sp>
        <p:nvSpPr>
          <p:cNvPr id="162" name="직사각형 14"/>
          <p:cNvSpPr txBox="1"/>
          <p:nvPr/>
        </p:nvSpPr>
        <p:spPr>
          <a:xfrm>
            <a:off x="466328" y="2828640"/>
            <a:ext cx="8283352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42" sz="2000">
                <a:ln w="1360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* 가로, 세로, 대각선 중 같은 문자가 2개 있고, 한 칸이 비어있는 경우 해당 칸을 선택한다</a:t>
            </a:r>
          </a:p>
        </p:txBody>
      </p:sp>
      <p:sp>
        <p:nvSpPr>
          <p:cNvPr id="163" name="직사각형 15"/>
          <p:cNvSpPr txBox="1"/>
          <p:nvPr/>
        </p:nvSpPr>
        <p:spPr>
          <a:xfrm>
            <a:off x="139092" y="3872126"/>
            <a:ext cx="7074992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게임이 끝나는 경우의 수가 아니면 무작위로 선택한다</a:t>
            </a:r>
          </a:p>
        </p:txBody>
      </p:sp>
      <p:pic>
        <p:nvPicPr>
          <p:cNvPr id="164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1902" t="785" r="2255" b="1270"/>
          <a:stretch>
            <a:fillRect/>
          </a:stretch>
        </p:blipFill>
        <p:spPr>
          <a:xfrm>
            <a:off x="6978591" y="3613530"/>
            <a:ext cx="1679538" cy="2357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2" grpId="3"/>
      <p:bldP build="whole" bldLvl="1" animBg="1" rev="0" advAuto="0" spid="161" grpId="2"/>
      <p:bldP build="whole" bldLvl="1" animBg="1" rev="0" advAuto="0" spid="163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제목 1"/>
          <p:cNvSpPr txBox="1"/>
          <p:nvPr/>
        </p:nvSpPr>
        <p:spPr>
          <a:xfrm>
            <a:off x="2952936" y="-99393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AI Hard Mode</a:t>
            </a:r>
          </a:p>
        </p:txBody>
      </p:sp>
      <p:sp>
        <p:nvSpPr>
          <p:cNvPr id="168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69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직사각형 9"/>
          <p:cNvSpPr txBox="1"/>
          <p:nvPr/>
        </p:nvSpPr>
        <p:spPr>
          <a:xfrm>
            <a:off x="-196676" y="986852"/>
            <a:ext cx="33101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AI Hard Mode</a:t>
            </a:r>
          </a:p>
        </p:txBody>
      </p:sp>
      <p:sp>
        <p:nvSpPr>
          <p:cNvPr id="171" name="직사각형 13"/>
          <p:cNvSpPr txBox="1"/>
          <p:nvPr/>
        </p:nvSpPr>
        <p:spPr>
          <a:xfrm>
            <a:off x="-215840" y="1627021"/>
            <a:ext cx="6006856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처음 수행시 최상의 수를 선택한다</a:t>
            </a:r>
          </a:p>
        </p:txBody>
      </p:sp>
      <p:sp>
        <p:nvSpPr>
          <p:cNvPr id="172" name="직사각형 13"/>
          <p:cNvSpPr txBox="1"/>
          <p:nvPr/>
        </p:nvSpPr>
        <p:spPr>
          <a:xfrm>
            <a:off x="1157918" y="2213222"/>
            <a:ext cx="600685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42" sz="2000">
                <a:ln w="1360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 중앙 선택                               Corner 선택</a:t>
            </a:r>
          </a:p>
        </p:txBody>
      </p:sp>
      <p:sp>
        <p:nvSpPr>
          <p:cNvPr id="173" name="줄무늬가 있는 오른쪽 화살표 16"/>
          <p:cNvSpPr/>
          <p:nvPr/>
        </p:nvSpPr>
        <p:spPr>
          <a:xfrm>
            <a:off x="3891471" y="2242088"/>
            <a:ext cx="539750" cy="356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106"/>
                </a:moveTo>
                <a:lnTo>
                  <a:pt x="446" y="4106"/>
                </a:lnTo>
                <a:lnTo>
                  <a:pt x="446" y="17494"/>
                </a:lnTo>
                <a:lnTo>
                  <a:pt x="0" y="17494"/>
                </a:lnTo>
                <a:close/>
                <a:moveTo>
                  <a:pt x="891" y="4106"/>
                </a:moveTo>
                <a:lnTo>
                  <a:pt x="1782" y="4106"/>
                </a:lnTo>
                <a:lnTo>
                  <a:pt x="1782" y="17494"/>
                </a:lnTo>
                <a:lnTo>
                  <a:pt x="891" y="17494"/>
                </a:lnTo>
                <a:close/>
                <a:moveTo>
                  <a:pt x="2228" y="4106"/>
                </a:moveTo>
                <a:lnTo>
                  <a:pt x="14471" y="4106"/>
                </a:lnTo>
                <a:lnTo>
                  <a:pt x="14471" y="0"/>
                </a:lnTo>
                <a:lnTo>
                  <a:pt x="21600" y="10800"/>
                </a:lnTo>
                <a:lnTo>
                  <a:pt x="14471" y="21600"/>
                </a:lnTo>
                <a:lnTo>
                  <a:pt x="14471" y="17494"/>
                </a:lnTo>
                <a:lnTo>
                  <a:pt x="2228" y="17494"/>
                </a:lnTo>
                <a:close/>
              </a:path>
            </a:pathLst>
          </a:custGeom>
          <a:solidFill>
            <a:srgbClr val="A6A6A6">
              <a:alpha val="58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9C3"/>
                </a:solidFill>
              </a:defRPr>
            </a:pPr>
          </a:p>
        </p:txBody>
      </p:sp>
      <p:sp>
        <p:nvSpPr>
          <p:cNvPr id="174" name="직사각형 13"/>
          <p:cNvSpPr txBox="1"/>
          <p:nvPr/>
        </p:nvSpPr>
        <p:spPr>
          <a:xfrm>
            <a:off x="1945318" y="2745795"/>
            <a:ext cx="600685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42" sz="2000">
                <a:ln w="1360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 Edge 선택                             해당위치와 가까운 Corner 선택</a:t>
            </a:r>
          </a:p>
        </p:txBody>
      </p:sp>
      <p:sp>
        <p:nvSpPr>
          <p:cNvPr id="175" name="줄무늬가 있는 오른쪽 화살표 16"/>
          <p:cNvSpPr/>
          <p:nvPr/>
        </p:nvSpPr>
        <p:spPr>
          <a:xfrm>
            <a:off x="3891471" y="2818499"/>
            <a:ext cx="539750" cy="356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106"/>
                </a:moveTo>
                <a:lnTo>
                  <a:pt x="446" y="4106"/>
                </a:lnTo>
                <a:lnTo>
                  <a:pt x="446" y="17494"/>
                </a:lnTo>
                <a:lnTo>
                  <a:pt x="0" y="17494"/>
                </a:lnTo>
                <a:close/>
                <a:moveTo>
                  <a:pt x="891" y="4106"/>
                </a:moveTo>
                <a:lnTo>
                  <a:pt x="1782" y="4106"/>
                </a:lnTo>
                <a:lnTo>
                  <a:pt x="1782" y="17494"/>
                </a:lnTo>
                <a:lnTo>
                  <a:pt x="891" y="17494"/>
                </a:lnTo>
                <a:close/>
                <a:moveTo>
                  <a:pt x="2228" y="4106"/>
                </a:moveTo>
                <a:lnTo>
                  <a:pt x="14471" y="4106"/>
                </a:lnTo>
                <a:lnTo>
                  <a:pt x="14471" y="0"/>
                </a:lnTo>
                <a:lnTo>
                  <a:pt x="21600" y="10800"/>
                </a:lnTo>
                <a:lnTo>
                  <a:pt x="14471" y="21600"/>
                </a:lnTo>
                <a:lnTo>
                  <a:pt x="14471" y="17494"/>
                </a:lnTo>
                <a:lnTo>
                  <a:pt x="2228" y="17494"/>
                </a:lnTo>
                <a:close/>
              </a:path>
            </a:pathLst>
          </a:custGeom>
          <a:solidFill>
            <a:srgbClr val="A6A6A6">
              <a:alpha val="58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9C3"/>
                </a:solidFill>
              </a:defRPr>
            </a:pPr>
          </a:p>
        </p:txBody>
      </p:sp>
      <p:sp>
        <p:nvSpPr>
          <p:cNvPr id="176" name="직사각형 13"/>
          <p:cNvSpPr txBox="1"/>
          <p:nvPr/>
        </p:nvSpPr>
        <p:spPr>
          <a:xfrm>
            <a:off x="975802" y="3300653"/>
            <a:ext cx="600685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42" sz="2000">
                <a:ln w="1360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 Corner 선택                            중앙선택</a:t>
            </a:r>
          </a:p>
        </p:txBody>
      </p:sp>
      <p:sp>
        <p:nvSpPr>
          <p:cNvPr id="177" name="줄무늬가 있는 오른쪽 화살표 16"/>
          <p:cNvSpPr/>
          <p:nvPr/>
        </p:nvSpPr>
        <p:spPr>
          <a:xfrm>
            <a:off x="3891471" y="3366043"/>
            <a:ext cx="539750" cy="356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106"/>
                </a:moveTo>
                <a:lnTo>
                  <a:pt x="446" y="4106"/>
                </a:lnTo>
                <a:lnTo>
                  <a:pt x="446" y="17494"/>
                </a:lnTo>
                <a:lnTo>
                  <a:pt x="0" y="17494"/>
                </a:lnTo>
                <a:close/>
                <a:moveTo>
                  <a:pt x="891" y="4106"/>
                </a:moveTo>
                <a:lnTo>
                  <a:pt x="1782" y="4106"/>
                </a:lnTo>
                <a:lnTo>
                  <a:pt x="1782" y="17494"/>
                </a:lnTo>
                <a:lnTo>
                  <a:pt x="891" y="17494"/>
                </a:lnTo>
                <a:close/>
                <a:moveTo>
                  <a:pt x="2228" y="4106"/>
                </a:moveTo>
                <a:lnTo>
                  <a:pt x="14471" y="4106"/>
                </a:lnTo>
                <a:lnTo>
                  <a:pt x="14471" y="0"/>
                </a:lnTo>
                <a:lnTo>
                  <a:pt x="21600" y="10800"/>
                </a:lnTo>
                <a:lnTo>
                  <a:pt x="14471" y="21600"/>
                </a:lnTo>
                <a:lnTo>
                  <a:pt x="14471" y="17494"/>
                </a:lnTo>
                <a:lnTo>
                  <a:pt x="2228" y="17494"/>
                </a:lnTo>
                <a:close/>
              </a:path>
            </a:pathLst>
          </a:custGeom>
          <a:solidFill>
            <a:srgbClr val="A6A6A6">
              <a:alpha val="58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9C3"/>
                </a:solidFill>
              </a:defRPr>
            </a:pPr>
          </a:p>
        </p:txBody>
      </p:sp>
      <p:sp>
        <p:nvSpPr>
          <p:cNvPr id="178" name="직사각형 13"/>
          <p:cNvSpPr txBox="1"/>
          <p:nvPr/>
        </p:nvSpPr>
        <p:spPr>
          <a:xfrm>
            <a:off x="-114240" y="3928559"/>
            <a:ext cx="6006856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다음 턴에 게임이 끝나는 경우를 막음</a:t>
            </a:r>
          </a:p>
        </p:txBody>
      </p:sp>
      <p:sp>
        <p:nvSpPr>
          <p:cNvPr id="179" name="직사각형 13"/>
          <p:cNvSpPr txBox="1"/>
          <p:nvPr/>
        </p:nvSpPr>
        <p:spPr>
          <a:xfrm>
            <a:off x="-215840" y="4489998"/>
            <a:ext cx="6006856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그런 경우의 수가 없다면 fork를 막음</a:t>
            </a:r>
          </a:p>
        </p:txBody>
      </p:sp>
      <p:sp>
        <p:nvSpPr>
          <p:cNvPr id="180" name="직사각형 13"/>
          <p:cNvSpPr txBox="1"/>
          <p:nvPr/>
        </p:nvSpPr>
        <p:spPr>
          <a:xfrm>
            <a:off x="-215840" y="5051437"/>
            <a:ext cx="6006856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그런 경우의 수가 없다면 무작위 선택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1"/>
      <p:bldP build="whole" bldLvl="1" animBg="1" rev="0" advAuto="0" spid="177" grpId="8"/>
      <p:bldP build="whole" bldLvl="1" animBg="1" rev="0" advAuto="0" spid="178" grpId="9"/>
      <p:bldP build="whole" bldLvl="1" animBg="1" rev="0" advAuto="0" spid="172" grpId="3"/>
      <p:bldP build="whole" bldLvl="1" animBg="1" rev="0" advAuto="0" spid="171" grpId="2"/>
      <p:bldP build="whole" bldLvl="1" animBg="1" rev="0" advAuto="0" spid="170" grpId="1"/>
      <p:bldP build="whole" bldLvl="1" animBg="1" rev="0" advAuto="0" spid="174" grpId="5"/>
      <p:bldP build="whole" bldLvl="1" animBg="1" rev="0" advAuto="0" spid="173" grpId="4"/>
      <p:bldP build="whole" bldLvl="1" animBg="1" rev="0" advAuto="0" spid="175" grpId="6"/>
      <p:bldP build="whole" bldLvl="1" animBg="1" rev="0" advAuto="0" spid="176" grpId="7"/>
      <p:bldP build="whole" bldLvl="1" animBg="1" rev="0" advAuto="0" spid="179" grpId="1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제목 1"/>
          <p:cNvSpPr txBox="1"/>
          <p:nvPr/>
        </p:nvSpPr>
        <p:spPr>
          <a:xfrm>
            <a:off x="2952936" y="-99393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Fork 란?</a:t>
            </a:r>
          </a:p>
        </p:txBody>
      </p:sp>
      <p:sp>
        <p:nvSpPr>
          <p:cNvPr id="184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5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직사각형 9"/>
          <p:cNvSpPr txBox="1"/>
          <p:nvPr/>
        </p:nvSpPr>
        <p:spPr>
          <a:xfrm>
            <a:off x="-704676" y="969725"/>
            <a:ext cx="33101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Fork</a:t>
            </a:r>
          </a:p>
        </p:txBody>
      </p:sp>
      <p:sp>
        <p:nvSpPr>
          <p:cNvPr id="187" name="직사각형 13"/>
          <p:cNvSpPr txBox="1"/>
          <p:nvPr/>
        </p:nvSpPr>
        <p:spPr>
          <a:xfrm>
            <a:off x="-888940" y="1699010"/>
            <a:ext cx="6006856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오목의 33과 같은 경우</a:t>
            </a:r>
          </a:p>
        </p:txBody>
      </p:sp>
      <p:grpSp>
        <p:nvGrpSpPr>
          <p:cNvPr id="191" name="그룹 8"/>
          <p:cNvGrpSpPr/>
          <p:nvPr/>
        </p:nvGrpSpPr>
        <p:grpSpPr>
          <a:xfrm>
            <a:off x="1005077" y="2374326"/>
            <a:ext cx="7133846" cy="3106278"/>
            <a:chOff x="0" y="0"/>
            <a:chExt cx="7133844" cy="3106277"/>
          </a:xfrm>
        </p:grpSpPr>
        <p:pic>
          <p:nvPicPr>
            <p:cNvPr id="188" name="그림 4" descr="그림 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83" t="0" r="1784" b="2601"/>
            <a:stretch>
              <a:fillRect/>
            </a:stretch>
          </p:blipFill>
          <p:spPr>
            <a:xfrm>
              <a:off x="0" y="-1"/>
              <a:ext cx="2209455" cy="3101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그림 6" descr="그림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46" t="579" r="3926" b="1888"/>
            <a:stretch>
              <a:fillRect/>
            </a:stretch>
          </p:blipFill>
          <p:spPr>
            <a:xfrm>
              <a:off x="4924390" y="-1"/>
              <a:ext cx="2209455" cy="31062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그림 7" descr="그림 7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903" t="786" r="2255" b="1269"/>
            <a:stretch>
              <a:fillRect/>
            </a:stretch>
          </p:blipFill>
          <p:spPr>
            <a:xfrm>
              <a:off x="2462195" y="-1"/>
              <a:ext cx="2209455" cy="3101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2"/>
      <p:bldP build="whole" bldLvl="1" animBg="1" rev="0" advAuto="0" spid="18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