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7" r:id="rId4"/>
    <p:sldId id="261" r:id="rId5"/>
    <p:sldId id="269" r:id="rId6"/>
    <p:sldId id="258" r:id="rId7"/>
    <p:sldId id="264" r:id="rId8"/>
    <p:sldId id="256" r:id="rId9"/>
    <p:sldId id="263" r:id="rId10"/>
    <p:sldId id="279" r:id="rId11"/>
    <p:sldId id="280" r:id="rId12"/>
    <p:sldId id="281" r:id="rId13"/>
    <p:sldId id="282" r:id="rId14"/>
    <p:sldId id="283" r:id="rId15"/>
    <p:sldId id="265" r:id="rId16"/>
    <p:sldId id="266" r:id="rId17"/>
    <p:sldId id="267" r:id="rId18"/>
    <p:sldId id="268" r:id="rId19"/>
    <p:sldId id="284" r:id="rId20"/>
    <p:sldId id="278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17E"/>
    <a:srgbClr val="C1A78D"/>
    <a:srgbClr val="AF8E6D"/>
    <a:srgbClr val="C68C52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5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8CDBB-CB67-4F05-879C-B86115640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571746-0F1B-46B0-AD6E-2949014DF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E61A0-F787-4FE3-B201-B74237C1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AA22-4BF4-483F-B7E1-13CFB5C29B7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C99162-5FE2-4396-B01B-63037FAA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850B1-A56B-462C-85FE-FD18FB14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899-3994-4A57-8346-070A04F4C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6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38B6D-DEDF-4260-9E36-C376C0A2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C68FE6-13EF-4054-B861-B48DD557F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727E1-8051-4475-ABE6-3ECC635A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AA22-4BF4-483F-B7E1-13CFB5C29B7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42DF5-3DE3-423F-866C-E4FAE9A1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6A18F-BF85-4BF6-8D74-27D891FF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899-3994-4A57-8346-070A04F4C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4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DAA374-72DD-442C-911B-65CC5D55A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E84123-13F7-4863-BC54-21AE8E09C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1544C-FDDC-4661-AEDE-196A36B5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AA22-4BF4-483F-B7E1-13CFB5C29B7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AC2FE-C13E-4991-91F0-78A6878B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F906D-E4EF-4E93-B22C-37C082C1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899-3994-4A57-8346-070A04F4C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51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766F3-1CFC-49C9-8B67-E5F23D9D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3A5BE-9448-4267-9F91-E5182384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0D225-D06B-4C1A-944E-9DA63C9D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AA22-4BF4-483F-B7E1-13CFB5C29B7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088A8-A882-4F14-B492-4AD95D42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27C87-8496-4D08-8C46-28447A51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899-3994-4A57-8346-070A04F4C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65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99479-EEBE-498D-A4A8-12F4FB4C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9EA3A-3E0A-4803-9D7B-9C2E5F2BD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60C6B-ECA5-4F12-9D5A-39C2E5AA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AA22-4BF4-483F-B7E1-13CFB5C29B7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5CD0-1BC1-4505-921D-9965048E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557B4-B0BB-44D6-89AC-91238E0B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899-3994-4A57-8346-070A04F4C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0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813C5-D338-487D-8D46-DFBCD7C3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9136C-32AE-4200-BE0E-185F776F1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B9D008-8976-4AB6-8F8D-B119B96D4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A3933-12CC-496E-9AC5-D7E26B19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AA22-4BF4-483F-B7E1-13CFB5C29B7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49015-AEDF-4391-A396-078978DC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06775-3D1B-4059-AE23-C2A53CE8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899-3994-4A57-8346-070A04F4C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78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5D8E2-EB50-4A6A-A801-043F0025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96B5AC-C58A-48F5-B86E-8A281035E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B22F41-E81F-4760-BB51-363E20E55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D7C41E-13DC-471D-AE51-28C9CF436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7A9EA8-579C-486D-AB4F-61376F005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CA908A-E220-416C-88DF-B357F93F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AA22-4BF4-483F-B7E1-13CFB5C29B7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FF1CCC-2064-4BD6-B6AB-8B8EEEFA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E823FA-89FC-4C14-B8D5-354AF7CA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899-3994-4A57-8346-070A04F4C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9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3FE06-843B-4B79-AFF9-624AD846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B4725A-AC5E-4144-A45C-9101011E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AA22-4BF4-483F-B7E1-13CFB5C29B7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D241A0-AB79-46EC-A88D-E8499A71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E2B14A-8386-4BBE-921F-38265BBA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899-3994-4A57-8346-070A04F4C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2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D0D856-BA00-4784-9AD7-15E6329B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AA22-4BF4-483F-B7E1-13CFB5C29B7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EC61E3-8F3F-4178-8AD7-0ABD2603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A31B4C-0175-4E45-B7F6-5AFA4EFC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899-3994-4A57-8346-070A04F4C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06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38470-F4D6-4D3B-9BC7-4DE6B80B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6B815-81A2-444D-A3B5-5549344F9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A2D84F-0D81-4FD9-9BC5-A2DB1925C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343027-4AB9-47B7-B473-DBC6B883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AA22-4BF4-483F-B7E1-13CFB5C29B7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F2E581-0BFC-4B59-8856-FA3BAE26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E1C409-E7ED-4AF4-B34B-E0BA9E8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899-3994-4A57-8346-070A04F4C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57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BA61F-9C89-4819-B0A7-53A2A1E1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414711-2715-4EF7-84AE-0DDE338E7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4AA931-AECF-44F5-8B69-4990B8348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D484B9-1EFF-4E4C-95DC-DD833245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AA22-4BF4-483F-B7E1-13CFB5C29B7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6F777-DBB3-4294-B76F-D5691EF0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19867-96BE-4DD8-AD2B-7213ED3E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6899-3994-4A57-8346-070A04F4C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5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6E5932-CE44-43D2-8968-C0DCF9CA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F1106-C10B-4429-9224-050AEC159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F90EA-2D4F-4FCE-9F25-088E93475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AA22-4BF4-483F-B7E1-13CFB5C29B7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42960-36FC-44B2-AE66-C6D1CC7DF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851EA-8AA4-4345-915A-57D34F12D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86899-3994-4A57-8346-070A04F4C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46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E768BD25-CBD1-4EA3-9F9C-65845DCC64DF}"/>
              </a:ext>
            </a:extLst>
          </p:cNvPr>
          <p:cNvSpPr/>
          <p:nvPr/>
        </p:nvSpPr>
        <p:spPr>
          <a:xfrm rot="10800000">
            <a:off x="5815189" y="5004363"/>
            <a:ext cx="561621" cy="247334"/>
          </a:xfrm>
          <a:prstGeom prst="triangle">
            <a:avLst/>
          </a:prstGeom>
          <a:solidFill>
            <a:srgbClr val="8D5E2F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26E1DE-C7A5-4C62-93F1-28B3FD23767B}"/>
              </a:ext>
            </a:extLst>
          </p:cNvPr>
          <p:cNvSpPr/>
          <p:nvPr/>
        </p:nvSpPr>
        <p:spPr>
          <a:xfrm>
            <a:off x="0" y="37709"/>
            <a:ext cx="12192000" cy="5013789"/>
          </a:xfrm>
          <a:prstGeom prst="rect">
            <a:avLst/>
          </a:prstGeom>
          <a:solidFill>
            <a:srgbClr val="8D5E2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01104B-80E0-4FCC-9DB0-F9E3066BEFDE}"/>
              </a:ext>
            </a:extLst>
          </p:cNvPr>
          <p:cNvSpPr txBox="1"/>
          <p:nvPr/>
        </p:nvSpPr>
        <p:spPr>
          <a:xfrm>
            <a:off x="0" y="2379378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Adventure Design Project</a:t>
            </a:r>
            <a:endParaRPr lang="ko-KR" altLang="en-US" sz="4000" b="1" dirty="0">
              <a:solidFill>
                <a:schemeClr val="bg1"/>
              </a:solidFill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05EE9-29FC-4208-9181-81ED8DFFACF3}"/>
              </a:ext>
            </a:extLst>
          </p:cNvPr>
          <p:cNvSpPr txBox="1"/>
          <p:nvPr/>
        </p:nvSpPr>
        <p:spPr>
          <a:xfrm>
            <a:off x="9622011" y="5595594"/>
            <a:ext cx="2699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20181690 </a:t>
            </a:r>
            <a:r>
              <a:rPr lang="ko-KR" altLang="en-US" sz="20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정유선</a:t>
            </a:r>
            <a:endParaRPr lang="en-US" altLang="ko-KR" sz="2000" b="1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  <a:p>
            <a:r>
              <a:rPr lang="en-US" altLang="ko-KR" sz="20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20181710 </a:t>
            </a:r>
            <a:r>
              <a:rPr lang="ko-KR" altLang="en-US" sz="20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황예은</a:t>
            </a:r>
            <a:endParaRPr lang="ko-KR" altLang="en-US" b="1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5A3DEDA8-599D-453F-92B8-2675623A9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904" y="925920"/>
            <a:ext cx="1154189" cy="11541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60A85D4-AAF3-4C04-8B29-C05D70FAAE24}"/>
              </a:ext>
            </a:extLst>
          </p:cNvPr>
          <p:cNvSpPr/>
          <p:nvPr/>
        </p:nvSpPr>
        <p:spPr>
          <a:xfrm>
            <a:off x="0" y="308924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영어 단어 퍼즐 게임</a:t>
            </a:r>
          </a:p>
        </p:txBody>
      </p:sp>
    </p:spTree>
    <p:extLst>
      <p:ext uri="{BB962C8B-B14F-4D97-AF65-F5344CB8AC3E}">
        <p14:creationId xmlns:p14="http://schemas.microsoft.com/office/powerpoint/2010/main" val="359972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7FC397-2E41-4D3D-AE2A-4D71231F5BDE}"/>
              </a:ext>
            </a:extLst>
          </p:cNvPr>
          <p:cNvSpPr/>
          <p:nvPr/>
        </p:nvSpPr>
        <p:spPr>
          <a:xfrm>
            <a:off x="0" y="1665370"/>
            <a:ext cx="12192000" cy="3301266"/>
          </a:xfrm>
          <a:prstGeom prst="rect">
            <a:avLst/>
          </a:prstGeom>
          <a:solidFill>
            <a:srgbClr val="8D5E2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5F237-1438-4774-9CAD-E794FAA7DA79}"/>
              </a:ext>
            </a:extLst>
          </p:cNvPr>
          <p:cNvSpPr txBox="1"/>
          <p:nvPr/>
        </p:nvSpPr>
        <p:spPr>
          <a:xfrm>
            <a:off x="0" y="29620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구조설계서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4C5B572-45B8-4B99-9896-C59F1FD02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905" y="290300"/>
            <a:ext cx="1154189" cy="115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0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B70B21-D5F8-4552-9B53-C68DA14C19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7407" y="1524050"/>
          <a:ext cx="11360093" cy="49504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7112">
                  <a:extLst>
                    <a:ext uri="{9D8B030D-6E8A-4147-A177-3AD203B41FA5}">
                      <a16:colId xmlns:a16="http://schemas.microsoft.com/office/drawing/2014/main" val="155681193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71647443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15495917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188997217"/>
                    </a:ext>
                  </a:extLst>
                </a:gridCol>
                <a:gridCol w="4619181">
                  <a:extLst>
                    <a:ext uri="{9D8B030D-6E8A-4147-A177-3AD203B41FA5}">
                      <a16:colId xmlns:a16="http://schemas.microsoft.com/office/drawing/2014/main" val="3843893087"/>
                    </a:ext>
                  </a:extLst>
                </a:gridCol>
              </a:tblGrid>
              <a:tr h="505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2051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메서드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2051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입력인자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2051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출력인자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2051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2051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834379"/>
                  </a:ext>
                </a:extLst>
              </a:tr>
              <a:tr h="8939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20517E"/>
                          </a:solidFill>
                        </a:rPr>
                        <a:t>Word</a:t>
                      </a:r>
                      <a:endParaRPr lang="ko-KR" altLang="en-US" sz="2400" b="1" dirty="0">
                        <a:solidFill>
                          <a:srgbClr val="20517E"/>
                        </a:solidFill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생성자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filename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ea typeface="함초롬돋움" panose="020B0504000101010101"/>
                        </a:rPr>
                        <a:t>-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파일을 열어서 단어 데이터 베이스를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초기화한 다음 파일 닫기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364695"/>
                  </a:ext>
                </a:extLst>
              </a:tr>
              <a:tr h="8815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randFromDB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randWords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단어 데이터 베이스에서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임의의 개수의 단어를 선택해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436861"/>
                  </a:ext>
                </a:extLst>
              </a:tr>
              <a:tr h="88153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solidFill>
                            <a:srgbClr val="20517E"/>
                          </a:solidFill>
                        </a:rPr>
                        <a:t>SearchWord</a:t>
                      </a:r>
                      <a:endParaRPr lang="ko-KR" altLang="en-US" sz="2000" b="1" dirty="0">
                        <a:solidFill>
                          <a:srgbClr val="20517E"/>
                        </a:solidFill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newGame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randFromDB</a:t>
                      </a:r>
                      <a:r>
                        <a:rPr lang="ko-KR" altLang="en-US" dirty="0"/>
                        <a:t>에서 얻은 단어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 알파벳을 조합해 문자열로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674841"/>
                  </a:ext>
                </a:extLst>
              </a:tr>
              <a:tr h="8939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searching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word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True/</a:t>
                      </a:r>
                    </a:p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사용자가 입력한 단어를 </a:t>
                      </a:r>
                      <a:r>
                        <a:rPr lang="en-US" altLang="ko-KR" dirty="0"/>
                        <a:t>word</a:t>
                      </a:r>
                      <a:r>
                        <a:rPr lang="ko-KR" altLang="en-US" dirty="0"/>
                        <a:t>로 받아서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정답이면 문자열의 해당 단어를 </a:t>
                      </a:r>
                      <a:r>
                        <a:rPr lang="en-US" altLang="ko-KR" dirty="0"/>
                        <a:t>‘*’</a:t>
                      </a:r>
                      <a:r>
                        <a:rPr lang="ko-KR" altLang="en-US" dirty="0"/>
                        <a:t>로 교체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361651"/>
                  </a:ext>
                </a:extLst>
              </a:tr>
              <a:tr h="8939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getTimeMessage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message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정답을 맞추는 데에 걸리는 시간과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시간별로 </a:t>
                      </a:r>
                      <a:r>
                        <a:rPr lang="en-US" altLang="ko-KR" dirty="0"/>
                        <a:t>message</a:t>
                      </a:r>
                      <a:r>
                        <a:rPr lang="ko-KR" altLang="en-US" dirty="0"/>
                        <a:t>를 지정하여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71388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BFDD653-8EDF-412D-B38F-BAD47DCB469F}"/>
              </a:ext>
            </a:extLst>
          </p:cNvPr>
          <p:cNvSpPr/>
          <p:nvPr/>
        </p:nvSpPr>
        <p:spPr>
          <a:xfrm>
            <a:off x="0" y="-9426"/>
            <a:ext cx="12192000" cy="929805"/>
          </a:xfrm>
          <a:prstGeom prst="rect">
            <a:avLst/>
          </a:prstGeom>
          <a:solidFill>
            <a:srgbClr val="8D5E2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CC6231-CC8F-4E74-B3C3-96C2493E00DE}"/>
              </a:ext>
            </a:extLst>
          </p:cNvPr>
          <p:cNvSpPr/>
          <p:nvPr/>
        </p:nvSpPr>
        <p:spPr>
          <a:xfrm>
            <a:off x="326834" y="224643"/>
            <a:ext cx="3352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클래스 인터페이스 설계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5851B5-5746-49A7-BAF7-CC87B3177065}"/>
              </a:ext>
            </a:extLst>
          </p:cNvPr>
          <p:cNvSpPr/>
          <p:nvPr/>
        </p:nvSpPr>
        <p:spPr>
          <a:xfrm>
            <a:off x="326834" y="1037548"/>
            <a:ext cx="111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Word.py</a:t>
            </a:r>
            <a:endParaRPr lang="ko-KR" altLang="en-US" b="1" dirty="0">
              <a:ea typeface="함초롬돋움" panose="020B0504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793805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B70B21-D5F8-4552-9B53-C68DA14C19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065" y="1550943"/>
          <a:ext cx="11188585" cy="46864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37717">
                  <a:extLst>
                    <a:ext uri="{9D8B030D-6E8A-4147-A177-3AD203B41FA5}">
                      <a16:colId xmlns:a16="http://schemas.microsoft.com/office/drawing/2014/main" val="1556811932"/>
                    </a:ext>
                  </a:extLst>
                </a:gridCol>
                <a:gridCol w="2237717">
                  <a:extLst>
                    <a:ext uri="{9D8B030D-6E8A-4147-A177-3AD203B41FA5}">
                      <a16:colId xmlns:a16="http://schemas.microsoft.com/office/drawing/2014/main" val="3716474436"/>
                    </a:ext>
                  </a:extLst>
                </a:gridCol>
                <a:gridCol w="1178625">
                  <a:extLst>
                    <a:ext uri="{9D8B030D-6E8A-4147-A177-3AD203B41FA5}">
                      <a16:colId xmlns:a16="http://schemas.microsoft.com/office/drawing/2014/main" val="4154959170"/>
                    </a:ext>
                  </a:extLst>
                </a:gridCol>
                <a:gridCol w="1138990">
                  <a:extLst>
                    <a:ext uri="{9D8B030D-6E8A-4147-A177-3AD203B41FA5}">
                      <a16:colId xmlns:a16="http://schemas.microsoft.com/office/drawing/2014/main" val="2188997217"/>
                    </a:ext>
                  </a:extLst>
                </a:gridCol>
                <a:gridCol w="4395536">
                  <a:extLst>
                    <a:ext uri="{9D8B030D-6E8A-4147-A177-3AD203B41FA5}">
                      <a16:colId xmlns:a16="http://schemas.microsoft.com/office/drawing/2014/main" val="3843893087"/>
                    </a:ext>
                  </a:extLst>
                </a:gridCol>
              </a:tblGrid>
              <a:tr h="612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2051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메서드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2051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입력인자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2051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출력인자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2051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2051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834379"/>
                  </a:ext>
                </a:extLst>
              </a:tr>
              <a:tr h="96182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>
                          <a:solidFill>
                            <a:srgbClr val="20517E"/>
                          </a:solidFill>
                        </a:rPr>
                        <a:t>WordGame</a:t>
                      </a:r>
                      <a:endParaRPr lang="ko-KR" altLang="en-US" sz="2400" b="1" dirty="0">
                        <a:solidFill>
                          <a:srgbClr val="20517E"/>
                        </a:solidFill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함초롬돋움" panose="020B0504000101010101"/>
                        </a:rPr>
                        <a:t>생성자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본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게임의 기본적인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구성요소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364695"/>
                  </a:ext>
                </a:extLst>
              </a:tr>
              <a:tr h="9618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startGame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“New Game” </a:t>
                      </a:r>
                      <a:r>
                        <a:rPr lang="ko-KR" altLang="en-US" dirty="0"/>
                        <a:t>버튼에 대한 </a:t>
                      </a:r>
                      <a:r>
                        <a:rPr lang="ko-KR" altLang="en-US" dirty="0" err="1"/>
                        <a:t>콜백</a:t>
                      </a:r>
                      <a:r>
                        <a:rPr lang="ko-KR" altLang="en-US" dirty="0"/>
                        <a:t> 출력을 모두 지우고 새 게임 시작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456641"/>
                  </a:ext>
                </a:extLst>
              </a:tr>
              <a:tr h="9618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searchClicked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“OK”</a:t>
                      </a:r>
                      <a:r>
                        <a:rPr lang="ko-KR" altLang="en-US" dirty="0"/>
                        <a:t>버튼에 대한 </a:t>
                      </a:r>
                      <a:r>
                        <a:rPr lang="ko-KR" altLang="en-US" dirty="0" err="1"/>
                        <a:t>콜백</a:t>
                      </a:r>
                      <a:r>
                        <a:rPr lang="ko-KR" altLang="en-US" dirty="0"/>
                        <a:t> 게임 진행중인지 확인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사용자 입력을 받아들여 처리하고 결과를 출력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게임에 에러가 발생할 경우 메시지 박스로 에러 내용 출력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151609"/>
                  </a:ext>
                </a:extLst>
              </a:tr>
              <a:tr h="9618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keyPressEvent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enter </a:t>
                      </a:r>
                      <a:r>
                        <a:rPr lang="ko-KR" altLang="en-US" dirty="0"/>
                        <a:t>키를 누르면 </a:t>
                      </a:r>
                      <a:r>
                        <a:rPr lang="en-US" altLang="ko-KR" dirty="0"/>
                        <a:t>"OK" </a:t>
                      </a:r>
                      <a:r>
                        <a:rPr lang="ko-KR" altLang="en-US" dirty="0"/>
                        <a:t>버튼을 누른 것처럼 </a:t>
                      </a:r>
                      <a:r>
                        <a:rPr lang="en-US" altLang="ko-KR" dirty="0" err="1"/>
                        <a:t>searchClicked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함수 실행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37115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0B23EFE-6D0B-45B9-8C5A-51B8C0A5D1B9}"/>
              </a:ext>
            </a:extLst>
          </p:cNvPr>
          <p:cNvSpPr/>
          <p:nvPr/>
        </p:nvSpPr>
        <p:spPr>
          <a:xfrm>
            <a:off x="0" y="-9426"/>
            <a:ext cx="12192000" cy="929805"/>
          </a:xfrm>
          <a:prstGeom prst="rect">
            <a:avLst/>
          </a:prstGeom>
          <a:solidFill>
            <a:srgbClr val="8D5E2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EFAD69-AB76-4DA0-8ACA-05DDCFF60B3A}"/>
              </a:ext>
            </a:extLst>
          </p:cNvPr>
          <p:cNvSpPr/>
          <p:nvPr/>
        </p:nvSpPr>
        <p:spPr>
          <a:xfrm>
            <a:off x="326834" y="224643"/>
            <a:ext cx="3352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클래스 인터페이스 설계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063453-75F0-45EB-A3A6-4825AB3BA94F}"/>
              </a:ext>
            </a:extLst>
          </p:cNvPr>
          <p:cNvSpPr/>
          <p:nvPr/>
        </p:nvSpPr>
        <p:spPr>
          <a:xfrm>
            <a:off x="492065" y="1096925"/>
            <a:ext cx="1682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wordgame.py</a:t>
            </a:r>
            <a:endParaRPr lang="ko-KR" altLang="en-US" b="1" dirty="0">
              <a:ea typeface="함초롬돋움" panose="020B0504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4792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D1FC63-8109-4793-8294-163B4CC556C3}"/>
              </a:ext>
            </a:extLst>
          </p:cNvPr>
          <p:cNvSpPr/>
          <p:nvPr/>
        </p:nvSpPr>
        <p:spPr>
          <a:xfrm>
            <a:off x="0" y="1665370"/>
            <a:ext cx="12192000" cy="3301266"/>
          </a:xfrm>
          <a:prstGeom prst="rect">
            <a:avLst/>
          </a:prstGeom>
          <a:solidFill>
            <a:srgbClr val="8D5E2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C4FB3-419E-4D31-B6D2-B60F81AD8708}"/>
              </a:ext>
            </a:extLst>
          </p:cNvPr>
          <p:cNvSpPr txBox="1"/>
          <p:nvPr/>
        </p:nvSpPr>
        <p:spPr>
          <a:xfrm>
            <a:off x="0" y="29620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상세설계서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850D15F-70D7-45FA-BF22-ABC910708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905" y="290300"/>
            <a:ext cx="1154189" cy="115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7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B51AB2-DF37-4C58-AF84-A368A939EBF2}"/>
              </a:ext>
            </a:extLst>
          </p:cNvPr>
          <p:cNvSpPr/>
          <p:nvPr/>
        </p:nvSpPr>
        <p:spPr>
          <a:xfrm>
            <a:off x="345688" y="499172"/>
            <a:ext cx="3394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C68C52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상세설계 </a:t>
            </a:r>
            <a:r>
              <a:rPr lang="en-US" altLang="ko-KR" sz="2400" b="1" dirty="0">
                <a:solidFill>
                  <a:srgbClr val="C68C52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– class </a:t>
            </a:r>
            <a:r>
              <a:rPr lang="en-US" altLang="ko-KR" sz="2400" b="1" dirty="0">
                <a:solidFill>
                  <a:srgbClr val="20517E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Word</a:t>
            </a:r>
            <a:endParaRPr lang="ko-KR" altLang="en-US" sz="2000" dirty="0">
              <a:solidFill>
                <a:srgbClr val="20517E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B70B21-D5F8-4552-9B53-C68DA14C19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5689" y="1395663"/>
          <a:ext cx="11467152" cy="43390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1448">
                  <a:extLst>
                    <a:ext uri="{9D8B030D-6E8A-4147-A177-3AD203B41FA5}">
                      <a16:colId xmlns:a16="http://schemas.microsoft.com/office/drawing/2014/main" val="1556811932"/>
                    </a:ext>
                  </a:extLst>
                </a:gridCol>
                <a:gridCol w="2318647">
                  <a:extLst>
                    <a:ext uri="{9D8B030D-6E8A-4147-A177-3AD203B41FA5}">
                      <a16:colId xmlns:a16="http://schemas.microsoft.com/office/drawing/2014/main" val="3716474436"/>
                    </a:ext>
                  </a:extLst>
                </a:gridCol>
                <a:gridCol w="7537057">
                  <a:extLst>
                    <a:ext uri="{9D8B030D-6E8A-4147-A177-3AD203B41FA5}">
                      <a16:colId xmlns:a16="http://schemas.microsoft.com/office/drawing/2014/main" val="4154959170"/>
                    </a:ext>
                  </a:extLst>
                </a:gridCol>
              </a:tblGrid>
              <a:tr h="52203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2051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2051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설명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2051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834379"/>
                  </a:ext>
                </a:extLst>
              </a:tr>
              <a:tr h="76133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20517E"/>
                          </a:solidFill>
                          <a:ea typeface="함초롬돋움" panose="020B0504000101010101"/>
                        </a:rPr>
                        <a:t>Attribute</a:t>
                      </a:r>
                    </a:p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20517E"/>
                          </a:solidFill>
                          <a:ea typeface="함초롬돋움" panose="020B0504000101010101"/>
                        </a:rPr>
                        <a:t>(properties)</a:t>
                      </a:r>
                      <a:endParaRPr lang="ko-KR" altLang="en-US" sz="2000" b="1" dirty="0">
                        <a:solidFill>
                          <a:srgbClr val="20517E"/>
                        </a:solidFill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a typeface="함초롬돋움" panose="020B0504000101010101"/>
                        </a:rPr>
                        <a:t>lines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a typeface="함초롬돋움" panose="020B0504000101010101"/>
                        </a:rPr>
                        <a:t>파일의 각 행들을 저장한 리스트</a:t>
                      </a:r>
                      <a:endParaRPr lang="en-US" altLang="ko-KR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364695"/>
                  </a:ext>
                </a:extLst>
              </a:tr>
              <a:tr h="10185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words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lines</a:t>
                      </a:r>
                      <a:r>
                        <a:rPr lang="ko-KR" altLang="en-US" dirty="0"/>
                        <a:t>의 리스트 요소들을 정리해서 새롭게 저장한 리스트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436861"/>
                  </a:ext>
                </a:extLst>
              </a:tr>
              <a:tr h="10185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randInt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정해진 범위</a:t>
                      </a:r>
                      <a:r>
                        <a:rPr lang="en-US" altLang="ko-KR" dirty="0"/>
                        <a:t>(5~10) </a:t>
                      </a:r>
                      <a:r>
                        <a:rPr lang="ko-KR" altLang="en-US" dirty="0"/>
                        <a:t>안에서 임의로 선택된 숫자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132477"/>
                  </a:ext>
                </a:extLst>
              </a:tr>
              <a:tr h="10185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randWords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words</a:t>
                      </a:r>
                      <a:r>
                        <a:rPr lang="ko-KR" altLang="en-US" dirty="0"/>
                        <a:t>에서 </a:t>
                      </a:r>
                      <a:r>
                        <a:rPr lang="en-US" altLang="ko-KR" dirty="0" err="1"/>
                        <a:t>randInt</a:t>
                      </a:r>
                      <a:r>
                        <a:rPr lang="ko-KR" altLang="en-US" dirty="0"/>
                        <a:t>만큼 임의로 선택되는 단어들이 저장되는 리스트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197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500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B51AB2-DF37-4C58-AF84-A368A939EBF2}"/>
              </a:ext>
            </a:extLst>
          </p:cNvPr>
          <p:cNvSpPr/>
          <p:nvPr/>
        </p:nvSpPr>
        <p:spPr>
          <a:xfrm>
            <a:off x="345688" y="499172"/>
            <a:ext cx="3394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C68C52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상세설계 </a:t>
            </a:r>
            <a:r>
              <a:rPr lang="en-US" altLang="ko-KR" sz="2400" b="1" dirty="0">
                <a:solidFill>
                  <a:srgbClr val="C68C52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– class </a:t>
            </a:r>
            <a:r>
              <a:rPr lang="en-US" altLang="ko-KR" sz="2400" b="1" dirty="0">
                <a:solidFill>
                  <a:srgbClr val="20517E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Word</a:t>
            </a:r>
            <a:endParaRPr lang="ko-KR" altLang="en-US" sz="2000" dirty="0">
              <a:solidFill>
                <a:srgbClr val="20517E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B70B21-D5F8-4552-9B53-C68DA14C19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5689" y="1395662"/>
          <a:ext cx="11467152" cy="35773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1448">
                  <a:extLst>
                    <a:ext uri="{9D8B030D-6E8A-4147-A177-3AD203B41FA5}">
                      <a16:colId xmlns:a16="http://schemas.microsoft.com/office/drawing/2014/main" val="1556811932"/>
                    </a:ext>
                  </a:extLst>
                </a:gridCol>
                <a:gridCol w="2318647">
                  <a:extLst>
                    <a:ext uri="{9D8B030D-6E8A-4147-A177-3AD203B41FA5}">
                      <a16:colId xmlns:a16="http://schemas.microsoft.com/office/drawing/2014/main" val="3716474436"/>
                    </a:ext>
                  </a:extLst>
                </a:gridCol>
                <a:gridCol w="7537057">
                  <a:extLst>
                    <a:ext uri="{9D8B030D-6E8A-4147-A177-3AD203B41FA5}">
                      <a16:colId xmlns:a16="http://schemas.microsoft.com/office/drawing/2014/main" val="4154959170"/>
                    </a:ext>
                  </a:extLst>
                </a:gridCol>
              </a:tblGrid>
              <a:tr h="5884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2051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2051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설명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2051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834379"/>
                  </a:ext>
                </a:extLst>
              </a:tr>
              <a:tr h="159237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20517E"/>
                          </a:solidFill>
                          <a:ea typeface="함초롬돋움" panose="020B0504000101010101"/>
                        </a:rPr>
                        <a:t>methods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함초롬돋움" panose="020B0504000101010101"/>
                        </a:rPr>
                        <a:t>생성자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>
                          <a:ea typeface="함초롬돋움" panose="020B0504000101010101"/>
                        </a:rPr>
                        <a:t>한 행에 단어가 하나씩 있는 파일을 열어 각 행들을 </a:t>
                      </a:r>
                      <a:r>
                        <a:rPr lang="en-US" altLang="ko-KR" dirty="0">
                          <a:ea typeface="함초롬돋움" panose="020B0504000101010101"/>
                        </a:rPr>
                        <a:t>lines</a:t>
                      </a:r>
                      <a:r>
                        <a:rPr lang="ko-KR" altLang="en-US" dirty="0">
                          <a:ea typeface="함초롬돋움" panose="020B0504000101010101"/>
                        </a:rPr>
                        <a:t>에 저장하고 파일을 닫기</a:t>
                      </a:r>
                      <a:endParaRPr lang="en-US" altLang="ko-KR" dirty="0">
                        <a:ea typeface="함초롬돋움" panose="020B0504000101010101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dirty="0">
                          <a:ea typeface="함초롬돋움" panose="020B0504000101010101"/>
                        </a:rPr>
                        <a:t>lines</a:t>
                      </a:r>
                      <a:r>
                        <a:rPr lang="ko-KR" altLang="en-US" dirty="0">
                          <a:ea typeface="함초롬돋움" panose="020B0504000101010101"/>
                        </a:rPr>
                        <a:t>에 있는 단어들의 오른쪽 공백을 제거해서 </a:t>
                      </a:r>
                      <a:r>
                        <a:rPr lang="en-US" altLang="ko-KR" dirty="0">
                          <a:ea typeface="함초롬돋움" panose="020B0504000101010101"/>
                        </a:rPr>
                        <a:t>words</a:t>
                      </a:r>
                      <a:r>
                        <a:rPr lang="ko-KR" altLang="en-US" dirty="0">
                          <a:ea typeface="함초롬돋움" panose="020B0504000101010101"/>
                        </a:rPr>
                        <a:t>에 저장</a:t>
                      </a:r>
                      <a:endParaRPr lang="en-US" altLang="ko-KR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364695"/>
                  </a:ext>
                </a:extLst>
              </a:tr>
              <a:tr h="13965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randFromDB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1.  words</a:t>
                      </a:r>
                      <a:r>
                        <a:rPr lang="ko-KR" altLang="en-US" dirty="0"/>
                        <a:t>에서 임의로 단어를 선택해서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randWords</a:t>
                      </a:r>
                      <a:r>
                        <a:rPr lang="ko-KR" altLang="en-US" dirty="0"/>
                        <a:t>에 저장하고 리턴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436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830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B51AB2-DF37-4C58-AF84-A368A939EBF2}"/>
              </a:ext>
            </a:extLst>
          </p:cNvPr>
          <p:cNvSpPr/>
          <p:nvPr/>
        </p:nvSpPr>
        <p:spPr>
          <a:xfrm>
            <a:off x="345688" y="499172"/>
            <a:ext cx="4364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C68C52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상세설계 </a:t>
            </a:r>
            <a:r>
              <a:rPr lang="en-US" altLang="ko-KR" sz="2400" b="1" dirty="0">
                <a:solidFill>
                  <a:srgbClr val="C68C52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– class </a:t>
            </a:r>
            <a:r>
              <a:rPr lang="en-US" altLang="ko-KR" sz="2400" b="1" dirty="0" err="1">
                <a:solidFill>
                  <a:srgbClr val="FF000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SearchWord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B70B21-D5F8-4552-9B53-C68DA14C19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5689" y="1395664"/>
          <a:ext cx="11467152" cy="52618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1448">
                  <a:extLst>
                    <a:ext uri="{9D8B030D-6E8A-4147-A177-3AD203B41FA5}">
                      <a16:colId xmlns:a16="http://schemas.microsoft.com/office/drawing/2014/main" val="1556811932"/>
                    </a:ext>
                  </a:extLst>
                </a:gridCol>
                <a:gridCol w="2318647">
                  <a:extLst>
                    <a:ext uri="{9D8B030D-6E8A-4147-A177-3AD203B41FA5}">
                      <a16:colId xmlns:a16="http://schemas.microsoft.com/office/drawing/2014/main" val="3716474436"/>
                    </a:ext>
                  </a:extLst>
                </a:gridCol>
                <a:gridCol w="7537057">
                  <a:extLst>
                    <a:ext uri="{9D8B030D-6E8A-4147-A177-3AD203B41FA5}">
                      <a16:colId xmlns:a16="http://schemas.microsoft.com/office/drawing/2014/main" val="4154959170"/>
                    </a:ext>
                  </a:extLst>
                </a:gridCol>
              </a:tblGrid>
              <a:tr h="4165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2051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2051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설명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2051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834379"/>
                  </a:ext>
                </a:extLst>
              </a:tr>
              <a:tr h="761386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20517E"/>
                          </a:solidFill>
                          <a:ea typeface="함초롬돋움" panose="020B0504000101010101"/>
                        </a:rPr>
                        <a:t>Attribute</a:t>
                      </a:r>
                    </a:p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20517E"/>
                          </a:solidFill>
                          <a:ea typeface="함초롬돋움" panose="020B0504000101010101"/>
                        </a:rPr>
                        <a:t>(properties)</a:t>
                      </a:r>
                      <a:endParaRPr lang="ko-KR" altLang="en-US" sz="2000" b="1" dirty="0">
                        <a:solidFill>
                          <a:srgbClr val="20517E"/>
                        </a:solidFill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a typeface="함초롬돋움" panose="020B0504000101010101"/>
                        </a:rPr>
                        <a:t>alphabet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ea typeface="함초롬돋움" panose="020B0504000101010101"/>
                        </a:rPr>
                        <a:t>stringList</a:t>
                      </a:r>
                      <a:r>
                        <a:rPr lang="ko-KR" altLang="en-US" dirty="0">
                          <a:ea typeface="함초롬돋움" panose="020B0504000101010101"/>
                        </a:rPr>
                        <a:t>를 구성하기 위한 알파벳 리스트</a:t>
                      </a:r>
                      <a:endParaRPr lang="en-US" altLang="ko-KR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364695"/>
                  </a:ext>
                </a:extLst>
              </a:tr>
              <a:tr h="7613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randWords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찾아야 할 단어가 저장되어 있는 리스트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436861"/>
                  </a:ext>
                </a:extLst>
              </a:tr>
              <a:tr h="7613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stringList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randWords</a:t>
                      </a:r>
                      <a:r>
                        <a:rPr lang="ko-KR" altLang="en-US" dirty="0"/>
                        <a:t>의 단어 하나와 알파벳들을 조합한 문자열을 저장한 리스트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132477"/>
                  </a:ext>
                </a:extLst>
              </a:tr>
              <a:tr h="7613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searchedList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찾은 단어들을 저장하는 리스트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197676"/>
                  </a:ext>
                </a:extLst>
              </a:tr>
              <a:tr h="10383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bg1"/>
                        </a:solidFill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2051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answerDic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{ </a:t>
                      </a:r>
                      <a:r>
                        <a:rPr lang="ko-KR" altLang="en-US" dirty="0"/>
                        <a:t>단어 </a:t>
                      </a:r>
                      <a:r>
                        <a:rPr lang="en-US" altLang="ko-KR" dirty="0"/>
                        <a:t>: ( 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, j ) } </a:t>
                      </a:r>
                      <a:r>
                        <a:rPr lang="ko-KR" altLang="en-US" dirty="0"/>
                        <a:t>형태의 사전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찾은 단어들을 </a:t>
                      </a:r>
                      <a:r>
                        <a:rPr lang="en-US" altLang="ko-KR" dirty="0" err="1"/>
                        <a:t>stringList</a:t>
                      </a:r>
                      <a:r>
                        <a:rPr lang="ko-KR" altLang="en-US" dirty="0"/>
                        <a:t>에서 </a:t>
                      </a:r>
                      <a:r>
                        <a:rPr lang="en-US" altLang="ko-KR" dirty="0"/>
                        <a:t>‘*’</a:t>
                      </a:r>
                      <a:r>
                        <a:rPr lang="ko-KR" altLang="en-US" dirty="0"/>
                        <a:t>문자로 변환할 때 사용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421896"/>
                  </a:ext>
                </a:extLst>
              </a:tr>
              <a:tr h="7613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bg1"/>
                        </a:solidFill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2051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startTime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게임이 시작할 때의 시간을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46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602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B51AB2-DF37-4C58-AF84-A368A939EBF2}"/>
              </a:ext>
            </a:extLst>
          </p:cNvPr>
          <p:cNvSpPr/>
          <p:nvPr/>
        </p:nvSpPr>
        <p:spPr>
          <a:xfrm>
            <a:off x="345688" y="499172"/>
            <a:ext cx="4364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C68C52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상세설계 </a:t>
            </a:r>
            <a:r>
              <a:rPr lang="en-US" altLang="ko-KR" sz="2400" b="1" dirty="0">
                <a:solidFill>
                  <a:srgbClr val="C68C52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– class </a:t>
            </a:r>
            <a:r>
              <a:rPr lang="en-US" altLang="ko-KR" sz="2400" b="1" dirty="0" err="1">
                <a:solidFill>
                  <a:srgbClr val="FF000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SearchWord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37185" y="1383030"/>
          <a:ext cx="11466830" cy="5213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1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6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1" dirty="0">
                        <a:solidFill>
                          <a:schemeClr val="lt1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51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51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역할, 설명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51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247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dirty="0">
                          <a:solidFill>
                            <a:srgbClr val="20517E"/>
                          </a:solidFill>
                          <a:latin typeface="맑은 고딕" charset="0"/>
                          <a:ea typeface="맑은 고딕" charset="0"/>
                        </a:rPr>
                        <a:t>methods</a:t>
                      </a:r>
                      <a:endParaRPr lang="ko-KR" altLang="en-US" sz="2000" b="1" dirty="0">
                        <a:solidFill>
                          <a:srgbClr val="20517E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newGame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 startAt="2"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Word 클래스의 randFromDB 메서드에서 리턴되는 randWords를 다시 똑같은 이름에 저장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 startAt="2"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Alphabet의 요소들을 임의로 선택해 길이가 31인 문자열 10개를 stringList에 저장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 startAt="2"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(i, j)에 stringList의 i번째 문자열 j번째 문자부터 randWords의 단어로 교체할 수 있도록 임의의 정수 선택, 이를 randWords의 길이만큼 반복하고 해당 (i, j)를 num 리스트에 추가, answerDic에 단어를 key로 튜플을 value로 저장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 startAt="2"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요구사항 따라 num 리스트를 이용하여 단어를 교체했을 때의 stringList의 문자열하나의 길이가 31을 넘지 않도록, 단어가 겹치게 교체되지도 바로 연결되지도 않도록 한다.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994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B51AB2-DF37-4C58-AF84-A368A939EBF2}"/>
              </a:ext>
            </a:extLst>
          </p:cNvPr>
          <p:cNvSpPr/>
          <p:nvPr/>
        </p:nvSpPr>
        <p:spPr>
          <a:xfrm>
            <a:off x="345688" y="499172"/>
            <a:ext cx="4364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C68C52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상세설계 </a:t>
            </a:r>
            <a:r>
              <a:rPr lang="en-US" altLang="ko-KR" sz="2400" b="1" dirty="0">
                <a:solidFill>
                  <a:srgbClr val="C68C52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– class </a:t>
            </a:r>
            <a:r>
              <a:rPr lang="en-US" altLang="ko-KR" sz="2400" b="1" dirty="0" err="1">
                <a:solidFill>
                  <a:srgbClr val="FF000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SearchWord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B70B21-D5F8-4552-9B53-C68DA14C19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5689" y="1395662"/>
          <a:ext cx="11467152" cy="48185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1448">
                  <a:extLst>
                    <a:ext uri="{9D8B030D-6E8A-4147-A177-3AD203B41FA5}">
                      <a16:colId xmlns:a16="http://schemas.microsoft.com/office/drawing/2014/main" val="1556811932"/>
                    </a:ext>
                  </a:extLst>
                </a:gridCol>
                <a:gridCol w="2318647">
                  <a:extLst>
                    <a:ext uri="{9D8B030D-6E8A-4147-A177-3AD203B41FA5}">
                      <a16:colId xmlns:a16="http://schemas.microsoft.com/office/drawing/2014/main" val="3716474436"/>
                    </a:ext>
                  </a:extLst>
                </a:gridCol>
                <a:gridCol w="7537057">
                  <a:extLst>
                    <a:ext uri="{9D8B030D-6E8A-4147-A177-3AD203B41FA5}">
                      <a16:colId xmlns:a16="http://schemas.microsoft.com/office/drawing/2014/main" val="4154959170"/>
                    </a:ext>
                  </a:extLst>
                </a:gridCol>
              </a:tblGrid>
              <a:tr h="6412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2051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2051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설명</a:t>
                      </a:r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2051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834379"/>
                  </a:ext>
                </a:extLst>
              </a:tr>
              <a:tr h="180301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20517E"/>
                          </a:solidFill>
                          <a:ea typeface="함초롬돋움" panose="020B0504000101010101"/>
                        </a:rPr>
                        <a:t>methods</a:t>
                      </a:r>
                      <a:endParaRPr lang="ko-KR" altLang="en-US" sz="2000" b="1" dirty="0">
                        <a:solidFill>
                          <a:srgbClr val="20517E"/>
                        </a:solidFill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searching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입력되는 </a:t>
                      </a:r>
                      <a:r>
                        <a:rPr lang="en-US" altLang="ko-KR" dirty="0"/>
                        <a:t>word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 err="1"/>
                        <a:t>randWords</a:t>
                      </a:r>
                      <a:r>
                        <a:rPr lang="ko-KR" altLang="en-US" dirty="0"/>
                        <a:t>에 있다면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dirty="0" err="1"/>
                        <a:t>randWords</a:t>
                      </a:r>
                      <a:r>
                        <a:rPr lang="ko-KR" altLang="en-US" dirty="0"/>
                        <a:t>에서 </a:t>
                      </a:r>
                      <a:r>
                        <a:rPr lang="en-US" altLang="ko-KR" dirty="0"/>
                        <a:t>word</a:t>
                      </a:r>
                      <a:r>
                        <a:rPr lang="ko-KR" altLang="en-US" dirty="0"/>
                        <a:t> 제거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searchedList</a:t>
                      </a:r>
                      <a:r>
                        <a:rPr lang="ko-KR" altLang="en-US" dirty="0"/>
                        <a:t>에 </a:t>
                      </a:r>
                      <a:r>
                        <a:rPr lang="en-US" altLang="ko-KR" dirty="0"/>
                        <a:t>word</a:t>
                      </a:r>
                      <a:r>
                        <a:rPr lang="ko-KR" altLang="en-US" dirty="0"/>
                        <a:t> 추가</a:t>
                      </a:r>
                      <a:endParaRPr lang="en-US" altLang="ko-KR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dirty="0" err="1"/>
                        <a:t>answerDic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key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word</a:t>
                      </a:r>
                      <a:r>
                        <a:rPr lang="ko-KR" altLang="en-US" dirty="0"/>
                        <a:t>인 </a:t>
                      </a:r>
                      <a:r>
                        <a:rPr lang="en-US" altLang="ko-KR" dirty="0"/>
                        <a:t>value</a:t>
                      </a:r>
                      <a:r>
                        <a:rPr lang="ko-KR" altLang="en-US" dirty="0"/>
                        <a:t>값을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, j)</a:t>
                      </a:r>
                      <a:r>
                        <a:rPr lang="ko-KR" altLang="en-US" dirty="0"/>
                        <a:t>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저장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그 값에 맞춰 </a:t>
                      </a:r>
                      <a:r>
                        <a:rPr lang="en-US" altLang="ko-KR" dirty="0" err="1"/>
                        <a:t>stringList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 err="1"/>
                        <a:t>i</a:t>
                      </a:r>
                      <a:r>
                        <a:rPr lang="ko-KR" altLang="en-US" dirty="0"/>
                        <a:t>번째 문자열의 </a:t>
                      </a:r>
                      <a:r>
                        <a:rPr lang="en-US" altLang="ko-KR" dirty="0"/>
                        <a:t>j</a:t>
                      </a:r>
                      <a:r>
                        <a:rPr lang="ko-KR" altLang="en-US" dirty="0"/>
                        <a:t>번째 문자부터 </a:t>
                      </a:r>
                      <a:r>
                        <a:rPr lang="en-US" altLang="ko-KR" dirty="0"/>
                        <a:t>‘*’</a:t>
                      </a:r>
                      <a:r>
                        <a:rPr lang="ko-KR" altLang="en-US" dirty="0"/>
                        <a:t>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변경</a:t>
                      </a:r>
                      <a:endParaRPr lang="en-US" altLang="ko-KR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/>
                        <a:t>마지막으로 </a:t>
                      </a:r>
                      <a:r>
                        <a:rPr lang="en-US" altLang="ko-KR" dirty="0"/>
                        <a:t>True </a:t>
                      </a:r>
                      <a:r>
                        <a:rPr lang="ko-KR" altLang="en-US" dirty="0"/>
                        <a:t>리턴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아닐 경우</a:t>
                      </a:r>
                      <a:r>
                        <a:rPr lang="en-US" altLang="ko-KR" dirty="0"/>
                        <a:t>, False </a:t>
                      </a:r>
                      <a:r>
                        <a:rPr lang="ko-KR" altLang="en-US" dirty="0"/>
                        <a:t>리턴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583943"/>
                  </a:ext>
                </a:extLst>
              </a:tr>
              <a:tr h="11232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bg1"/>
                        </a:solidFill>
                        <a:ea typeface="함초롬돋움" panose="020B0504000101010101"/>
                      </a:endParaRPr>
                    </a:p>
                  </a:txBody>
                  <a:tcPr anchor="ctr">
                    <a:solidFill>
                      <a:srgbClr val="2051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getDisplay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stringList</a:t>
                      </a:r>
                      <a:r>
                        <a:rPr lang="ko-KR" altLang="en-US" dirty="0"/>
                        <a:t>를 좀 더 보기 좋게 화면에 나타내기 위해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하나의 문자열에는 문자와 문자 사이마다 빈칸을 추가하고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각각의 문자열을 </a:t>
                      </a:r>
                      <a:r>
                        <a:rPr lang="en-US" altLang="ko-KR" dirty="0"/>
                        <a:t>“\n”</a:t>
                      </a:r>
                      <a:r>
                        <a:rPr lang="ko-KR" altLang="en-US" dirty="0"/>
                        <a:t>을 사용하여 하나의 문자열로 만들어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364695"/>
                  </a:ext>
                </a:extLst>
              </a:tr>
              <a:tr h="12511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ea typeface="함초롬돋움" panose="020B0504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getTimeMessage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정답을 맞추는 데까지 걸린 시간이 </a:t>
                      </a:r>
                      <a:r>
                        <a:rPr lang="en-US" altLang="ko-KR" dirty="0"/>
                        <a:t>90</a:t>
                      </a:r>
                      <a:r>
                        <a:rPr lang="ko-KR" altLang="en-US" dirty="0"/>
                        <a:t>초 미만</a:t>
                      </a:r>
                      <a:r>
                        <a:rPr lang="en-US" altLang="ko-KR" dirty="0"/>
                        <a:t>, 180</a:t>
                      </a:r>
                      <a:r>
                        <a:rPr lang="ko-KR" altLang="en-US" dirty="0"/>
                        <a:t>초 미만</a:t>
                      </a:r>
                      <a:r>
                        <a:rPr lang="en-US" altLang="ko-KR" dirty="0"/>
                        <a:t>, 270</a:t>
                      </a:r>
                      <a:r>
                        <a:rPr lang="ko-KR" altLang="en-US" dirty="0"/>
                        <a:t>초 미만</a:t>
                      </a:r>
                      <a:r>
                        <a:rPr lang="en-US" altLang="ko-KR" dirty="0"/>
                        <a:t>, 270</a:t>
                      </a:r>
                      <a:r>
                        <a:rPr lang="ko-KR" altLang="en-US" dirty="0"/>
                        <a:t>초 이상으로 나누어 </a:t>
                      </a:r>
                      <a:r>
                        <a:rPr lang="en-US" altLang="ko-KR" dirty="0"/>
                        <a:t>message</a:t>
                      </a:r>
                      <a:r>
                        <a:rPr lang="ko-KR" altLang="en-US" dirty="0"/>
                        <a:t>를 다르게 설정하고 이를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436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623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B51AB2-DF37-4C58-AF84-A368A939EBF2}"/>
              </a:ext>
            </a:extLst>
          </p:cNvPr>
          <p:cNvSpPr/>
          <p:nvPr/>
        </p:nvSpPr>
        <p:spPr>
          <a:xfrm>
            <a:off x="345688" y="499172"/>
            <a:ext cx="4238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C68C52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상세설계 </a:t>
            </a:r>
            <a:r>
              <a:rPr lang="en-US" altLang="ko-KR" sz="2400" b="1" dirty="0">
                <a:solidFill>
                  <a:srgbClr val="C68C52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– class </a:t>
            </a:r>
            <a:r>
              <a:rPr lang="en-US" altLang="ko-KR" sz="2400" b="1" dirty="0" err="1">
                <a:solidFill>
                  <a:srgbClr val="20517E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WordGame</a:t>
            </a:r>
            <a:endParaRPr lang="ko-KR" altLang="en-US" sz="2000" dirty="0">
              <a:solidFill>
                <a:srgbClr val="20517E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45688" y="1121784"/>
          <a:ext cx="11702016" cy="54675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6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0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411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dirty="0">
                        <a:solidFill>
                          <a:srgbClr val="FFFFFF"/>
                        </a:solidFill>
                        <a:latin typeface="함초롬돋움" charset="0"/>
                        <a:ea typeface="함초롬돋움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51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800" b="1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51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역할, 설명</a:t>
                      </a:r>
                      <a:endParaRPr lang="ko-KR" altLang="en-US" sz="1800" b="1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51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3800">
                <a:tc rowSpan="3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dirty="0">
                          <a:solidFill>
                            <a:srgbClr val="20517E"/>
                          </a:solidFill>
                          <a:latin typeface="맑은 고딕" charset="0"/>
                          <a:ea typeface="맑은 고딕" charset="0"/>
                        </a:rPr>
                        <a:t>methods</a:t>
                      </a:r>
                      <a:endParaRPr lang="ko-KR" altLang="en-US" sz="2000" b="1" dirty="0">
                        <a:solidFill>
                          <a:srgbClr val="20517E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startGame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/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함초롬돋움" charset="0"/>
                          <a:ea typeface="함초롬돋움" charset="0"/>
                        </a:rPr>
                        <a:t>게임을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함초롬돋움" charset="0"/>
                          <a:ea typeface="함초롬돋움" charset="0"/>
                        </a:rPr>
                        <a:t>시작하기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함초롬돋움" charset="0"/>
                          <a:ea typeface="함초롬돋움" charset="0"/>
                        </a:rPr>
                        <a:t>위해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SearchWord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함초롬돋움" charset="0"/>
                          <a:ea typeface="함초롬돋움" charset="0"/>
                        </a:rPr>
                        <a:t>클래스의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newGame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함초롬돋움" charset="0"/>
                          <a:ea typeface="함초롬돋움" charset="0"/>
                        </a:rPr>
                        <a:t>메서드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함초롬돋움" charset="0"/>
                          <a:ea typeface="함초롬돋움" charset="0"/>
                        </a:rPr>
                        <a:t>실행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함초롬돋움" charset="0"/>
                        <a:ea typeface="함초롬돋움" charset="0"/>
                      </a:endParaRPr>
                    </a:p>
                    <a:p>
                      <a:pPr marL="342900" indent="-342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 startAt="2"/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wordsEidt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함초롬돋움" charset="0"/>
                          <a:ea typeface="함초롬돋움" charset="0"/>
                        </a:rPr>
                        <a:t>에는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SearchWord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함초롬돋움" charset="0"/>
                          <a:ea typeface="함초롬돋움" charset="0"/>
                        </a:rPr>
                        <a:t>클래스의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getDisplay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함초롬돋움" charset="0"/>
                          <a:ea typeface="함초롬돋움" charset="0"/>
                        </a:rPr>
                        <a:t>메서드가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함초롬돋움" charset="0"/>
                          <a:ea typeface="함초롬돋움" charset="0"/>
                        </a:rPr>
                        <a:t>리턴하는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함초롬돋움" charset="0"/>
                          <a:ea typeface="함초롬돋움" charset="0"/>
                        </a:rPr>
                        <a:t>문자열을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함초롬돋움" charset="0"/>
                          <a:ea typeface="함초롬돋움" charset="0"/>
                        </a:rPr>
                        <a:t>삽입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함초롬돋움" charset="0"/>
                        <a:ea typeface="함초롬돋움" charset="0"/>
                      </a:endParaRPr>
                    </a:p>
                    <a:p>
                      <a:pPr marL="342900" indent="-342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/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함초롬돋움" charset="0"/>
                          <a:ea typeface="함초롬돋움" charset="0"/>
                        </a:rPr>
                        <a:t>나머지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inputEdit, resultEdit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함초롬돋움" charset="0"/>
                          <a:ea typeface="함초롬돋움" charset="0"/>
                        </a:rPr>
                        <a:t>는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함초롬돋움" charset="0"/>
                          <a:ea typeface="함초롬돋움" charset="0"/>
                        </a:rPr>
                        <a:t>깨끗하게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29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searchClicked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 startAt="2"/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inputEdit의 텍스트가 이미 사용한 단어인 경우, 사용하지 않고SearchWord 클래스의 searching 메서드에서 False가 리턴될 경우에는 상황에 맞는 내용을 resultEdit에 출력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 startAt="2"/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True가 리턴될 때는 searchedList를 resultEdit에 출력, getDisplay 메서드를 통해 stringList를 wordsEidt에 출력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 startAt="2"/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요구사항에 따라 대문자로 입력 받아도 소문자로 변경해야 하고, ‘help!’를 입력했을 때는 randWords에서 하나만 resultEdit에 출력,  하나도 입력하지 않고 ‘Ok’ 버튼을 누른다면 메시지 상자 띄우기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 startAt="2"/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모든 단어를 찾았을 경우 SearchWord 클래스의 getTimeMessage 메서드에서 리턴되는 메시지와 시간 초를 포함한 메시지 상자를 띄우기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411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keyPressEvent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엔터를 누르면 searchClicked 메서드가 실행되도록 설정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70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4FCED4F-8872-48EB-ACA3-E33AC3070AAF}"/>
              </a:ext>
            </a:extLst>
          </p:cNvPr>
          <p:cNvSpPr/>
          <p:nvPr/>
        </p:nvSpPr>
        <p:spPr>
          <a:xfrm>
            <a:off x="0" y="1084082"/>
            <a:ext cx="12192000" cy="5773918"/>
          </a:xfrm>
          <a:prstGeom prst="rect">
            <a:avLst/>
          </a:prstGeom>
          <a:solidFill>
            <a:srgbClr val="8D5E2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21A58C-1043-4C55-A1AD-D537E75BE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03" y="1394994"/>
            <a:ext cx="4027284" cy="52091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1ABF4F5-C988-479C-820B-361994F62939}"/>
              </a:ext>
            </a:extLst>
          </p:cNvPr>
          <p:cNvSpPr/>
          <p:nvPr/>
        </p:nvSpPr>
        <p:spPr>
          <a:xfrm>
            <a:off x="7077490" y="3099207"/>
            <a:ext cx="30040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–   </a:t>
            </a:r>
            <a:r>
              <a:rPr lang="ko-KR" altLang="en-US" sz="2400" b="1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가로로만 제한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C5171B-90AE-4A6B-8A4B-7C4B63EF8557}"/>
              </a:ext>
            </a:extLst>
          </p:cNvPr>
          <p:cNvSpPr/>
          <p:nvPr/>
        </p:nvSpPr>
        <p:spPr>
          <a:xfrm>
            <a:off x="441900" y="253884"/>
            <a:ext cx="3645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C68C52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Word Puzzle game</a:t>
            </a:r>
            <a:r>
              <a:rPr lang="ko-KR" altLang="en-US" sz="2400" b="1" dirty="0">
                <a:solidFill>
                  <a:srgbClr val="C68C52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이란</a:t>
            </a:r>
            <a:r>
              <a:rPr lang="en-US" altLang="ko-KR" sz="2400" b="1" dirty="0">
                <a:solidFill>
                  <a:srgbClr val="C68C52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?</a:t>
            </a:r>
            <a:endParaRPr lang="ko-KR" altLang="en-US" sz="2000" dirty="0">
              <a:solidFill>
                <a:srgbClr val="C68C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0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078AB8-507D-4D5A-8547-D7CF9FC35A4A}"/>
              </a:ext>
            </a:extLst>
          </p:cNvPr>
          <p:cNvSpPr/>
          <p:nvPr/>
        </p:nvSpPr>
        <p:spPr>
          <a:xfrm>
            <a:off x="0" y="1665370"/>
            <a:ext cx="12192000" cy="3301266"/>
          </a:xfrm>
          <a:prstGeom prst="rect">
            <a:avLst/>
          </a:prstGeom>
          <a:solidFill>
            <a:srgbClr val="8D5E2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C070-2688-4E51-A525-0BF7C71E1658}"/>
              </a:ext>
            </a:extLst>
          </p:cNvPr>
          <p:cNvSpPr txBox="1"/>
          <p:nvPr/>
        </p:nvSpPr>
        <p:spPr>
          <a:xfrm>
            <a:off x="0" y="29620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소스코드 </a:t>
            </a:r>
            <a:r>
              <a:rPr lang="en-US" altLang="ko-KR" sz="4000" b="1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– </a:t>
            </a:r>
            <a:r>
              <a:rPr lang="ko-KR" altLang="en-US" sz="4000" b="1" dirty="0" err="1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깃허브</a:t>
            </a:r>
            <a:endParaRPr lang="ko-KR" altLang="en-US" sz="4000" b="1" dirty="0">
              <a:solidFill>
                <a:schemeClr val="bg1"/>
              </a:solidFill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A41F8474-551E-4564-8FC7-6080A28A6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905" y="290300"/>
            <a:ext cx="1154189" cy="115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32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C4E449D-CFEC-43B3-BC2C-B785733046CF}"/>
              </a:ext>
            </a:extLst>
          </p:cNvPr>
          <p:cNvSpPr/>
          <p:nvPr/>
        </p:nvSpPr>
        <p:spPr>
          <a:xfrm>
            <a:off x="0" y="1665370"/>
            <a:ext cx="12192000" cy="3301266"/>
          </a:xfrm>
          <a:prstGeom prst="rect">
            <a:avLst/>
          </a:prstGeom>
          <a:solidFill>
            <a:srgbClr val="8D5E2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4C2E24-F1F6-4A07-83C3-BA8FCF9E1736}"/>
              </a:ext>
            </a:extLst>
          </p:cNvPr>
          <p:cNvSpPr txBox="1"/>
          <p:nvPr/>
        </p:nvSpPr>
        <p:spPr>
          <a:xfrm>
            <a:off x="0" y="29620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통합테스트 보고서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DC94F0F1-28F2-4312-A01F-D2F7652BA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905" y="290300"/>
            <a:ext cx="1154189" cy="115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6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96C0B43-D474-4489-BCB7-214CF78E819F}"/>
              </a:ext>
            </a:extLst>
          </p:cNvPr>
          <p:cNvSpPr/>
          <p:nvPr/>
        </p:nvSpPr>
        <p:spPr>
          <a:xfrm>
            <a:off x="0" y="-9426"/>
            <a:ext cx="12192000" cy="929805"/>
          </a:xfrm>
          <a:prstGeom prst="rect">
            <a:avLst/>
          </a:prstGeom>
          <a:solidFill>
            <a:srgbClr val="8D5E2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7BD2E-5520-44DE-8E74-CBA9B0764276}"/>
              </a:ext>
            </a:extLst>
          </p:cNvPr>
          <p:cNvSpPr txBox="1"/>
          <p:nvPr/>
        </p:nvSpPr>
        <p:spPr>
          <a:xfrm>
            <a:off x="413705" y="245073"/>
            <a:ext cx="7279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통합테스트 보고서  </a:t>
            </a:r>
            <a:r>
              <a:rPr lang="en-US" altLang="ko-KR" sz="2000" b="1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실행화면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7173E82-143C-4936-AF1C-AE8164BB68A1}"/>
              </a:ext>
            </a:extLst>
          </p:cNvPr>
          <p:cNvGrpSpPr/>
          <p:nvPr/>
        </p:nvGrpSpPr>
        <p:grpSpPr>
          <a:xfrm>
            <a:off x="1307031" y="1857325"/>
            <a:ext cx="4495800" cy="4048125"/>
            <a:chOff x="3848100" y="1866950"/>
            <a:chExt cx="4495800" cy="404812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2F97FD7-827B-40EC-82FD-1D1D70E7D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8100" y="1866950"/>
              <a:ext cx="4495800" cy="404812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610C9D6-ACD1-4E47-B636-881C9095A6FB}"/>
                </a:ext>
              </a:extLst>
            </p:cNvPr>
            <p:cNvSpPr/>
            <p:nvPr/>
          </p:nvSpPr>
          <p:spPr>
            <a:xfrm>
              <a:off x="5975433" y="2290168"/>
              <a:ext cx="675623" cy="173899"/>
            </a:xfrm>
            <a:prstGeom prst="rect">
              <a:avLst/>
            </a:prstGeom>
            <a:solidFill>
              <a:srgbClr val="FF6565">
                <a:alpha val="4902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DA79091-E0EC-4470-9D91-E415DC5BB959}"/>
                </a:ext>
              </a:extLst>
            </p:cNvPr>
            <p:cNvSpPr/>
            <p:nvPr/>
          </p:nvSpPr>
          <p:spPr>
            <a:xfrm>
              <a:off x="6163376" y="3832937"/>
              <a:ext cx="882317" cy="173899"/>
            </a:xfrm>
            <a:prstGeom prst="rect">
              <a:avLst/>
            </a:prstGeom>
            <a:solidFill>
              <a:srgbClr val="FF6565">
                <a:alpha val="4902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811FA43-981E-4A90-8CF0-7B3E92D34878}"/>
                </a:ext>
              </a:extLst>
            </p:cNvPr>
            <p:cNvSpPr/>
            <p:nvPr/>
          </p:nvSpPr>
          <p:spPr>
            <a:xfrm>
              <a:off x="5126806" y="2837204"/>
              <a:ext cx="1129615" cy="17389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902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D44727-8F8C-4C26-8E4B-2EE5EA435804}"/>
                </a:ext>
              </a:extLst>
            </p:cNvPr>
            <p:cNvSpPr/>
            <p:nvPr/>
          </p:nvSpPr>
          <p:spPr>
            <a:xfrm>
              <a:off x="6313244" y="3668663"/>
              <a:ext cx="1589097" cy="17389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902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DF65FE1-C1EC-4463-9CA3-2F86A04C9A02}"/>
                </a:ext>
              </a:extLst>
            </p:cNvPr>
            <p:cNvSpPr/>
            <p:nvPr/>
          </p:nvSpPr>
          <p:spPr>
            <a:xfrm>
              <a:off x="3989319" y="2638843"/>
              <a:ext cx="2661737" cy="17389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902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B6B9D3C-CD61-472A-8AE1-D0D69153FC07}"/>
                </a:ext>
              </a:extLst>
            </p:cNvPr>
            <p:cNvSpPr/>
            <p:nvPr/>
          </p:nvSpPr>
          <p:spPr>
            <a:xfrm>
              <a:off x="6651056" y="2638843"/>
              <a:ext cx="675623" cy="173899"/>
            </a:xfrm>
            <a:prstGeom prst="rect">
              <a:avLst/>
            </a:prstGeom>
            <a:solidFill>
              <a:srgbClr val="FF6565">
                <a:alpha val="4902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E54DC0-0C29-4844-B16B-9EDCB7543620}"/>
                </a:ext>
              </a:extLst>
            </p:cNvPr>
            <p:cNvSpPr/>
            <p:nvPr/>
          </p:nvSpPr>
          <p:spPr>
            <a:xfrm>
              <a:off x="6277101" y="2825331"/>
              <a:ext cx="882317" cy="162188"/>
            </a:xfrm>
            <a:prstGeom prst="rect">
              <a:avLst/>
            </a:prstGeom>
            <a:solidFill>
              <a:srgbClr val="FF6565">
                <a:alpha val="4902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CA130A8-75D4-443D-89CD-7B4EC2969D93}"/>
                </a:ext>
              </a:extLst>
            </p:cNvPr>
            <p:cNvSpPr/>
            <p:nvPr/>
          </p:nvSpPr>
          <p:spPr>
            <a:xfrm>
              <a:off x="4754807" y="2819476"/>
              <a:ext cx="371999" cy="162188"/>
            </a:xfrm>
            <a:prstGeom prst="rect">
              <a:avLst/>
            </a:prstGeom>
            <a:solidFill>
              <a:srgbClr val="FF6565">
                <a:alpha val="4902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B6F7070-0D8A-4A35-9BD4-0065B7ED982F}"/>
                </a:ext>
              </a:extLst>
            </p:cNvPr>
            <p:cNvSpPr/>
            <p:nvPr/>
          </p:nvSpPr>
          <p:spPr>
            <a:xfrm>
              <a:off x="5394786" y="3658161"/>
              <a:ext cx="882316" cy="162188"/>
            </a:xfrm>
            <a:prstGeom prst="rect">
              <a:avLst/>
            </a:prstGeom>
            <a:solidFill>
              <a:srgbClr val="FF6565">
                <a:alpha val="4902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7E8DD94-7F2B-406C-9622-8C903A3D7BAE}"/>
                </a:ext>
              </a:extLst>
            </p:cNvPr>
            <p:cNvSpPr/>
            <p:nvPr/>
          </p:nvSpPr>
          <p:spPr>
            <a:xfrm>
              <a:off x="3970069" y="3829974"/>
              <a:ext cx="1129615" cy="186487"/>
            </a:xfrm>
            <a:prstGeom prst="rect">
              <a:avLst/>
            </a:prstGeom>
            <a:solidFill>
              <a:srgbClr val="FF6565">
                <a:alpha val="4902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5117A15-53E9-4325-AD6B-86C23CA61654}"/>
              </a:ext>
            </a:extLst>
          </p:cNvPr>
          <p:cNvSpPr txBox="1"/>
          <p:nvPr/>
        </p:nvSpPr>
        <p:spPr>
          <a:xfrm>
            <a:off x="1055802" y="1169333"/>
            <a:ext cx="414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- </a:t>
            </a:r>
            <a:r>
              <a:rPr lang="ko-KR" altLang="en-US" dirty="0">
                <a:solidFill>
                  <a:srgbClr val="0070C0"/>
                </a:solidFill>
              </a:rPr>
              <a:t>비밀단어 </a:t>
            </a:r>
            <a:r>
              <a:rPr lang="en-US" altLang="ko-KR" dirty="0">
                <a:solidFill>
                  <a:srgbClr val="0070C0"/>
                </a:solidFill>
              </a:rPr>
              <a:t>10</a:t>
            </a:r>
            <a:r>
              <a:rPr lang="ko-KR" altLang="en-US" dirty="0">
                <a:solidFill>
                  <a:srgbClr val="0070C0"/>
                </a:solidFill>
              </a:rPr>
              <a:t>개 중 </a:t>
            </a:r>
            <a:r>
              <a:rPr lang="en-US" altLang="ko-KR" dirty="0">
                <a:solidFill>
                  <a:srgbClr val="0070C0"/>
                </a:solidFill>
              </a:rPr>
              <a:t>8</a:t>
            </a:r>
            <a:r>
              <a:rPr lang="ko-KR" altLang="en-US" dirty="0">
                <a:solidFill>
                  <a:srgbClr val="0070C0"/>
                </a:solidFill>
              </a:rPr>
              <a:t>개 맞춘 상황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8D4DB3-F74C-423F-A4AA-AC8214CC3EFC}"/>
              </a:ext>
            </a:extLst>
          </p:cNvPr>
          <p:cNvSpPr/>
          <p:nvPr/>
        </p:nvSpPr>
        <p:spPr>
          <a:xfrm>
            <a:off x="6571154" y="2371299"/>
            <a:ext cx="724887" cy="173899"/>
          </a:xfrm>
          <a:prstGeom prst="rect">
            <a:avLst/>
          </a:prstGeom>
          <a:solidFill>
            <a:srgbClr val="FF6565">
              <a:alpha val="4902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97DDF6-EF40-4C36-8345-4389E2F2510A}"/>
              </a:ext>
            </a:extLst>
          </p:cNvPr>
          <p:cNvSpPr txBox="1"/>
          <p:nvPr/>
        </p:nvSpPr>
        <p:spPr>
          <a:xfrm>
            <a:off x="6237320" y="2304359"/>
            <a:ext cx="5707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              </a:t>
            </a:r>
            <a:r>
              <a:rPr lang="ko-KR" altLang="en-US" sz="1400" dirty="0"/>
              <a:t>를 통해</a:t>
            </a:r>
            <a:r>
              <a:rPr lang="en-US" altLang="ko-KR" sz="1400" dirty="0"/>
              <a:t>, </a:t>
            </a:r>
            <a:r>
              <a:rPr lang="ko-KR" altLang="en-US" sz="1400" dirty="0"/>
              <a:t>맞춘 비밀단어들은 </a:t>
            </a:r>
            <a:r>
              <a:rPr lang="en-US" altLang="ko-KR" sz="1400" dirty="0"/>
              <a:t>“ * ”</a:t>
            </a:r>
            <a:r>
              <a:rPr lang="ko-KR" altLang="en-US" sz="1400" dirty="0"/>
              <a:t>로 바뀌는 걸 알 수 있음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104FA8-55A9-48F2-A742-BFE3E6895E3F}"/>
              </a:ext>
            </a:extLst>
          </p:cNvPr>
          <p:cNvSpPr txBox="1"/>
          <p:nvPr/>
        </p:nvSpPr>
        <p:spPr>
          <a:xfrm>
            <a:off x="6237320" y="2673691"/>
            <a:ext cx="5880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              </a:t>
            </a:r>
            <a:r>
              <a:rPr lang="ko-KR" altLang="en-US" sz="1400" dirty="0"/>
              <a:t>를 통해</a:t>
            </a:r>
            <a:r>
              <a:rPr lang="en-US" altLang="ko-KR" sz="1400" dirty="0"/>
              <a:t>, </a:t>
            </a:r>
            <a:r>
              <a:rPr lang="ko-KR" altLang="en-US" sz="1400" dirty="0"/>
              <a:t>비밀단어 사이에 알파벳 소문자가 랜덤하게</a:t>
            </a:r>
            <a:r>
              <a:rPr lang="en-US" altLang="ko-KR" sz="1400" dirty="0"/>
              <a:t>, </a:t>
            </a:r>
            <a:r>
              <a:rPr lang="ko-KR" altLang="en-US" sz="1400" dirty="0"/>
              <a:t>랜덤  </a:t>
            </a:r>
            <a:r>
              <a:rPr lang="en-US" altLang="ko-KR" sz="1400" dirty="0"/>
              <a:t>	  </a:t>
            </a:r>
            <a:r>
              <a:rPr lang="ko-KR" altLang="en-US" sz="1400" dirty="0"/>
              <a:t>개수 있는 것을 알 수 있음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759EA2-32A5-48B8-B74D-7290C932CDEA}"/>
              </a:ext>
            </a:extLst>
          </p:cNvPr>
          <p:cNvSpPr/>
          <p:nvPr/>
        </p:nvSpPr>
        <p:spPr>
          <a:xfrm>
            <a:off x="6571154" y="2740390"/>
            <a:ext cx="728182" cy="174140"/>
          </a:xfrm>
          <a:prstGeom prst="rect">
            <a:avLst/>
          </a:prstGeom>
          <a:solidFill>
            <a:schemeClr val="accent1">
              <a:lumMod val="40000"/>
              <a:lumOff val="60000"/>
              <a:alpha val="4902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34D274-451C-4892-A492-712725F2657A}"/>
              </a:ext>
            </a:extLst>
          </p:cNvPr>
          <p:cNvSpPr txBox="1"/>
          <p:nvPr/>
        </p:nvSpPr>
        <p:spPr>
          <a:xfrm>
            <a:off x="7533680" y="5987727"/>
            <a:ext cx="4796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</a:rPr>
              <a:t>기능적 요구사항 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</a:rPr>
              <a:t>1-1 ~ 1-8 and 1-12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</a:rPr>
              <a:t>만족 </a:t>
            </a:r>
            <a:endParaRPr lang="en-US" altLang="ko-KR" sz="16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6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6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48D6F7-CC4A-4077-999B-D421087952C8}"/>
              </a:ext>
            </a:extLst>
          </p:cNvPr>
          <p:cNvSpPr/>
          <p:nvPr/>
        </p:nvSpPr>
        <p:spPr>
          <a:xfrm>
            <a:off x="1307031" y="4238425"/>
            <a:ext cx="4342998" cy="56476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66499CA-A8AF-4A09-91FB-8F6AE353DA08}"/>
              </a:ext>
            </a:extLst>
          </p:cNvPr>
          <p:cNvCxnSpPr>
            <a:cxnSpLocks/>
          </p:cNvCxnSpPr>
          <p:nvPr/>
        </p:nvCxnSpPr>
        <p:spPr>
          <a:xfrm flipV="1">
            <a:off x="5641366" y="4427003"/>
            <a:ext cx="757419" cy="4967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2D2764-1B81-44A5-8936-C2F2000843F0}"/>
              </a:ext>
            </a:extLst>
          </p:cNvPr>
          <p:cNvSpPr txBox="1"/>
          <p:nvPr/>
        </p:nvSpPr>
        <p:spPr>
          <a:xfrm>
            <a:off x="6571154" y="4082507"/>
            <a:ext cx="5880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맞춘 비밀단어들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1439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859D9B5-9FEA-4DE0-8688-4A1910752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9" t="72389" r="9544" b="13203"/>
          <a:stretch/>
        </p:blipFill>
        <p:spPr>
          <a:xfrm>
            <a:off x="4280075" y="1436586"/>
            <a:ext cx="3497345" cy="5750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2D1D79-F2A7-46EE-A381-DC5F4A4FE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588" y="2310480"/>
            <a:ext cx="4552950" cy="4057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BC3BB9-A6BF-41C5-8F00-F84F14DD94B5}"/>
              </a:ext>
            </a:extLst>
          </p:cNvPr>
          <p:cNvSpPr txBox="1"/>
          <p:nvPr/>
        </p:nvSpPr>
        <p:spPr>
          <a:xfrm>
            <a:off x="503701" y="1174878"/>
            <a:ext cx="260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- </a:t>
            </a:r>
            <a:r>
              <a:rPr lang="ko-KR" altLang="en-US" dirty="0">
                <a:solidFill>
                  <a:srgbClr val="0070C0"/>
                </a:solidFill>
              </a:rPr>
              <a:t>대문자를 입력했을 때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E58472-E8B4-4E52-BFF2-147667DA7170}"/>
              </a:ext>
            </a:extLst>
          </p:cNvPr>
          <p:cNvSpPr/>
          <p:nvPr/>
        </p:nvSpPr>
        <p:spPr>
          <a:xfrm>
            <a:off x="5840127" y="1516838"/>
            <a:ext cx="637684" cy="395280"/>
          </a:xfrm>
          <a:prstGeom prst="rect">
            <a:avLst/>
          </a:prstGeom>
          <a:noFill/>
          <a:ln w="38100">
            <a:solidFill>
              <a:srgbClr val="FF656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4AC9F17-4C73-4E1E-BAB2-9A68F8D748C2}"/>
              </a:ext>
            </a:extLst>
          </p:cNvPr>
          <p:cNvCxnSpPr>
            <a:cxnSpLocks/>
          </p:cNvCxnSpPr>
          <p:nvPr/>
        </p:nvCxnSpPr>
        <p:spPr>
          <a:xfrm>
            <a:off x="6484658" y="1763836"/>
            <a:ext cx="472562" cy="0"/>
          </a:xfrm>
          <a:prstGeom prst="straightConnector1">
            <a:avLst/>
          </a:prstGeom>
          <a:ln>
            <a:solidFill>
              <a:srgbClr val="FF656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942226-00B2-4782-B033-871F21FBCD59}"/>
              </a:ext>
            </a:extLst>
          </p:cNvPr>
          <p:cNvSpPr txBox="1"/>
          <p:nvPr/>
        </p:nvSpPr>
        <p:spPr>
          <a:xfrm>
            <a:off x="6957220" y="1587803"/>
            <a:ext cx="12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대문자 </a:t>
            </a:r>
            <a:r>
              <a:rPr lang="en-US" altLang="ko-KR" dirty="0">
                <a:solidFill>
                  <a:srgbClr val="FF0000"/>
                </a:solidFill>
              </a:rPr>
              <a:t>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AE689E-D348-4085-B6BB-067705E8C804}"/>
              </a:ext>
            </a:extLst>
          </p:cNvPr>
          <p:cNvSpPr/>
          <p:nvPr/>
        </p:nvSpPr>
        <p:spPr>
          <a:xfrm>
            <a:off x="3990471" y="4672317"/>
            <a:ext cx="637684" cy="395280"/>
          </a:xfrm>
          <a:prstGeom prst="rect">
            <a:avLst/>
          </a:prstGeom>
          <a:noFill/>
          <a:ln w="38100">
            <a:solidFill>
              <a:srgbClr val="FF656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3373F-3205-469D-BC5F-329DBD33F5CD}"/>
              </a:ext>
            </a:extLst>
          </p:cNvPr>
          <p:cNvSpPr txBox="1"/>
          <p:nvPr/>
        </p:nvSpPr>
        <p:spPr>
          <a:xfrm>
            <a:off x="5125639" y="4705917"/>
            <a:ext cx="341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소문자로 바뀐 후 검색 됨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C1BE1FE-D444-4B01-BC57-D87DF3875F0E}"/>
              </a:ext>
            </a:extLst>
          </p:cNvPr>
          <p:cNvCxnSpPr>
            <a:cxnSpLocks/>
          </p:cNvCxnSpPr>
          <p:nvPr/>
        </p:nvCxnSpPr>
        <p:spPr>
          <a:xfrm>
            <a:off x="4653078" y="4881951"/>
            <a:ext cx="472562" cy="0"/>
          </a:xfrm>
          <a:prstGeom prst="straightConnector1">
            <a:avLst/>
          </a:prstGeom>
          <a:ln>
            <a:solidFill>
              <a:srgbClr val="FF656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68304A-D50F-499E-9A9F-55987CE70397}"/>
              </a:ext>
            </a:extLst>
          </p:cNvPr>
          <p:cNvSpPr/>
          <p:nvPr/>
        </p:nvSpPr>
        <p:spPr>
          <a:xfrm>
            <a:off x="0" y="-9426"/>
            <a:ext cx="12192000" cy="929805"/>
          </a:xfrm>
          <a:prstGeom prst="rect">
            <a:avLst/>
          </a:prstGeom>
          <a:solidFill>
            <a:srgbClr val="8D5E2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783AB-FB00-4134-A0C6-638DC2EF0CF8}"/>
              </a:ext>
            </a:extLst>
          </p:cNvPr>
          <p:cNvSpPr txBox="1"/>
          <p:nvPr/>
        </p:nvSpPr>
        <p:spPr>
          <a:xfrm>
            <a:off x="413705" y="245073"/>
            <a:ext cx="7279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통합테스트 보고서  </a:t>
            </a:r>
            <a:r>
              <a:rPr lang="en-US" altLang="ko-KR" sz="2000" b="1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실행화면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EE1A48-2706-454A-8FAC-4248A796AF0F}"/>
              </a:ext>
            </a:extLst>
          </p:cNvPr>
          <p:cNvSpPr txBox="1"/>
          <p:nvPr/>
        </p:nvSpPr>
        <p:spPr>
          <a:xfrm>
            <a:off x="8958220" y="5545410"/>
            <a:ext cx="30172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</a:rPr>
              <a:t>기능적 요구사항 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</a:rPr>
              <a:t>1-9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</a:rPr>
              <a:t>만족 </a:t>
            </a:r>
            <a:endParaRPr lang="en-US" altLang="ko-KR" sz="16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6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6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572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06111E-D4DA-4AD2-8BB8-CD0590C28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" r="2547" b="2678"/>
          <a:stretch/>
        </p:blipFill>
        <p:spPr>
          <a:xfrm>
            <a:off x="1025944" y="1558934"/>
            <a:ext cx="4817660" cy="42791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155BDD-84D2-4DF1-B667-99AA665794A0}"/>
              </a:ext>
            </a:extLst>
          </p:cNvPr>
          <p:cNvSpPr txBox="1"/>
          <p:nvPr/>
        </p:nvSpPr>
        <p:spPr>
          <a:xfrm>
            <a:off x="932691" y="695830"/>
            <a:ext cx="516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</a:rPr>
              <a:t>빈칸을 입력했을 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408356-4605-4D11-ABF3-CAAE01323A08}"/>
              </a:ext>
            </a:extLst>
          </p:cNvPr>
          <p:cNvSpPr/>
          <p:nvPr/>
        </p:nvSpPr>
        <p:spPr>
          <a:xfrm>
            <a:off x="3514346" y="2973561"/>
            <a:ext cx="2138664" cy="1771694"/>
          </a:xfrm>
          <a:prstGeom prst="rect">
            <a:avLst/>
          </a:prstGeom>
          <a:noFill/>
          <a:ln w="38100">
            <a:solidFill>
              <a:srgbClr val="FF656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7D5AE2-20C3-482D-BF1E-975FCE3F6426}"/>
              </a:ext>
            </a:extLst>
          </p:cNvPr>
          <p:cNvSpPr txBox="1"/>
          <p:nvPr/>
        </p:nvSpPr>
        <p:spPr>
          <a:xfrm>
            <a:off x="1025944" y="6074066"/>
            <a:ext cx="3928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</a:rPr>
              <a:t>기능적 요구사항 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</a:rPr>
              <a:t>1-10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</a:rPr>
              <a:t>만족 </a:t>
            </a:r>
            <a:endParaRPr lang="en-US" altLang="ko-KR" sz="16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6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6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0B18F8F-D699-44D2-80BE-DE3DE6E9B623}"/>
              </a:ext>
            </a:extLst>
          </p:cNvPr>
          <p:cNvGrpSpPr/>
          <p:nvPr/>
        </p:nvGrpSpPr>
        <p:grpSpPr>
          <a:xfrm>
            <a:off x="6545392" y="695830"/>
            <a:ext cx="5589139" cy="6665967"/>
            <a:chOff x="6878141" y="1150165"/>
            <a:chExt cx="4796282" cy="598577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F26B5A6-B3F7-40BB-BC14-5D9C0F274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9846" y="2591486"/>
              <a:ext cx="3777855" cy="330190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9D25B43-01C7-4934-AD8D-599FF844A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9846" y="1807627"/>
              <a:ext cx="3497654" cy="42122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0CCBFD3-AD61-4013-80F5-FD69131FC84B}"/>
                </a:ext>
              </a:extLst>
            </p:cNvPr>
            <p:cNvSpPr/>
            <p:nvPr/>
          </p:nvSpPr>
          <p:spPr>
            <a:xfrm>
              <a:off x="6909846" y="4485473"/>
              <a:ext cx="904973" cy="397612"/>
            </a:xfrm>
            <a:prstGeom prst="rect">
              <a:avLst/>
            </a:prstGeom>
            <a:noFill/>
            <a:ln w="38100">
              <a:solidFill>
                <a:srgbClr val="FF656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3FD9A4D-CEFB-4C6B-9A10-01843280D353}"/>
                </a:ext>
              </a:extLst>
            </p:cNvPr>
            <p:cNvSpPr/>
            <p:nvPr/>
          </p:nvSpPr>
          <p:spPr>
            <a:xfrm>
              <a:off x="8346286" y="1826481"/>
              <a:ext cx="904973" cy="351111"/>
            </a:xfrm>
            <a:prstGeom prst="rect">
              <a:avLst/>
            </a:prstGeom>
            <a:noFill/>
            <a:ln w="38100">
              <a:solidFill>
                <a:srgbClr val="FF656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8B6467-91D2-4412-A3F8-B4D19DBB6D8C}"/>
                </a:ext>
              </a:extLst>
            </p:cNvPr>
            <p:cNvSpPr txBox="1"/>
            <p:nvPr/>
          </p:nvSpPr>
          <p:spPr>
            <a:xfrm>
              <a:off x="8425381" y="4513753"/>
              <a:ext cx="2666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Try again </a:t>
              </a:r>
              <a:r>
                <a:rPr lang="ko-KR" altLang="en-US" dirty="0">
                  <a:solidFill>
                    <a:srgbClr val="FF0000"/>
                  </a:solidFill>
                </a:rPr>
                <a:t>메시지 나옴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7FCDA87-FF3C-482D-9FA7-46D715CE538E}"/>
                </a:ext>
              </a:extLst>
            </p:cNvPr>
            <p:cNvCxnSpPr>
              <a:cxnSpLocks/>
            </p:cNvCxnSpPr>
            <p:nvPr/>
          </p:nvCxnSpPr>
          <p:spPr>
            <a:xfrm>
              <a:off x="7814819" y="4698419"/>
              <a:ext cx="472562" cy="0"/>
            </a:xfrm>
            <a:prstGeom prst="straightConnector1">
              <a:avLst/>
            </a:prstGeom>
            <a:ln>
              <a:solidFill>
                <a:srgbClr val="FF6565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437ABE-E3FA-41A5-8643-68D3DEBF8D32}"/>
                </a:ext>
              </a:extLst>
            </p:cNvPr>
            <p:cNvSpPr txBox="1"/>
            <p:nvPr/>
          </p:nvSpPr>
          <p:spPr>
            <a:xfrm>
              <a:off x="6909845" y="1150165"/>
              <a:ext cx="418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</a:rPr>
                <a:t>- </a:t>
              </a:r>
              <a:r>
                <a:rPr lang="ko-KR" altLang="en-US" dirty="0">
                  <a:solidFill>
                    <a:schemeClr val="accent5">
                      <a:lumMod val="75000"/>
                    </a:schemeClr>
                  </a:solidFill>
                </a:rPr>
                <a:t>비밀단어에 없는 단어 입력했을 때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3B022F-FD74-4092-A292-91FC2B61F3E1}"/>
                </a:ext>
              </a:extLst>
            </p:cNvPr>
            <p:cNvSpPr txBox="1"/>
            <p:nvPr/>
          </p:nvSpPr>
          <p:spPr>
            <a:xfrm>
              <a:off x="6878141" y="6058721"/>
              <a:ext cx="479628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bg1">
                      <a:lumMod val="50000"/>
                    </a:schemeClr>
                  </a:solidFill>
                </a:rPr>
                <a:t># </a:t>
              </a:r>
              <a:r>
                <a:rPr lang="ko-KR" altLang="en-US" sz="1600" i="1" dirty="0">
                  <a:solidFill>
                    <a:schemeClr val="bg1">
                      <a:lumMod val="50000"/>
                    </a:schemeClr>
                  </a:solidFill>
                </a:rPr>
                <a:t>기능적 요구사항 </a:t>
              </a:r>
              <a:r>
                <a:rPr lang="en-US" altLang="ko-KR" sz="1600" i="1" dirty="0">
                  <a:solidFill>
                    <a:schemeClr val="bg1">
                      <a:lumMod val="50000"/>
                    </a:schemeClr>
                  </a:solidFill>
                </a:rPr>
                <a:t>1-11</a:t>
              </a:r>
              <a:r>
                <a:rPr lang="ko-KR" altLang="en-US" sz="1600" i="1" dirty="0">
                  <a:solidFill>
                    <a:schemeClr val="bg1">
                      <a:lumMod val="50000"/>
                    </a:schemeClr>
                  </a:solidFill>
                </a:rPr>
                <a:t>만족 </a:t>
              </a:r>
              <a:endParaRPr lang="en-US" altLang="ko-KR" sz="1600" i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sz="1600" i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sz="1600" i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ko-KR" altLang="en-US" sz="1600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174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9D6894-566F-4A33-81E7-7AE5F1E7A813}"/>
              </a:ext>
            </a:extLst>
          </p:cNvPr>
          <p:cNvSpPr/>
          <p:nvPr/>
        </p:nvSpPr>
        <p:spPr>
          <a:xfrm>
            <a:off x="0" y="-9426"/>
            <a:ext cx="12192000" cy="929805"/>
          </a:xfrm>
          <a:prstGeom prst="rect">
            <a:avLst/>
          </a:prstGeom>
          <a:solidFill>
            <a:srgbClr val="8D5E2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71ECE-03D3-46B1-9BAE-889A46E5DDC5}"/>
              </a:ext>
            </a:extLst>
          </p:cNvPr>
          <p:cNvSpPr txBox="1"/>
          <p:nvPr/>
        </p:nvSpPr>
        <p:spPr>
          <a:xfrm>
            <a:off x="413705" y="245073"/>
            <a:ext cx="7279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통합테스트 보고서  </a:t>
            </a:r>
            <a:r>
              <a:rPr lang="en-US" altLang="ko-KR" sz="2000" b="1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실행화면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AD6A5C-EB71-4D3E-ACD1-0B38F4FF6687}"/>
              </a:ext>
            </a:extLst>
          </p:cNvPr>
          <p:cNvGrpSpPr/>
          <p:nvPr/>
        </p:nvGrpSpPr>
        <p:grpSpPr>
          <a:xfrm>
            <a:off x="6994664" y="1112310"/>
            <a:ext cx="5335297" cy="6236614"/>
            <a:chOff x="11874674" y="1223224"/>
            <a:chExt cx="4796282" cy="598803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5834104-33AE-4EB9-98ED-698E7DA5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42"/>
            <a:stretch/>
          </p:blipFill>
          <p:spPr>
            <a:xfrm>
              <a:off x="12067103" y="2460896"/>
              <a:ext cx="3660044" cy="326255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688AD34-EF51-46E3-96F3-005EC2DBE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058" t="71614" r="5517" b="16820"/>
            <a:stretch/>
          </p:blipFill>
          <p:spPr>
            <a:xfrm>
              <a:off x="12067103" y="1739751"/>
              <a:ext cx="3421930" cy="44306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3FC32D-7C8F-46F6-9CF8-3A5B223E030D}"/>
                </a:ext>
              </a:extLst>
            </p:cNvPr>
            <p:cNvSpPr txBox="1"/>
            <p:nvPr/>
          </p:nvSpPr>
          <p:spPr>
            <a:xfrm>
              <a:off x="12067103" y="1223224"/>
              <a:ext cx="2606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- help! </a:t>
              </a:r>
              <a:r>
                <a:rPr lang="ko-KR" altLang="en-US" dirty="0">
                  <a:solidFill>
                    <a:srgbClr val="0070C0"/>
                  </a:solidFill>
                </a:rPr>
                <a:t>입력했을 때 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7C4CB6-E06E-4EBF-BAB5-A5A16398D975}"/>
                </a:ext>
              </a:extLst>
            </p:cNvPr>
            <p:cNvSpPr/>
            <p:nvPr/>
          </p:nvSpPr>
          <p:spPr>
            <a:xfrm>
              <a:off x="12067103" y="4288076"/>
              <a:ext cx="904973" cy="397612"/>
            </a:xfrm>
            <a:prstGeom prst="rect">
              <a:avLst/>
            </a:prstGeom>
            <a:noFill/>
            <a:ln w="38100">
              <a:solidFill>
                <a:srgbClr val="FF656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A5CBB0CA-5BAB-49D2-A157-4C6E69958485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12972076" y="4486882"/>
              <a:ext cx="472562" cy="0"/>
            </a:xfrm>
            <a:prstGeom prst="straightConnector1">
              <a:avLst/>
            </a:prstGeom>
            <a:ln>
              <a:solidFill>
                <a:srgbClr val="FF6565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487713-1CA1-4A16-83BD-DC0EEABE6CFA}"/>
                </a:ext>
              </a:extLst>
            </p:cNvPr>
            <p:cNvSpPr txBox="1"/>
            <p:nvPr/>
          </p:nvSpPr>
          <p:spPr>
            <a:xfrm>
              <a:off x="13444638" y="4349351"/>
              <a:ext cx="2666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비밀단어 하나 보여줌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661DC88-1633-4E15-ACE9-77EDEF8AEA39}"/>
                </a:ext>
              </a:extLst>
            </p:cNvPr>
            <p:cNvSpPr/>
            <p:nvPr/>
          </p:nvSpPr>
          <p:spPr>
            <a:xfrm>
              <a:off x="13444638" y="1726020"/>
              <a:ext cx="904973" cy="490194"/>
            </a:xfrm>
            <a:prstGeom prst="rect">
              <a:avLst/>
            </a:prstGeom>
            <a:noFill/>
            <a:ln w="38100">
              <a:solidFill>
                <a:srgbClr val="FF656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58C7F0-80FE-4807-A12C-C2DFF505B995}"/>
                </a:ext>
              </a:extLst>
            </p:cNvPr>
            <p:cNvSpPr txBox="1"/>
            <p:nvPr/>
          </p:nvSpPr>
          <p:spPr>
            <a:xfrm>
              <a:off x="11874674" y="6134043"/>
              <a:ext cx="479628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bg1">
                      <a:lumMod val="50000"/>
                    </a:schemeClr>
                  </a:solidFill>
                </a:rPr>
                <a:t># </a:t>
              </a:r>
              <a:r>
                <a:rPr lang="ko-KR" altLang="en-US" sz="1600" i="1" dirty="0">
                  <a:solidFill>
                    <a:schemeClr val="bg1">
                      <a:lumMod val="50000"/>
                    </a:schemeClr>
                  </a:solidFill>
                </a:rPr>
                <a:t>기능적 요구사항 </a:t>
              </a:r>
              <a:r>
                <a:rPr lang="en-US" altLang="ko-KR" sz="1600" i="1" dirty="0">
                  <a:solidFill>
                    <a:schemeClr val="bg1">
                      <a:lumMod val="50000"/>
                    </a:schemeClr>
                  </a:solidFill>
                </a:rPr>
                <a:t>1-15</a:t>
              </a:r>
              <a:r>
                <a:rPr lang="ko-KR" altLang="en-US" sz="1600" i="1" dirty="0">
                  <a:solidFill>
                    <a:schemeClr val="bg1">
                      <a:lumMod val="50000"/>
                    </a:schemeClr>
                  </a:solidFill>
                </a:rPr>
                <a:t>만족 </a:t>
              </a:r>
              <a:endParaRPr lang="en-US" altLang="ko-KR" sz="1600" i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sz="1600" i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sz="1600" i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ko-KR" altLang="en-US" sz="1600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B9E6917-06BE-4AA8-B7EC-D6D8482834C3}"/>
              </a:ext>
            </a:extLst>
          </p:cNvPr>
          <p:cNvGrpSpPr/>
          <p:nvPr/>
        </p:nvGrpSpPr>
        <p:grpSpPr>
          <a:xfrm>
            <a:off x="669348" y="1258233"/>
            <a:ext cx="5265593" cy="6090691"/>
            <a:chOff x="5992118" y="1169333"/>
            <a:chExt cx="5265593" cy="6090691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595F917-E756-4680-80A2-DA4AF21D0B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43" t="1601" r="2962" b="3515"/>
            <a:stretch/>
          </p:blipFill>
          <p:spPr>
            <a:xfrm>
              <a:off x="6343048" y="2063527"/>
              <a:ext cx="4914663" cy="396444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F31E68-2424-4FD4-8F89-78351B221931}"/>
                </a:ext>
              </a:extLst>
            </p:cNvPr>
            <p:cNvSpPr txBox="1"/>
            <p:nvPr/>
          </p:nvSpPr>
          <p:spPr>
            <a:xfrm>
              <a:off x="6336409" y="1169333"/>
              <a:ext cx="4821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rgbClr val="0070C0"/>
                  </a:solidFill>
                </a:rPr>
                <a:t>10</a:t>
              </a:r>
              <a:r>
                <a:rPr lang="ko-KR" altLang="en-US" dirty="0">
                  <a:solidFill>
                    <a:srgbClr val="0070C0"/>
                  </a:solidFill>
                </a:rPr>
                <a:t>단어 다 맞추고</a:t>
              </a:r>
              <a:r>
                <a:rPr lang="en-US" altLang="ko-KR" dirty="0">
                  <a:solidFill>
                    <a:srgbClr val="0070C0"/>
                  </a:solidFill>
                </a:rPr>
                <a:t>, </a:t>
              </a:r>
            </a:p>
            <a:p>
              <a:r>
                <a:rPr lang="en-US" altLang="ko-KR" dirty="0">
                  <a:solidFill>
                    <a:srgbClr val="0070C0"/>
                  </a:solidFill>
                </a:rPr>
                <a:t>    </a:t>
              </a:r>
              <a:r>
                <a:rPr lang="ko-KR" altLang="en-US" dirty="0">
                  <a:solidFill>
                    <a:srgbClr val="0070C0"/>
                  </a:solidFill>
                </a:rPr>
                <a:t>걸린 시간이 </a:t>
              </a:r>
              <a:r>
                <a:rPr lang="en-US" altLang="ko-KR" dirty="0">
                  <a:solidFill>
                    <a:srgbClr val="0070C0"/>
                  </a:solidFill>
                </a:rPr>
                <a:t>61</a:t>
              </a:r>
              <a:r>
                <a:rPr lang="ko-KR" altLang="en-US" dirty="0">
                  <a:solidFill>
                    <a:srgbClr val="0070C0"/>
                  </a:solidFill>
                </a:rPr>
                <a:t>초 이상 </a:t>
              </a:r>
              <a:r>
                <a:rPr lang="en-US" altLang="ko-KR" dirty="0">
                  <a:solidFill>
                    <a:srgbClr val="0070C0"/>
                  </a:solidFill>
                </a:rPr>
                <a:t>100</a:t>
              </a:r>
              <a:r>
                <a:rPr lang="ko-KR" altLang="en-US" dirty="0">
                  <a:solidFill>
                    <a:srgbClr val="0070C0"/>
                  </a:solidFill>
                </a:rPr>
                <a:t>초 이하일때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7A9AEF0-516E-4F4F-BE64-781CE9B4577D}"/>
                </a:ext>
              </a:extLst>
            </p:cNvPr>
            <p:cNvSpPr/>
            <p:nvPr/>
          </p:nvSpPr>
          <p:spPr>
            <a:xfrm>
              <a:off x="5992118" y="4092176"/>
              <a:ext cx="2032878" cy="1481194"/>
            </a:xfrm>
            <a:prstGeom prst="rect">
              <a:avLst/>
            </a:prstGeom>
            <a:noFill/>
            <a:ln w="38100">
              <a:solidFill>
                <a:srgbClr val="FF656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EA3D0-2DE5-488B-A1EA-834DAF729596}"/>
                </a:ext>
              </a:extLst>
            </p:cNvPr>
            <p:cNvSpPr txBox="1"/>
            <p:nvPr/>
          </p:nvSpPr>
          <p:spPr>
            <a:xfrm>
              <a:off x="6343048" y="6182806"/>
              <a:ext cx="366771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bg1">
                      <a:lumMod val="50000"/>
                    </a:schemeClr>
                  </a:solidFill>
                </a:rPr>
                <a:t># </a:t>
              </a:r>
              <a:r>
                <a:rPr lang="ko-KR" altLang="en-US" sz="1600" i="1" dirty="0">
                  <a:solidFill>
                    <a:schemeClr val="bg1">
                      <a:lumMod val="50000"/>
                    </a:schemeClr>
                  </a:solidFill>
                </a:rPr>
                <a:t>기능적 요구사항 </a:t>
              </a:r>
              <a:r>
                <a:rPr lang="en-US" altLang="ko-KR" sz="1600" i="1" dirty="0">
                  <a:solidFill>
                    <a:schemeClr val="bg1">
                      <a:lumMod val="50000"/>
                    </a:schemeClr>
                  </a:solidFill>
                </a:rPr>
                <a:t>1-13, 1-14 </a:t>
              </a:r>
              <a:r>
                <a:rPr lang="ko-KR" altLang="en-US" sz="1600" i="1" dirty="0">
                  <a:solidFill>
                    <a:schemeClr val="bg1">
                      <a:lumMod val="50000"/>
                    </a:schemeClr>
                  </a:solidFill>
                </a:rPr>
                <a:t>만족 </a:t>
              </a:r>
              <a:endParaRPr lang="en-US" altLang="ko-KR" sz="1600" i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sz="1600" i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sz="1600" i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ko-KR" altLang="en-US" sz="1600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258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477389B-C7D6-4FD0-AE51-96E6DD741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26" y="1436841"/>
            <a:ext cx="5528885" cy="49160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D77FB0-BCC1-4330-B8A4-4D29F8BCD54B}"/>
              </a:ext>
            </a:extLst>
          </p:cNvPr>
          <p:cNvSpPr txBox="1"/>
          <p:nvPr/>
        </p:nvSpPr>
        <p:spPr>
          <a:xfrm>
            <a:off x="323385" y="306503"/>
            <a:ext cx="727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C68C52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요구사항 분석   </a:t>
            </a:r>
            <a:endParaRPr lang="ko-KR" altLang="en-US" sz="2000" b="1" dirty="0">
              <a:solidFill>
                <a:srgbClr val="C68C52"/>
              </a:solidFill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11493B5-CE0F-49A7-B253-BF6EFFDDAD0B}"/>
              </a:ext>
            </a:extLst>
          </p:cNvPr>
          <p:cNvCxnSpPr/>
          <p:nvPr/>
        </p:nvCxnSpPr>
        <p:spPr>
          <a:xfrm flipV="1">
            <a:off x="5765379" y="2132754"/>
            <a:ext cx="1096537" cy="61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6885B0-6C77-4AC8-BA76-CCC3FE2AC0AA}"/>
              </a:ext>
            </a:extLst>
          </p:cNvPr>
          <p:cNvSpPr txBox="1"/>
          <p:nvPr/>
        </p:nvSpPr>
        <p:spPr>
          <a:xfrm>
            <a:off x="6945289" y="1885414"/>
            <a:ext cx="4348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-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 부분에 표시되는 글자들은 </a:t>
            </a:r>
            <a:endParaRPr lang="en-US" altLang="ko-KR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  <a:p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  사용자가 임의로 수정할 수 없어야 함 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2C3EB13-38AD-4639-A26E-C87F9688DAB4}"/>
              </a:ext>
            </a:extLst>
          </p:cNvPr>
          <p:cNvCxnSpPr>
            <a:cxnSpLocks/>
          </p:cNvCxnSpPr>
          <p:nvPr/>
        </p:nvCxnSpPr>
        <p:spPr>
          <a:xfrm flipV="1">
            <a:off x="5498408" y="3860800"/>
            <a:ext cx="1195183" cy="792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5B8727-D711-4FAB-8061-35B4439465C3}"/>
              </a:ext>
            </a:extLst>
          </p:cNvPr>
          <p:cNvSpPr txBox="1"/>
          <p:nvPr/>
        </p:nvSpPr>
        <p:spPr>
          <a:xfrm>
            <a:off x="6898427" y="3314655"/>
            <a:ext cx="5189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- 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틀리면 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“Try again”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메시지 보여줌</a:t>
            </a:r>
            <a:endParaRPr lang="en-US" altLang="ko-KR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  <a:p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- 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사용자가 맞춘 단어들을 계속 추가해서 보여줌</a:t>
            </a:r>
            <a:endParaRPr lang="en-US" altLang="ko-KR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  <a:p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- 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이전 시도에 의한 메시지가 남아있으면 안됨</a:t>
            </a:r>
            <a:endParaRPr lang="en-US" altLang="ko-KR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DAE573-61C7-4063-BA27-6203031053B5}"/>
              </a:ext>
            </a:extLst>
          </p:cNvPr>
          <p:cNvSpPr/>
          <p:nvPr/>
        </p:nvSpPr>
        <p:spPr>
          <a:xfrm>
            <a:off x="402752" y="768168"/>
            <a:ext cx="3560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–   </a:t>
            </a:r>
            <a:r>
              <a:rPr lang="ko-KR" altLang="en-US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사용자 인터페이스의 요구사항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609716-BFAC-4EFD-90BC-FB9697C31D27}"/>
              </a:ext>
            </a:extLst>
          </p:cNvPr>
          <p:cNvCxnSpPr>
            <a:cxnSpLocks/>
          </p:cNvCxnSpPr>
          <p:nvPr/>
        </p:nvCxnSpPr>
        <p:spPr>
          <a:xfrm flipV="1">
            <a:off x="5237746" y="5101389"/>
            <a:ext cx="1455845" cy="250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90479-EB7F-4709-8C0C-DC0659295147}"/>
              </a:ext>
            </a:extLst>
          </p:cNvPr>
          <p:cNvSpPr/>
          <p:nvPr/>
        </p:nvSpPr>
        <p:spPr>
          <a:xfrm>
            <a:off x="6928931" y="4916723"/>
            <a:ext cx="2811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- 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사용자가 입력하는 부분</a:t>
            </a:r>
            <a:endParaRPr lang="en-US" altLang="ko-KR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6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14B190-83F2-4E66-A820-E672E2FA3296}"/>
              </a:ext>
            </a:extLst>
          </p:cNvPr>
          <p:cNvSpPr txBox="1"/>
          <p:nvPr/>
        </p:nvSpPr>
        <p:spPr>
          <a:xfrm>
            <a:off x="323385" y="306503"/>
            <a:ext cx="727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C68C52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요구사항 분석   </a:t>
            </a:r>
            <a:endParaRPr lang="ko-KR" altLang="en-US" sz="2000" b="1" dirty="0">
              <a:solidFill>
                <a:srgbClr val="C68C52"/>
              </a:solidFill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3934CC-0420-41CE-A028-F2164189418E}"/>
              </a:ext>
            </a:extLst>
          </p:cNvPr>
          <p:cNvSpPr/>
          <p:nvPr/>
        </p:nvSpPr>
        <p:spPr>
          <a:xfrm>
            <a:off x="402752" y="768168"/>
            <a:ext cx="3560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–   </a:t>
            </a:r>
            <a:r>
              <a:rPr lang="ko-KR" altLang="en-US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사용자 인터페이스의 요구사항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A16596-9554-4A5E-8556-4390B9CEAC79}"/>
              </a:ext>
            </a:extLst>
          </p:cNvPr>
          <p:cNvSpPr/>
          <p:nvPr/>
        </p:nvSpPr>
        <p:spPr>
          <a:xfrm>
            <a:off x="4170760" y="2323057"/>
            <a:ext cx="6493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&lt;-</a:t>
            </a:r>
            <a:r>
              <a:rPr lang="ko-KR" altLang="en-US" sz="20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  단어 </a:t>
            </a:r>
            <a:r>
              <a:rPr lang="en-US" altLang="ko-KR" sz="20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10</a:t>
            </a:r>
            <a:r>
              <a:rPr lang="ko-KR" altLang="en-US" sz="20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개 맞추면 </a:t>
            </a:r>
            <a:r>
              <a:rPr lang="ko-KR" altLang="en-US" sz="20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걸린시간</a:t>
            </a:r>
            <a:r>
              <a:rPr lang="en-US" altLang="ko-KR" sz="20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, </a:t>
            </a:r>
            <a:r>
              <a:rPr lang="ko-KR" altLang="en-US" sz="20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메시지 알려줌</a:t>
            </a:r>
            <a:r>
              <a:rPr lang="en-US" altLang="ko-KR" sz="20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FD2FA5-7C59-415F-9957-329DE7CA24E8}"/>
              </a:ext>
            </a:extLst>
          </p:cNvPr>
          <p:cNvSpPr/>
          <p:nvPr/>
        </p:nvSpPr>
        <p:spPr>
          <a:xfrm>
            <a:off x="4356537" y="4724736"/>
            <a:ext cx="6493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&lt;-</a:t>
            </a:r>
            <a:r>
              <a:rPr lang="ko-KR" altLang="en-US" sz="20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  빈칸 입력 시 에러 메시지 알려줌</a:t>
            </a:r>
            <a:r>
              <a:rPr lang="en-US" altLang="ko-KR" sz="20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825F7C-90B8-4E76-B7F8-3A91139CF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87" y="4192858"/>
            <a:ext cx="2564343" cy="20575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1996A4-E34C-4CC8-99F6-1778E1F3B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87" y="1407147"/>
            <a:ext cx="2564343" cy="220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2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4B6C30E-E0AB-49C8-B756-F4F37C0F79D7}"/>
              </a:ext>
            </a:extLst>
          </p:cNvPr>
          <p:cNvSpPr/>
          <p:nvPr/>
        </p:nvSpPr>
        <p:spPr>
          <a:xfrm>
            <a:off x="0" y="1665370"/>
            <a:ext cx="12192000" cy="3301266"/>
          </a:xfrm>
          <a:prstGeom prst="rect">
            <a:avLst/>
          </a:prstGeom>
          <a:solidFill>
            <a:srgbClr val="8D5E2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31909-CA0B-42DA-91C6-588441B5507A}"/>
              </a:ext>
            </a:extLst>
          </p:cNvPr>
          <p:cNvSpPr txBox="1"/>
          <p:nvPr/>
        </p:nvSpPr>
        <p:spPr>
          <a:xfrm>
            <a:off x="0" y="29620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요구사항 명세서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6925A0C-53A6-45CA-8257-910A4CA4A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3081" y="368680"/>
            <a:ext cx="1154189" cy="115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6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429408F-F34B-4E18-8419-D6EB8AF93C61}"/>
              </a:ext>
            </a:extLst>
          </p:cNvPr>
          <p:cNvSpPr/>
          <p:nvPr/>
        </p:nvSpPr>
        <p:spPr>
          <a:xfrm>
            <a:off x="0" y="-9426"/>
            <a:ext cx="12192000" cy="929805"/>
          </a:xfrm>
          <a:prstGeom prst="rect">
            <a:avLst/>
          </a:prstGeom>
          <a:solidFill>
            <a:srgbClr val="8D5E2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5BCEE-D3AC-44FF-AB4B-CD9943EA7620}"/>
              </a:ext>
            </a:extLst>
          </p:cNvPr>
          <p:cNvSpPr txBox="1"/>
          <p:nvPr/>
        </p:nvSpPr>
        <p:spPr>
          <a:xfrm>
            <a:off x="413705" y="282781"/>
            <a:ext cx="727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요구사항 명세서</a:t>
            </a:r>
            <a:endParaRPr lang="ko-KR" altLang="en-US" sz="2000" b="1" dirty="0">
              <a:solidFill>
                <a:schemeClr val="bg1"/>
              </a:solidFill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05009F-DB03-4B03-BE6C-441EEA6FD288}"/>
              </a:ext>
            </a:extLst>
          </p:cNvPr>
          <p:cNvSpPr/>
          <p:nvPr/>
        </p:nvSpPr>
        <p:spPr>
          <a:xfrm>
            <a:off x="413705" y="1292041"/>
            <a:ext cx="2265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20517E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1.   </a:t>
            </a:r>
            <a:r>
              <a:rPr lang="ko-KR" altLang="en-US" b="1" dirty="0">
                <a:solidFill>
                  <a:srgbClr val="20517E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기능적 요구사항</a:t>
            </a:r>
            <a:endParaRPr lang="ko-KR" altLang="en-US" b="1" dirty="0">
              <a:solidFill>
                <a:srgbClr val="20517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363CF7-538C-445C-963B-292894A69206}"/>
              </a:ext>
            </a:extLst>
          </p:cNvPr>
          <p:cNvSpPr/>
          <p:nvPr/>
        </p:nvSpPr>
        <p:spPr>
          <a:xfrm>
            <a:off x="1286828" y="1980262"/>
            <a:ext cx="10220508" cy="4192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1-1.   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게임에 이용되는 영문자와 비밀단어들은 소문자여야 한다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1-2.   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영문자와 비밀단어들은 난수 발생적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(5~10)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으로 선택되어야 한다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1-3.   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비밀단어는 가로로만 맞게 한다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1-4.   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두 비밀단어가 연속으로 나오지 않아야 한다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   Ex)  </a:t>
            </a:r>
            <a:r>
              <a:rPr lang="en-US" altLang="ko-KR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applebanana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(x)         </a:t>
            </a:r>
            <a:r>
              <a:rPr lang="en-US" altLang="ko-KR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appleqtbanana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(o)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1-5.   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두 비밀단어 사이의 영문자들의 개수 또한 난수 발생적으로 선택되어야 한다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 (1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~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20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개 사이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1-6.    OK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버튼을 누르면 정답여부를 확인한다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1-7.    Cancel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버튼을 누르면 사용자 입력 부분이 초기화 된다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1-8.   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사용자가 맞춘 비밀단어는 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“*”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로 바꿔야 한다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1-9.   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사용자가 대문자로 입력할 경우 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.lower()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을 이용해 소문자로 바꾼다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1-10. 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아무것도 입력안하고 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OK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버튼을 눌렀을 경우에는 에러로 처리한다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59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2C7D7C-952B-4D91-9EDF-E648045BF0B2}"/>
              </a:ext>
            </a:extLst>
          </p:cNvPr>
          <p:cNvSpPr/>
          <p:nvPr/>
        </p:nvSpPr>
        <p:spPr>
          <a:xfrm>
            <a:off x="1219200" y="1318449"/>
            <a:ext cx="9931400" cy="262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1-11.   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비밀단어를 틀리면 결과 창이 초기화 되고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“Try again”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메시지가 나와야 한다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1-12.  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비밀단어를 맞으면 결과 창에 맞춘 단어들이 나온다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1-13. 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단어를 모두 맞추면 게임이 종료되고 메시지 박스로 걸린 시간이 나온다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1-14. 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걸린 시간이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60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초 이하면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“Wow! You are the best”, 61 ~ 120 “Excellent”, 121 ~ 180 “Great”,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          180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초 이상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“</a:t>
            </a:r>
            <a:r>
              <a:rPr lang="en-US" altLang="ko-KR" sz="1600" dirty="0"/>
              <a:t>You'll do well next time.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1-15.   </a:t>
            </a:r>
            <a:r>
              <a:rPr lang="ko-KR" altLang="en-US" sz="16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치트키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“help!”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가 입력되면 결과 창에 어떤 비밀단어가 있는지 보여준다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</a:t>
            </a:r>
            <a:endParaRPr lang="en-US" altLang="ko-KR" sz="16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1-16.   Enter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키 누르면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OK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버튼 누른 것과 같은 효과</a:t>
            </a:r>
            <a:endParaRPr lang="en-US" altLang="ko-KR" sz="16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89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60A8AD11-07F4-4014-A65A-3F842A57F696}"/>
              </a:ext>
            </a:extLst>
          </p:cNvPr>
          <p:cNvGrpSpPr/>
          <p:nvPr/>
        </p:nvGrpSpPr>
        <p:grpSpPr>
          <a:xfrm>
            <a:off x="2655434" y="780123"/>
            <a:ext cx="6018536" cy="5504512"/>
            <a:chOff x="2407271" y="426563"/>
            <a:chExt cx="6953154" cy="60048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34D47B8-A4C7-4E97-B4D7-42D37F2AE280}"/>
                </a:ext>
              </a:extLst>
            </p:cNvPr>
            <p:cNvSpPr/>
            <p:nvPr/>
          </p:nvSpPr>
          <p:spPr>
            <a:xfrm>
              <a:off x="3006759" y="426563"/>
              <a:ext cx="6353666" cy="60048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D676CB7-ECB2-4B1A-B735-4AC4AF391D67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25" y="923828"/>
              <a:ext cx="6353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E72DE3-0963-4685-BBC5-FD008968911E}"/>
                </a:ext>
              </a:extLst>
            </p:cNvPr>
            <p:cNvSpPr txBox="1"/>
            <p:nvPr/>
          </p:nvSpPr>
          <p:spPr>
            <a:xfrm>
              <a:off x="2997723" y="518473"/>
              <a:ext cx="2366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Word Game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5FE688E-7B67-45FC-9575-F68186836C3C}"/>
                </a:ext>
              </a:extLst>
            </p:cNvPr>
            <p:cNvSpPr/>
            <p:nvPr/>
          </p:nvSpPr>
          <p:spPr>
            <a:xfrm>
              <a:off x="3261672" y="1170609"/>
              <a:ext cx="5769205" cy="2750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3549B4F-218E-4F32-99A8-72A355B727E2}"/>
                </a:ext>
              </a:extLst>
            </p:cNvPr>
            <p:cNvSpPr/>
            <p:nvPr/>
          </p:nvSpPr>
          <p:spPr>
            <a:xfrm>
              <a:off x="3282099" y="4190062"/>
              <a:ext cx="5748778" cy="509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9B8CAD-1705-4E35-95F5-5CEDCAAF5161}"/>
                </a:ext>
              </a:extLst>
            </p:cNvPr>
            <p:cNvSpPr txBox="1"/>
            <p:nvPr/>
          </p:nvSpPr>
          <p:spPr>
            <a:xfrm>
              <a:off x="4772722" y="5011275"/>
              <a:ext cx="3487218" cy="3678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5079-896A-405E-B6CC-DDF8399E05BB}"/>
                </a:ext>
              </a:extLst>
            </p:cNvPr>
            <p:cNvSpPr txBox="1"/>
            <p:nvPr/>
          </p:nvSpPr>
          <p:spPr>
            <a:xfrm>
              <a:off x="5054627" y="5687391"/>
              <a:ext cx="1080665" cy="3678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OK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6B1BEA-A057-4881-A16D-0556F0C6144F}"/>
                </a:ext>
              </a:extLst>
            </p:cNvPr>
            <p:cNvSpPr txBox="1"/>
            <p:nvPr/>
          </p:nvSpPr>
          <p:spPr>
            <a:xfrm>
              <a:off x="6578823" y="5687391"/>
              <a:ext cx="1080665" cy="3678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Cancel</a:t>
              </a:r>
              <a:endParaRPr lang="ko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9479902-E2FA-4AAB-9C0E-A271B849A748}"/>
                </a:ext>
              </a:extLst>
            </p:cNvPr>
            <p:cNvSpPr txBox="1"/>
            <p:nvPr/>
          </p:nvSpPr>
          <p:spPr>
            <a:xfrm>
              <a:off x="3916008" y="5011275"/>
              <a:ext cx="1295012" cy="402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Input</a:t>
              </a:r>
              <a:r>
                <a:rPr lang="ko-KR" altLang="en-US" dirty="0"/>
                <a:t> </a:t>
              </a:r>
              <a:r>
                <a:rPr lang="en-US" altLang="ko-KR" dirty="0"/>
                <a:t>:</a:t>
              </a:r>
              <a:r>
                <a:rPr lang="ko-KR" altLang="en-US" dirty="0"/>
                <a:t> </a:t>
              </a: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0AEC899-779F-42E7-9DC4-F41F8D116C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6317" y="5930729"/>
              <a:ext cx="864999" cy="122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9CB69A7-72EA-4FA8-BCB1-122183365AA7}"/>
                </a:ext>
              </a:extLst>
            </p:cNvPr>
            <p:cNvSpPr txBox="1"/>
            <p:nvPr/>
          </p:nvSpPr>
          <p:spPr>
            <a:xfrm>
              <a:off x="2407271" y="5829120"/>
              <a:ext cx="1761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atin typeface="함초롬돋움" panose="020B0504000101010101" pitchFamily="50" charset="-127"/>
                  <a:ea typeface="함초롬돋움" panose="020B0504000101010101" pitchFamily="50" charset="-127"/>
                  <a:cs typeface="함초롬돋움" panose="020B0504000101010101" pitchFamily="50" charset="-127"/>
                </a:rPr>
                <a:t>OKButton</a:t>
              </a:r>
              <a:endParaRPr lang="ko-KR" altLang="en-US" sz="20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63E35CD-0909-48CE-81C6-9BA539447F93}"/>
              </a:ext>
            </a:extLst>
          </p:cNvPr>
          <p:cNvCxnSpPr>
            <a:cxnSpLocks/>
          </p:cNvCxnSpPr>
          <p:nvPr/>
        </p:nvCxnSpPr>
        <p:spPr>
          <a:xfrm flipH="1" flipV="1">
            <a:off x="2370773" y="1349298"/>
            <a:ext cx="1165243" cy="30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4E7FDB-B102-459B-9AC6-6330A26A3C28}"/>
              </a:ext>
            </a:extLst>
          </p:cNvPr>
          <p:cNvSpPr txBox="1"/>
          <p:nvPr/>
        </p:nvSpPr>
        <p:spPr>
          <a:xfrm>
            <a:off x="1008747" y="1125494"/>
            <a:ext cx="176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wordsEdit</a:t>
            </a:r>
            <a:endParaRPr lang="ko-KR" altLang="en-US" sz="20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B9A9D4-C07A-4542-9497-4255A4F0C8B0}"/>
              </a:ext>
            </a:extLst>
          </p:cNvPr>
          <p:cNvCxnSpPr>
            <a:cxnSpLocks/>
          </p:cNvCxnSpPr>
          <p:nvPr/>
        </p:nvCxnSpPr>
        <p:spPr>
          <a:xfrm flipH="1" flipV="1">
            <a:off x="2366937" y="4100240"/>
            <a:ext cx="1165243" cy="30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04C291-3C91-4BF5-8D1F-69AEC56C78C3}"/>
              </a:ext>
            </a:extLst>
          </p:cNvPr>
          <p:cNvSpPr txBox="1"/>
          <p:nvPr/>
        </p:nvSpPr>
        <p:spPr>
          <a:xfrm>
            <a:off x="1008747" y="3901185"/>
            <a:ext cx="176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resultEdit</a:t>
            </a:r>
            <a:endParaRPr lang="ko-KR" altLang="en-US" sz="20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0C4BD5-34C8-4955-B3D4-409FF238C483}"/>
              </a:ext>
            </a:extLst>
          </p:cNvPr>
          <p:cNvSpPr txBox="1"/>
          <p:nvPr/>
        </p:nvSpPr>
        <p:spPr>
          <a:xfrm>
            <a:off x="1034157" y="5108592"/>
            <a:ext cx="176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inputlabel</a:t>
            </a:r>
            <a:endParaRPr lang="ko-KR" altLang="en-US" sz="20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C146CDA-D0E9-41BE-BBF9-F71D6B9828CD}"/>
              </a:ext>
            </a:extLst>
          </p:cNvPr>
          <p:cNvCxnSpPr>
            <a:cxnSpLocks/>
          </p:cNvCxnSpPr>
          <p:nvPr/>
        </p:nvCxnSpPr>
        <p:spPr>
          <a:xfrm flipH="1">
            <a:off x="2460442" y="5167475"/>
            <a:ext cx="1416058" cy="14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7A51E08-1162-4DFE-B3C9-26D22EA88169}"/>
              </a:ext>
            </a:extLst>
          </p:cNvPr>
          <p:cNvCxnSpPr>
            <a:cxnSpLocks/>
          </p:cNvCxnSpPr>
          <p:nvPr/>
        </p:nvCxnSpPr>
        <p:spPr>
          <a:xfrm flipV="1">
            <a:off x="7396637" y="4533595"/>
            <a:ext cx="2282765" cy="56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4C1EF2-EFA2-4F97-BF13-693B168350C4}"/>
              </a:ext>
            </a:extLst>
          </p:cNvPr>
          <p:cNvSpPr txBox="1"/>
          <p:nvPr/>
        </p:nvSpPr>
        <p:spPr>
          <a:xfrm>
            <a:off x="9826456" y="4250781"/>
            <a:ext cx="176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inputEdit</a:t>
            </a:r>
            <a:endParaRPr lang="ko-KR" altLang="en-US" sz="20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2712FE3-FEB0-4044-B013-48D074EC6DC7}"/>
              </a:ext>
            </a:extLst>
          </p:cNvPr>
          <p:cNvCxnSpPr>
            <a:cxnSpLocks/>
          </p:cNvCxnSpPr>
          <p:nvPr/>
        </p:nvCxnSpPr>
        <p:spPr>
          <a:xfrm flipV="1">
            <a:off x="7590773" y="5869755"/>
            <a:ext cx="1729519" cy="3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7409C9F-0F7D-429B-8685-DE320DF6D157}"/>
              </a:ext>
            </a:extLst>
          </p:cNvPr>
          <p:cNvSpPr txBox="1"/>
          <p:nvPr/>
        </p:nvSpPr>
        <p:spPr>
          <a:xfrm>
            <a:off x="9440413" y="5602587"/>
            <a:ext cx="176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cancelButton</a:t>
            </a:r>
            <a:endParaRPr lang="ko-KR" altLang="en-US" sz="20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A1D35-B225-4B14-92E8-E5E54F9B65CE}"/>
              </a:ext>
            </a:extLst>
          </p:cNvPr>
          <p:cNvSpPr txBox="1"/>
          <p:nvPr/>
        </p:nvSpPr>
        <p:spPr>
          <a:xfrm>
            <a:off x="281449" y="174794"/>
            <a:ext cx="3267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C68C52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이름 배치</a:t>
            </a:r>
          </a:p>
        </p:txBody>
      </p:sp>
    </p:spTree>
    <p:extLst>
      <p:ext uri="{BB962C8B-B14F-4D97-AF65-F5344CB8AC3E}">
        <p14:creationId xmlns:p14="http://schemas.microsoft.com/office/powerpoint/2010/main" val="76278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300831-C73A-4DEB-993E-81A1A0909ACD}"/>
              </a:ext>
            </a:extLst>
          </p:cNvPr>
          <p:cNvSpPr/>
          <p:nvPr/>
        </p:nvSpPr>
        <p:spPr>
          <a:xfrm>
            <a:off x="345688" y="511872"/>
            <a:ext cx="36567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20517E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2.   </a:t>
            </a:r>
            <a:r>
              <a:rPr lang="ko-KR" altLang="en-US" sz="2000" b="1" dirty="0">
                <a:solidFill>
                  <a:srgbClr val="20517E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사용자 인터페이스</a:t>
            </a:r>
            <a:r>
              <a:rPr lang="ko-KR" altLang="en-US" b="1" dirty="0">
                <a:solidFill>
                  <a:srgbClr val="20517E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요구사항</a:t>
            </a:r>
            <a:endParaRPr lang="ko-KR" altLang="en-US" dirty="0">
              <a:solidFill>
                <a:srgbClr val="20517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DA6751-0213-41FD-824D-6DF4754EF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762" y="791851"/>
            <a:ext cx="3159396" cy="2809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573E94-43DA-459E-BA3D-277C4F530E90}"/>
              </a:ext>
            </a:extLst>
          </p:cNvPr>
          <p:cNvSpPr/>
          <p:nvPr/>
        </p:nvSpPr>
        <p:spPr>
          <a:xfrm>
            <a:off x="884146" y="1033972"/>
            <a:ext cx="10220508" cy="3327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2-1.   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사용자 인터페이스를 구성하는 요소는 다음과 같다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         2-1-1.   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윈도우 타이틀 바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“Word Game”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표시</a:t>
            </a:r>
            <a:endParaRPr lang="en-US" altLang="ko-KR" sz="16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         2-1-2.   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영문자와 비밀단어를 보여줄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TextEdit (“</a:t>
            </a:r>
            <a:r>
              <a:rPr lang="en-US" altLang="ko-KR" sz="16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wordsEdit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”)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         2-1-3.   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맞춘 비밀단어와 단어의 정답 여부를 알려줄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TextEdit(</a:t>
            </a:r>
            <a:r>
              <a:rPr lang="en-US" altLang="ko-KR" sz="16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resultEdit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         2-1-4.    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사용자에게 입력 받을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TextEdit (</a:t>
            </a:r>
            <a:r>
              <a:rPr lang="en-US" altLang="ko-KR" sz="16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inputEdit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) 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         2-1-5.    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어디에 입력할지 알려주는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label (</a:t>
            </a:r>
            <a:r>
              <a:rPr lang="en-US" altLang="ko-KR" sz="16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inputlabel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         2-1-6.    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정답을 확인할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Button (</a:t>
            </a:r>
            <a:r>
              <a:rPr lang="en-US" altLang="ko-KR" sz="16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OKButton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         2-1-7.    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정답을 확인을 취소할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Button (</a:t>
            </a:r>
            <a:r>
              <a:rPr lang="en-US" altLang="ko-KR" sz="16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CancelButton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accent2"/>
              </a:solidFill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C6C4FA-5D7E-4879-8FE0-A79E3AB62835}"/>
              </a:ext>
            </a:extLst>
          </p:cNvPr>
          <p:cNvSpPr/>
          <p:nvPr/>
        </p:nvSpPr>
        <p:spPr>
          <a:xfrm>
            <a:off x="345688" y="4718251"/>
            <a:ext cx="2593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20517E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3.   </a:t>
            </a:r>
            <a:r>
              <a:rPr lang="ko-KR" altLang="en-US" sz="2000" b="1" dirty="0">
                <a:solidFill>
                  <a:srgbClr val="20517E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비기능적 </a:t>
            </a:r>
            <a:r>
              <a:rPr lang="ko-KR" altLang="en-US" b="1" dirty="0">
                <a:solidFill>
                  <a:srgbClr val="20517E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요구사항</a:t>
            </a:r>
            <a:endParaRPr lang="ko-KR" altLang="en-US" dirty="0">
              <a:solidFill>
                <a:srgbClr val="20517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3E1095-C8C2-4CF2-8C66-09C54857F1A8}"/>
              </a:ext>
            </a:extLst>
          </p:cNvPr>
          <p:cNvSpPr/>
          <p:nvPr/>
        </p:nvSpPr>
        <p:spPr>
          <a:xfrm>
            <a:off x="884146" y="5206392"/>
            <a:ext cx="10220508" cy="1111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3-1. 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 소프트웨어의 구현에는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Python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과 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PyQt5</a:t>
            </a:r>
            <a:r>
              <a:rPr lang="ko-KR" altLang="en-US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를 이용한다</a:t>
            </a:r>
            <a:r>
              <a:rPr lang="en-US" altLang="ko-KR" sz="1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accent2"/>
              </a:solidFill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59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1261</Words>
  <Application>Microsoft Office PowerPoint</Application>
  <PresentationFormat>와이드스크린</PresentationFormat>
  <Paragraphs>237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유선</dc:creator>
  <cp:lastModifiedBy>정 유선</cp:lastModifiedBy>
  <cp:revision>58</cp:revision>
  <dcterms:created xsi:type="dcterms:W3CDTF">2018-12-02T20:27:26Z</dcterms:created>
  <dcterms:modified xsi:type="dcterms:W3CDTF">2018-12-10T17:01:30Z</dcterms:modified>
</cp:coreProperties>
</file>