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9" r:id="rId6"/>
    <p:sldId id="284" r:id="rId7"/>
    <p:sldId id="287" r:id="rId8"/>
    <p:sldId id="282" r:id="rId9"/>
    <p:sldId id="276" r:id="rId10"/>
  </p:sldIdLst>
  <p:sldSz cx="9720263" cy="6840538"/>
  <p:notesSz cx="6858000" cy="9144000"/>
  <p:defaultTextStyle>
    <a:defPPr>
      <a:defRPr lang="ko-KR"/>
    </a:defPPr>
    <a:lvl1pPr marL="0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1pPr>
    <a:lvl2pPr marL="451622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2pPr>
    <a:lvl3pPr marL="903244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3pPr>
    <a:lvl4pPr marL="1354866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4pPr>
    <a:lvl5pPr marL="1806489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5pPr>
    <a:lvl6pPr marL="2258111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6pPr>
    <a:lvl7pPr marL="2709733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7pPr>
    <a:lvl8pPr marL="3161355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8pPr>
    <a:lvl9pPr marL="3612977" algn="l" defTabSz="903244" rtl="0" eaLnBrk="1" latinLnBrk="1" hangingPunct="1">
      <a:defRPr sz="1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3865B6"/>
    <a:srgbClr val="4472C4"/>
    <a:srgbClr val="4F7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1190" y="29"/>
      </p:cViewPr>
      <p:guideLst>
        <p:guide orient="horz" pos="2155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92B88-990E-4598-BF71-D3195E478E80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2AABB-349B-44EF-BAA8-82EB6CE2F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1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0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3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3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05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50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4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5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6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05F88-943B-477D-8434-6C040EFCCF83}" type="datetimeFigureOut">
              <a:rPr lang="ko-KR" altLang="en-US" smtClean="0"/>
              <a:t>2017-12-18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8555-EF61-48CE-8CC9-8BE4CF272C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6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687723">
            <a:off x="-2006500" y="5181342"/>
            <a:ext cx="6683650" cy="4093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2865120" y="1219201"/>
            <a:ext cx="1149531" cy="1149531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다이아몬드 5"/>
          <p:cNvSpPr/>
          <p:nvPr/>
        </p:nvSpPr>
        <p:spPr>
          <a:xfrm>
            <a:off x="-1785257" y="-457200"/>
            <a:ext cx="4502331" cy="4502331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2859857" y="4539852"/>
            <a:ext cx="687977" cy="68797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다이아몬드 8"/>
          <p:cNvSpPr/>
          <p:nvPr/>
        </p:nvSpPr>
        <p:spPr>
          <a:xfrm>
            <a:off x="1352006" y="1891643"/>
            <a:ext cx="2902085" cy="2902085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24895" y="1793965"/>
            <a:ext cx="180850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a고딕14" panose="02020600000000000000" pitchFamily="18" charset="-127"/>
              </a:rPr>
              <a:t>구름</a:t>
            </a:r>
            <a:r>
              <a:rPr lang="en-US" altLang="ko-K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a고딕14" panose="02020600000000000000" pitchFamily="18" charset="-127"/>
              </a:rPr>
              <a:t>USB</a:t>
            </a:r>
            <a:endParaRPr lang="ko-KR" altLang="en-US" sz="35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a고딕14" panose="02020600000000000000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0969" y="2466410"/>
            <a:ext cx="48558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a고딕14" panose="02020600000000000000" pitchFamily="18" charset="-127"/>
              </a:rPr>
              <a:t>클라우드 기반 </a:t>
            </a:r>
            <a:r>
              <a:rPr lang="en-US" altLang="ko-KR" sz="30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a고딕14" panose="02020600000000000000" pitchFamily="18" charset="-127"/>
              </a:rPr>
              <a:t>USB </a:t>
            </a:r>
            <a:r>
              <a:rPr lang="ko-KR" altLang="en-US" sz="3000" dirty="0">
                <a:solidFill>
                  <a:schemeClr val="accent5">
                    <a:lumMod val="75000"/>
                  </a:schemeClr>
                </a:solidFill>
                <a:latin typeface="Impact" panose="020B0806030902050204" pitchFamily="34" charset="0"/>
                <a:ea typeface="a고딕14" panose="02020600000000000000" pitchFamily="18" charset="-127"/>
              </a:rPr>
              <a:t>저장장치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06253" y="5179951"/>
            <a:ext cx="112723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3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조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채한울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이창현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송재영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진희상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  <a:p>
            <a:pPr algn="r"/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이정화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25506" y="6481482"/>
            <a:ext cx="9845769" cy="359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3A551F-05C0-4B2C-9CCC-E58A65E474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1" b="32462"/>
          <a:stretch/>
        </p:blipFill>
        <p:spPr>
          <a:xfrm>
            <a:off x="1677363" y="2779849"/>
            <a:ext cx="2227469" cy="11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다이아몬드 5"/>
          <p:cNvSpPr/>
          <p:nvPr/>
        </p:nvSpPr>
        <p:spPr>
          <a:xfrm>
            <a:off x="7820298" y="-765524"/>
            <a:ext cx="4345576" cy="4345576"/>
          </a:xfrm>
          <a:prstGeom prst="diamond">
            <a:avLst/>
          </a:prstGeom>
          <a:solidFill>
            <a:srgbClr val="4F7BC9"/>
          </a:solidFill>
          <a:ln>
            <a:noFill/>
          </a:ln>
          <a:effectLst>
            <a:outerShdw dist="50800" dir="6600000" sx="102000" sy="102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5294811" cy="68405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3500000">
            <a:off x="2866051" y="1002416"/>
            <a:ext cx="4840102" cy="4840102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2941" y="89031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3200" dirty="0">
              <a:solidFill>
                <a:schemeClr val="bg1"/>
              </a:solidFill>
              <a:latin typeface="Impact" panose="020B0806030902050204" pitchFamily="34" charset="0"/>
              <a:ea typeface="a고딕18" panose="02020600000000000000" pitchFamily="18" charset="-127"/>
              <a:cs typeface="Tahoma" panose="020B060403050404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9624" y="1916487"/>
            <a:ext cx="1286410" cy="1995963"/>
            <a:chOff x="1061248" y="2300609"/>
            <a:chExt cx="1286410" cy="1995963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1079682" y="2300609"/>
              <a:ext cx="1267976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01.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ko-KR" altLang="en-US" sz="1600" dirty="0">
                  <a:solidFill>
                    <a:schemeClr val="bg1"/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프로젝트 소개</a:t>
              </a:r>
              <a:endParaRPr lang="en-US" altLang="ko-KR" sz="16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 3"/>
            <p:cNvSpPr txBox="1">
              <a:spLocks noChangeArrowheads="1"/>
            </p:cNvSpPr>
            <p:nvPr/>
          </p:nvSpPr>
          <p:spPr bwMode="auto">
            <a:xfrm>
              <a:off x="1079682" y="3066131"/>
              <a:ext cx="820738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en-US" altLang="ko-KR" sz="2400" dirty="0">
                  <a:solidFill>
                    <a:schemeClr val="bg1"/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02.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ko-KR" altLang="en-US" sz="1600" dirty="0">
                  <a:solidFill>
                    <a:schemeClr val="bg1"/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수행현황</a:t>
              </a:r>
              <a:endParaRPr lang="en-US" altLang="ko-KR" sz="16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1061248" y="3631775"/>
              <a:ext cx="1208664" cy="664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endParaRPr lang="en-US" altLang="ko-KR" sz="1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28600" indent="-228600" eaLnBrk="1" hangingPunct="1">
                <a:lnSpc>
                  <a:spcPct val="90000"/>
                </a:lnSpc>
                <a:buAutoNum type="arabicPeriod"/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전체 구조</a:t>
              </a:r>
              <a:endParaRPr lang="en-US" altLang="ko-KR" sz="1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28600" indent="-228600" eaLnBrk="1" hangingPunct="1">
                <a:lnSpc>
                  <a:spcPct val="90000"/>
                </a:lnSpc>
                <a:buAutoNum type="arabicPeriod"/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Impact" panose="020B080603090205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세부 수행 현황</a:t>
              </a:r>
              <a:endParaRPr lang="en-US" altLang="ko-KR" sz="1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eaLnBrk="1" hangingPunct="1">
                <a:lnSpc>
                  <a:spcPct val="90000"/>
                </a:lnSpc>
                <a:defRPr/>
              </a:pPr>
              <a:endParaRPr lang="en-US" altLang="ko-KR" sz="12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 rot="5400000">
            <a:off x="-2990853" y="2300992"/>
            <a:ext cx="6832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0" dirty="0">
                <a:solidFill>
                  <a:schemeClr val="bg1">
                    <a:alpha val="3000"/>
                  </a:schemeClr>
                </a:solidFill>
                <a:latin typeface="Impact" panose="020B0806030902050204" pitchFamily="34" charset="0"/>
              </a:rPr>
              <a:t>Contents</a:t>
            </a:r>
            <a:endParaRPr lang="ko-KR" altLang="en-US" sz="14000" dirty="0">
              <a:solidFill>
                <a:schemeClr val="bg1">
                  <a:alpha val="3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F9C1D1C-BD62-4720-A018-3B616B54F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624" y="3966053"/>
            <a:ext cx="1024511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dirty="0">
                <a:solidFill>
                  <a:schemeClr val="bg1"/>
                </a:solidFill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03.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1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97177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 rot="2687723">
            <a:off x="-92838" y="1187666"/>
            <a:ext cx="3011053" cy="30546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735715" y="1111223"/>
            <a:ext cx="3207567" cy="320756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b="1" dirty="0">
              <a:solidFill>
                <a:srgbClr val="BFBFB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448103" y="3142036"/>
            <a:ext cx="271656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 TITLE</a:t>
            </a:r>
            <a:endParaRPr lang="ko-KR" altLang="en-US" sz="2400" dirty="0">
              <a:solidFill>
                <a:schemeClr val="bg1"/>
              </a:solidFill>
              <a:latin typeface="Tahoma" panose="020B0604030504040204" pitchFamily="34" charset="0"/>
              <a:ea typeface="08서울남산체 B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43243" y="3665256"/>
            <a:ext cx="24353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altLang="ko-KR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 title</a:t>
            </a:r>
          </a:p>
        </p:txBody>
      </p:sp>
      <p:cxnSp>
        <p:nvCxnSpPr>
          <p:cNvPr id="20" name="직선 연결선 19"/>
          <p:cNvCxnSpPr>
            <a:stCxn id="4" idx="3"/>
          </p:cNvCxnSpPr>
          <p:nvPr/>
        </p:nvCxnSpPr>
        <p:spPr>
          <a:xfrm flipH="1" flipV="1">
            <a:off x="435133" y="-793142"/>
            <a:ext cx="3508149" cy="3508149"/>
          </a:xfrm>
          <a:prstGeom prst="line">
            <a:avLst/>
          </a:prstGeom>
          <a:ln w="9525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3257141" y="3421063"/>
            <a:ext cx="3508149" cy="3508149"/>
          </a:xfrm>
          <a:prstGeom prst="line">
            <a:avLst/>
          </a:prstGeom>
          <a:ln w="9525">
            <a:solidFill>
              <a:srgbClr val="386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3682243" y="3221002"/>
            <a:ext cx="23573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682243" y="3637306"/>
            <a:ext cx="23573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88064" y="2430805"/>
            <a:ext cx="7457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ko-KR" altLang="en-US" sz="40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5632DF-13B8-4F5F-BB38-D5577E3F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460" y="85038"/>
            <a:ext cx="5727256" cy="6991017"/>
          </a:xfrm>
          <a:prstGeom prst="rect">
            <a:avLst/>
          </a:prstGeom>
          <a:effectLst>
            <a:softEdge rad="11049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18C1CE-0568-4D68-90BF-12507490DC60}"/>
              </a:ext>
            </a:extLst>
          </p:cNvPr>
          <p:cNvSpPr txBox="1"/>
          <p:nvPr/>
        </p:nvSpPr>
        <p:spPr>
          <a:xfrm>
            <a:off x="1473513" y="2481945"/>
            <a:ext cx="2208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BFBFB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구름 </a:t>
            </a:r>
            <a:r>
              <a:rPr lang="en-US" altLang="ko-KR" sz="3000" b="1" dirty="0">
                <a:solidFill>
                  <a:srgbClr val="BFBFB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endParaRPr lang="ko-KR" altLang="en-US" sz="3000" b="1" dirty="0">
              <a:solidFill>
                <a:srgbClr val="BFBFB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9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20263" cy="448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2178657" cy="4482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2260939" y="-82282"/>
            <a:ext cx="448233" cy="612797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-96508" y="-30327"/>
            <a:ext cx="2433099" cy="254442"/>
          </a:xfrm>
        </p:spPr>
        <p:txBody>
          <a:bodyPr lIns="324000" tIns="288000">
            <a:normAutofit fontScale="90000"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프로젝트 소개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791454" y="127165"/>
            <a:ext cx="839974" cy="1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세부설명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31E31B9-7707-4A16-B522-E3C1F4CDEB6F}"/>
              </a:ext>
            </a:extLst>
          </p:cNvPr>
          <p:cNvGrpSpPr/>
          <p:nvPr/>
        </p:nvGrpSpPr>
        <p:grpSpPr>
          <a:xfrm>
            <a:off x="213216" y="2786926"/>
            <a:ext cx="9194514" cy="1833797"/>
            <a:chOff x="682007" y="2966158"/>
            <a:chExt cx="8468945" cy="143112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7505517-85A2-49FC-BC67-EF4C9E57DAE5}"/>
                </a:ext>
              </a:extLst>
            </p:cNvPr>
            <p:cNvGrpSpPr/>
            <p:nvPr/>
          </p:nvGrpSpPr>
          <p:grpSpPr>
            <a:xfrm>
              <a:off x="682007" y="2966158"/>
              <a:ext cx="8468945" cy="1431120"/>
              <a:chOff x="2107431" y="5366943"/>
              <a:chExt cx="20156617" cy="3406154"/>
            </a:xfrm>
          </p:grpSpPr>
          <p:sp>
            <p:nvSpPr>
              <p:cNvPr id="72" name="Rectangle 73">
                <a:extLst>
                  <a:ext uri="{FF2B5EF4-FFF2-40B4-BE49-F238E27FC236}">
                    <a16:creationId xmlns:a16="http://schemas.microsoft.com/office/drawing/2014/main" id="{B4A51EC3-257E-4322-A6AD-FE6562A666CE}"/>
                  </a:ext>
                </a:extLst>
              </p:cNvPr>
              <p:cNvSpPr/>
              <p:nvPr/>
            </p:nvSpPr>
            <p:spPr>
              <a:xfrm>
                <a:off x="8875024" y="5366943"/>
                <a:ext cx="3348368" cy="3349240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id-ID" sz="1100"/>
              </a:p>
            </p:txBody>
          </p:sp>
          <p:sp>
            <p:nvSpPr>
              <p:cNvPr id="73" name="Rectangle 74">
                <a:extLst>
                  <a:ext uri="{FF2B5EF4-FFF2-40B4-BE49-F238E27FC236}">
                    <a16:creationId xmlns:a16="http://schemas.microsoft.com/office/drawing/2014/main" id="{56F3E5AE-7875-4366-9503-6D9E12B88643}"/>
                  </a:ext>
                </a:extLst>
              </p:cNvPr>
              <p:cNvSpPr/>
              <p:nvPr/>
            </p:nvSpPr>
            <p:spPr>
              <a:xfrm>
                <a:off x="12217707" y="5366943"/>
                <a:ext cx="3348368" cy="3349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id-ID" sz="1100"/>
              </a:p>
            </p:txBody>
          </p:sp>
          <p:sp>
            <p:nvSpPr>
              <p:cNvPr id="74" name="Rectangle 75">
                <a:extLst>
                  <a:ext uri="{FF2B5EF4-FFF2-40B4-BE49-F238E27FC236}">
                    <a16:creationId xmlns:a16="http://schemas.microsoft.com/office/drawing/2014/main" id="{4D2F865D-A52F-49B4-BE21-5A66225BB642}"/>
                  </a:ext>
                </a:extLst>
              </p:cNvPr>
              <p:cNvSpPr/>
              <p:nvPr/>
            </p:nvSpPr>
            <p:spPr>
              <a:xfrm>
                <a:off x="5526657" y="5366943"/>
                <a:ext cx="3348367" cy="3349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id-ID" sz="1100"/>
              </a:p>
            </p:txBody>
          </p:sp>
          <p:sp>
            <p:nvSpPr>
              <p:cNvPr id="75" name="Rectangle 84">
                <a:extLst>
                  <a:ext uri="{FF2B5EF4-FFF2-40B4-BE49-F238E27FC236}">
                    <a16:creationId xmlns:a16="http://schemas.microsoft.com/office/drawing/2014/main" id="{738C62B5-79B3-4E15-9EDC-9229589D0700}"/>
                  </a:ext>
                </a:extLst>
              </p:cNvPr>
              <p:cNvSpPr/>
              <p:nvPr/>
            </p:nvSpPr>
            <p:spPr>
              <a:xfrm>
                <a:off x="2177488" y="5366943"/>
                <a:ext cx="3348368" cy="3349240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id-ID" sz="1100" dirty="0">
                  <a:highlight>
                    <a:srgbClr val="3865B6"/>
                  </a:highlight>
                </a:endParaRPr>
              </a:p>
            </p:txBody>
          </p:sp>
          <p:sp>
            <p:nvSpPr>
              <p:cNvPr id="76" name="Rectangle 87">
                <a:extLst>
                  <a:ext uri="{FF2B5EF4-FFF2-40B4-BE49-F238E27FC236}">
                    <a16:creationId xmlns:a16="http://schemas.microsoft.com/office/drawing/2014/main" id="{0BD14C5B-3D7A-48B9-90DD-0D566757B53C}"/>
                  </a:ext>
                </a:extLst>
              </p:cNvPr>
              <p:cNvSpPr/>
              <p:nvPr/>
            </p:nvSpPr>
            <p:spPr>
              <a:xfrm>
                <a:off x="18915680" y="5366943"/>
                <a:ext cx="3348368" cy="33492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id-ID" sz="1100"/>
              </a:p>
            </p:txBody>
          </p:sp>
          <p:sp>
            <p:nvSpPr>
              <p:cNvPr id="77" name="Rectangle 88">
                <a:extLst>
                  <a:ext uri="{FF2B5EF4-FFF2-40B4-BE49-F238E27FC236}">
                    <a16:creationId xmlns:a16="http://schemas.microsoft.com/office/drawing/2014/main" id="{4A25669A-AA49-47E7-A471-1264BB5B1CBE}"/>
                  </a:ext>
                </a:extLst>
              </p:cNvPr>
              <p:cNvSpPr/>
              <p:nvPr/>
            </p:nvSpPr>
            <p:spPr>
              <a:xfrm>
                <a:off x="15566512" y="5366943"/>
                <a:ext cx="3348367" cy="3349240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43" tIns="91422" rIns="182843" bIns="91422" rtlCol="0" anchor="ctr"/>
              <a:lstStyle/>
              <a:p>
                <a:pPr algn="ctr"/>
                <a:endParaRPr lang="id-ID" sz="11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745CFE1-95A4-4A20-89C1-A2EC1E795750}"/>
                  </a:ext>
                </a:extLst>
              </p:cNvPr>
              <p:cNvSpPr txBox="1"/>
              <p:nvPr/>
            </p:nvSpPr>
            <p:spPr>
              <a:xfrm>
                <a:off x="5842109" y="7601141"/>
                <a:ext cx="2710177" cy="1171956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확장성</a:t>
                </a:r>
                <a:endParaRPr lang="id-ID" sz="2000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4E71ABD-FAE3-48F3-89F3-287F15989CEE}"/>
                  </a:ext>
                </a:extLst>
              </p:cNvPr>
              <p:cNvSpPr txBox="1"/>
              <p:nvPr/>
            </p:nvSpPr>
            <p:spPr>
              <a:xfrm>
                <a:off x="9345889" y="7602021"/>
                <a:ext cx="2496308" cy="914611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공유성</a:t>
                </a:r>
                <a:endParaRPr lang="id-ID" sz="2000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DF6D10-81CD-4277-BC7B-4C949D41BB09}"/>
                  </a:ext>
                </a:extLst>
              </p:cNvPr>
              <p:cNvSpPr txBox="1"/>
              <p:nvPr/>
            </p:nvSpPr>
            <p:spPr>
              <a:xfrm>
                <a:off x="12231583" y="7515542"/>
                <a:ext cx="3320615" cy="1171957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보안강화</a:t>
                </a:r>
                <a:endParaRPr lang="id-ID" sz="2000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40E4E64-C0B7-4610-9034-DD85A5A63836}"/>
                  </a:ext>
                </a:extLst>
              </p:cNvPr>
              <p:cNvSpPr txBox="1"/>
              <p:nvPr/>
            </p:nvSpPr>
            <p:spPr>
              <a:xfrm>
                <a:off x="15885609" y="7553965"/>
                <a:ext cx="2710177" cy="1171957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범용성</a:t>
                </a:r>
                <a:endParaRPr lang="id-ID" sz="2000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40B8817-CD6A-4B6B-A74D-7F1FA6A2A416}"/>
                  </a:ext>
                </a:extLst>
              </p:cNvPr>
              <p:cNvSpPr txBox="1"/>
              <p:nvPr/>
            </p:nvSpPr>
            <p:spPr>
              <a:xfrm>
                <a:off x="18950542" y="7518419"/>
                <a:ext cx="3278648" cy="1171957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구름</a:t>
                </a:r>
                <a:r>
                  <a:rPr lang="en-US" altLang="ko-KR" sz="2000" b="1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USB</a:t>
                </a:r>
                <a:endParaRPr lang="id-ID" sz="2000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A138CD9-8655-4BC4-87E9-E3BDA83409BF}"/>
                  </a:ext>
                </a:extLst>
              </p:cNvPr>
              <p:cNvSpPr txBox="1"/>
              <p:nvPr/>
            </p:nvSpPr>
            <p:spPr>
              <a:xfrm>
                <a:off x="2107431" y="7552761"/>
                <a:ext cx="3488484" cy="1171957"/>
              </a:xfrm>
              <a:prstGeom prst="rect">
                <a:avLst/>
              </a:prstGeom>
              <a:noFill/>
            </p:spPr>
            <p:txBody>
              <a:bodyPr wrap="none" lIns="182843" tIns="91422" rIns="182843" bIns="91422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장점 유지</a:t>
                </a:r>
                <a:endParaRPr lang="id-ID" sz="2000" b="1" dirty="0">
                  <a:solidFill>
                    <a:schemeClr val="bg1"/>
                  </a:solidFill>
                  <a:latin typeface="Lato Regular"/>
                  <a:cs typeface="Lato Regular"/>
                </a:endParaRPr>
              </a:p>
            </p:txBody>
          </p:sp>
        </p:grp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1F7D07C3-93C2-48D6-897F-F285D4097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278" y="3187565"/>
              <a:ext cx="581620" cy="58162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11E8B44-E19F-4019-929F-BDCAC151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595" y="3067252"/>
              <a:ext cx="865945" cy="784142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87A05849-995E-4613-8D45-5CA2FFEF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85" y="3169252"/>
              <a:ext cx="765607" cy="684596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2C438245-46CE-4FE8-B89C-9CCD0AAFD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6042" y="3102038"/>
              <a:ext cx="820899" cy="77509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C40F4DA-5207-4377-8BBF-7456CEF1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4526" y="3128203"/>
              <a:ext cx="636791" cy="756342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3E28EE4E-25EA-43AE-A62E-CC4680EE3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1547" y="3097690"/>
              <a:ext cx="637615" cy="783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91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20263" cy="448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</a:t>
            </a:r>
            <a:r>
              <a:rPr lang="en-US" altLang="ko-KR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01. </a:t>
            </a:r>
            <a:r>
              <a:rPr lang="ko-KR" alt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전체 구조</a:t>
            </a:r>
            <a:endParaRPr lang="ko-KR" altLang="en-US" sz="1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2178657" cy="4482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2260939" y="-82282"/>
            <a:ext cx="448233" cy="612797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-96508" y="-30327"/>
            <a:ext cx="2433099" cy="254442"/>
          </a:xfrm>
        </p:spPr>
        <p:txBody>
          <a:bodyPr lIns="324000" tIns="288000">
            <a:normAutofit fontScale="90000"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수행현황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26650-4DDE-41D8-A789-1432FDD2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1820863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C1AB8C5-3297-4C4D-BD8C-33CCB1A45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13" y="2609235"/>
            <a:ext cx="672055" cy="13441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FD07A51-C9CB-495E-90B9-D21273179038}"/>
              </a:ext>
            </a:extLst>
          </p:cNvPr>
          <p:cNvSpPr txBox="1"/>
          <p:nvPr/>
        </p:nvSpPr>
        <p:spPr>
          <a:xfrm>
            <a:off x="5015967" y="3511976"/>
            <a:ext cx="1172116" cy="39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993" dirty="0"/>
              <a:t>구름 </a:t>
            </a:r>
            <a:r>
              <a:rPr kumimoji="1" lang="en-US" altLang="ko-KR" sz="1993" dirty="0"/>
              <a:t>USB</a:t>
            </a:r>
            <a:endParaRPr kumimoji="1" lang="ko-KR" altLang="en-US" sz="1993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8166702-A536-4356-BE3F-2B8C935A0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2" y="3711573"/>
            <a:ext cx="1562245" cy="153869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0C63E58-4844-4808-8DDC-EE0D18C0F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835" y="2376992"/>
            <a:ext cx="1149892" cy="115658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465FE7-C5F3-4E8D-AC2D-9BDA58647F65}"/>
              </a:ext>
            </a:extLst>
          </p:cNvPr>
          <p:cNvSpPr txBox="1"/>
          <p:nvPr/>
        </p:nvSpPr>
        <p:spPr>
          <a:xfrm>
            <a:off x="7603625" y="3548950"/>
            <a:ext cx="1771639" cy="39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993" dirty="0"/>
              <a:t>구글 드라이브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4B1F8-4075-47F0-8E60-069107851FD0}"/>
              </a:ext>
            </a:extLst>
          </p:cNvPr>
          <p:cNvSpPr txBox="1"/>
          <p:nvPr/>
        </p:nvSpPr>
        <p:spPr>
          <a:xfrm>
            <a:off x="426020" y="5250265"/>
            <a:ext cx="1516762" cy="70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993" dirty="0"/>
              <a:t>호스트 장치</a:t>
            </a:r>
            <a:endParaRPr kumimoji="1" lang="en-US" altLang="ko-KR" sz="1993" dirty="0"/>
          </a:p>
          <a:p>
            <a:r>
              <a:rPr kumimoji="1" lang="en-US" altLang="ko-KR" sz="1993" dirty="0"/>
              <a:t>(</a:t>
            </a:r>
            <a:r>
              <a:rPr kumimoji="1" lang="ko-KR" altLang="en-US" sz="1993" dirty="0"/>
              <a:t>컴퓨터</a:t>
            </a:r>
            <a:r>
              <a:rPr kumimoji="1" lang="en-US" altLang="ko-KR" sz="1993" dirty="0"/>
              <a:t>,</a:t>
            </a:r>
            <a:r>
              <a:rPr kumimoji="1" lang="ko-KR" altLang="en-US" sz="1993" dirty="0"/>
              <a:t> </a:t>
            </a:r>
            <a:r>
              <a:rPr kumimoji="1" lang="en-US" altLang="ko-KR" sz="1993" dirty="0"/>
              <a:t>TV)</a:t>
            </a:r>
            <a:endParaRPr kumimoji="1" lang="ko-KR" altLang="en-US" sz="1993" dirty="0"/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FF549B34-220D-4C13-BDE8-8EED9A8BF498}"/>
              </a:ext>
            </a:extLst>
          </p:cNvPr>
          <p:cNvSpPr/>
          <p:nvPr/>
        </p:nvSpPr>
        <p:spPr>
          <a:xfrm>
            <a:off x="3213476" y="3913914"/>
            <a:ext cx="3274910" cy="2822833"/>
          </a:xfrm>
          <a:prstGeom prst="frame">
            <a:avLst>
              <a:gd name="adj1" fmla="val 29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18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D8036D-2252-41C9-A400-71CB44ADE60F}"/>
              </a:ext>
            </a:extLst>
          </p:cNvPr>
          <p:cNvCxnSpPr/>
          <p:nvPr/>
        </p:nvCxnSpPr>
        <p:spPr>
          <a:xfrm>
            <a:off x="2208210" y="4804512"/>
            <a:ext cx="1455540" cy="117985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83A866-8F9C-4335-A9AE-861B3B7E0576}"/>
              </a:ext>
            </a:extLst>
          </p:cNvPr>
          <p:cNvCxnSpPr/>
          <p:nvPr/>
        </p:nvCxnSpPr>
        <p:spPr>
          <a:xfrm flipV="1">
            <a:off x="6269225" y="3203382"/>
            <a:ext cx="1514345" cy="119820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4">
            <a:extLst>
              <a:ext uri="{FF2B5EF4-FFF2-40B4-BE49-F238E27FC236}">
                <a16:creationId xmlns:a16="http://schemas.microsoft.com/office/drawing/2014/main" id="{802D8BDA-DDE2-4DAC-8B4A-BAF2BF22AEDC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3213476" y="5325330"/>
            <a:ext cx="3274910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액자 32">
            <a:extLst>
              <a:ext uri="{FF2B5EF4-FFF2-40B4-BE49-F238E27FC236}">
                <a16:creationId xmlns:a16="http://schemas.microsoft.com/office/drawing/2014/main" id="{44925443-CE80-45D2-AC22-874083A9A899}"/>
              </a:ext>
            </a:extLst>
          </p:cNvPr>
          <p:cNvSpPr/>
          <p:nvPr/>
        </p:nvSpPr>
        <p:spPr>
          <a:xfrm>
            <a:off x="3773465" y="5593797"/>
            <a:ext cx="2170105" cy="78114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18" dirty="0">
                <a:solidFill>
                  <a:schemeClr val="tx1"/>
                </a:solidFill>
              </a:rPr>
              <a:t>Gadget Driver Module</a:t>
            </a:r>
            <a:endParaRPr kumimoji="1" lang="ko-KR" altLang="en-US" sz="1418" dirty="0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3AF58B34-AC81-47B3-8A67-C4F8952BC257}"/>
              </a:ext>
            </a:extLst>
          </p:cNvPr>
          <p:cNvSpPr/>
          <p:nvPr/>
        </p:nvSpPr>
        <p:spPr>
          <a:xfrm>
            <a:off x="3483702" y="4287850"/>
            <a:ext cx="1185314" cy="78114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18" dirty="0">
                <a:solidFill>
                  <a:schemeClr val="tx1"/>
                </a:solidFill>
              </a:rPr>
              <a:t>FAT program</a:t>
            </a:r>
            <a:endParaRPr kumimoji="1" lang="ko-KR" altLang="en-US" sz="1418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9A1B59-01BD-4CD8-AB8F-36748C5EAB2E}"/>
              </a:ext>
            </a:extLst>
          </p:cNvPr>
          <p:cNvSpPr txBox="1"/>
          <p:nvPr/>
        </p:nvSpPr>
        <p:spPr>
          <a:xfrm>
            <a:off x="5765433" y="5011312"/>
            <a:ext cx="663964" cy="39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993"/>
              <a:t>User</a:t>
            </a:r>
            <a:endParaRPr kumimoji="1" lang="ko-KR" altLang="en-US" sz="1993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2165C-C51A-4769-B7A8-7961768146D0}"/>
              </a:ext>
            </a:extLst>
          </p:cNvPr>
          <p:cNvSpPr txBox="1"/>
          <p:nvPr/>
        </p:nvSpPr>
        <p:spPr>
          <a:xfrm>
            <a:off x="5611147" y="6331882"/>
            <a:ext cx="850105" cy="39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993" dirty="0"/>
              <a:t>Kernel</a:t>
            </a:r>
            <a:endParaRPr kumimoji="1" lang="ko-KR" altLang="en-US" sz="1993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11A3D81-6B12-457B-B5AC-44C2A56690F3}"/>
              </a:ext>
            </a:extLst>
          </p:cNvPr>
          <p:cNvCxnSpPr/>
          <p:nvPr/>
        </p:nvCxnSpPr>
        <p:spPr>
          <a:xfrm>
            <a:off x="4113434" y="4855215"/>
            <a:ext cx="0" cy="94023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>
            <a:extLst>
              <a:ext uri="{FF2B5EF4-FFF2-40B4-BE49-F238E27FC236}">
                <a16:creationId xmlns:a16="http://schemas.microsoft.com/office/drawing/2014/main" id="{9B43B1C5-BD7E-4A73-80AB-1C827FD41552}"/>
              </a:ext>
            </a:extLst>
          </p:cNvPr>
          <p:cNvSpPr/>
          <p:nvPr/>
        </p:nvSpPr>
        <p:spPr>
          <a:xfrm>
            <a:off x="4996303" y="4287850"/>
            <a:ext cx="1185314" cy="781143"/>
          </a:xfrm>
          <a:prstGeom prst="fram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18" dirty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sz="1418" dirty="0">
                <a:solidFill>
                  <a:schemeClr val="tx1"/>
                </a:solidFill>
              </a:rPr>
              <a:t>program</a:t>
            </a:r>
            <a:endParaRPr kumimoji="1" lang="ko-KR" altLang="en-US" sz="1418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4FA2BF3-C94F-4F5B-86BD-BA1F923E7A8D}"/>
              </a:ext>
            </a:extLst>
          </p:cNvPr>
          <p:cNvCxnSpPr/>
          <p:nvPr/>
        </p:nvCxnSpPr>
        <p:spPr>
          <a:xfrm>
            <a:off x="4453185" y="4692706"/>
            <a:ext cx="70080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703456C-BF14-42FB-9AE7-D88DC82995B1}"/>
              </a:ext>
            </a:extLst>
          </p:cNvPr>
          <p:cNvCxnSpPr>
            <a:cxnSpLocks/>
          </p:cNvCxnSpPr>
          <p:nvPr/>
        </p:nvCxnSpPr>
        <p:spPr>
          <a:xfrm>
            <a:off x="4793440" y="1960271"/>
            <a:ext cx="0" cy="63558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4356955-24A7-4817-9697-12329578B6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48" y="526761"/>
            <a:ext cx="908584" cy="14068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5F9CA74-5829-408D-AD94-2B419884906B}"/>
              </a:ext>
            </a:extLst>
          </p:cNvPr>
          <p:cNvSpPr txBox="1"/>
          <p:nvPr/>
        </p:nvSpPr>
        <p:spPr>
          <a:xfrm>
            <a:off x="5263804" y="1516925"/>
            <a:ext cx="949299" cy="39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993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34884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20263" cy="448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</a:t>
            </a:r>
            <a:r>
              <a:rPr lang="en-US" altLang="ko-KR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02. </a:t>
            </a:r>
            <a:r>
              <a:rPr lang="ko-KR" alt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세부 수행 현황</a:t>
            </a:r>
            <a:endParaRPr lang="ko-KR" altLang="en-US" sz="1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2178657" cy="4482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2260939" y="-82282"/>
            <a:ext cx="448233" cy="612797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-96508" y="-30327"/>
            <a:ext cx="2433099" cy="254442"/>
          </a:xfrm>
        </p:spPr>
        <p:txBody>
          <a:bodyPr lIns="324000" tIns="288000">
            <a:normAutofit fontScale="90000"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수행현황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26650-4DDE-41D8-A789-1432FDD2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1820863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461E73-DFD4-4B8A-95F1-BC967F39E7D2}"/>
              </a:ext>
            </a:extLst>
          </p:cNvPr>
          <p:cNvSpPr/>
          <p:nvPr/>
        </p:nvSpPr>
        <p:spPr>
          <a:xfrm>
            <a:off x="-1" y="752354"/>
            <a:ext cx="9720263" cy="578734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6300D1-8A9E-4F53-BBF5-C84ED68C42F0}"/>
              </a:ext>
            </a:extLst>
          </p:cNvPr>
          <p:cNvGrpSpPr/>
          <p:nvPr/>
        </p:nvGrpSpPr>
        <p:grpSpPr>
          <a:xfrm>
            <a:off x="-485771" y="1410668"/>
            <a:ext cx="10066893" cy="4611750"/>
            <a:chOff x="-543645" y="831934"/>
            <a:chExt cx="10066893" cy="461175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294BA4D-3DF4-4879-AE3F-666670382E64}"/>
                </a:ext>
              </a:extLst>
            </p:cNvPr>
            <p:cNvGrpSpPr/>
            <p:nvPr/>
          </p:nvGrpSpPr>
          <p:grpSpPr>
            <a:xfrm rot="5400000">
              <a:off x="868472" y="185603"/>
              <a:ext cx="3845964" cy="6670197"/>
              <a:chOff x="3152941" y="-212346"/>
              <a:chExt cx="3845964" cy="6670197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598414D1-2A55-4382-92E0-F9E7D157E5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941" y="3420269"/>
                <a:ext cx="3645098" cy="3037582"/>
              </a:xfrm>
              <a:prstGeom prst="rect">
                <a:avLst/>
              </a:prstGeom>
            </p:spPr>
          </p:pic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7453C2B-A55E-49BA-B528-56AC1FF59A65}"/>
                  </a:ext>
                </a:extLst>
              </p:cNvPr>
              <p:cNvCxnSpPr/>
              <p:nvPr/>
            </p:nvCxnSpPr>
            <p:spPr>
              <a:xfrm flipH="1" flipV="1">
                <a:off x="3750754" y="3228905"/>
                <a:ext cx="306184" cy="318941"/>
              </a:xfrm>
              <a:prstGeom prst="line">
                <a:avLst/>
              </a:prstGeom>
              <a:ln w="3175">
                <a:solidFill>
                  <a:schemeClr val="bg1"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">
                <a:extLst>
                  <a:ext uri="{FF2B5EF4-FFF2-40B4-BE49-F238E27FC236}">
                    <a16:creationId xmlns:a16="http://schemas.microsoft.com/office/drawing/2014/main" id="{E4536241-8D1E-4C0C-AD70-6EBD163F4699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299195" y="2187117"/>
                <a:ext cx="2716843" cy="765459"/>
              </a:xfrm>
              <a:prstGeom prst="rect">
                <a:avLst/>
              </a:prstGeom>
              <a:noFill/>
              <a:ln w="12700" cap="rnd">
                <a:noFill/>
                <a:round/>
                <a:headEnd type="none" w="med" len="med"/>
                <a:tailEnd type="none" w="med" len="med"/>
              </a:ln>
              <a:effectLst>
                <a:outerShdw dist="139699" dir="2700000" algn="ctr" rotWithShape="0">
                  <a:schemeClr val="bg2">
                    <a:alpha val="64999"/>
                  </a:schemeClr>
                </a:outerShdw>
              </a:effectLst>
            </p:spPr>
            <p:txBody>
              <a:bodyPr lIns="29833" tIns="29833" rIns="29833" bIns="29833">
                <a:scene3d>
                  <a:camera prst="obliqueTopRight"/>
                  <a:lightRig rig="threePt" dir="t"/>
                </a:scene3d>
              </a:bodyPr>
              <a:lstStyle/>
              <a:p>
                <a:pPr algn="ctr">
                  <a:defRPr/>
                </a:pPr>
                <a:r>
                  <a:rPr kumimoji="1" lang="en-US" altLang="ko-KR" sz="2000" dirty="0">
                    <a:solidFill>
                      <a:schemeClr val="bg1"/>
                    </a:solidFill>
                  </a:rPr>
                  <a:t>FAT program</a:t>
                </a:r>
                <a:endParaRPr kumimoji="1" lang="ko-KR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74512960-582F-4C8E-B50D-4C2556BE80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2398" y="2521550"/>
                <a:ext cx="0" cy="803037"/>
              </a:xfrm>
              <a:prstGeom prst="line">
                <a:avLst/>
              </a:prstGeom>
              <a:ln w="3175">
                <a:solidFill>
                  <a:schemeClr val="bg1"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">
                <a:extLst>
                  <a:ext uri="{FF2B5EF4-FFF2-40B4-BE49-F238E27FC236}">
                    <a16:creationId xmlns:a16="http://schemas.microsoft.com/office/drawing/2014/main" id="{39A472E4-59E9-4699-A760-E04AC54F763D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257754" y="1836465"/>
                <a:ext cx="2716843" cy="765459"/>
              </a:xfrm>
              <a:prstGeom prst="rect">
                <a:avLst/>
              </a:prstGeom>
              <a:noFill/>
              <a:ln w="12700" cap="rnd">
                <a:noFill/>
                <a:round/>
                <a:headEnd type="none" w="med" len="med"/>
                <a:tailEnd type="none" w="med" len="med"/>
              </a:ln>
              <a:effectLst>
                <a:outerShdw dist="139699" dir="2700000" algn="ctr" rotWithShape="0">
                  <a:schemeClr val="bg2">
                    <a:alpha val="64999"/>
                  </a:schemeClr>
                </a:outerShdw>
              </a:effectLst>
            </p:spPr>
            <p:txBody>
              <a:bodyPr lIns="29833" tIns="29833" rIns="29833" bIns="29833">
                <a:scene3d>
                  <a:camera prst="obliqueTopRight"/>
                  <a:lightRig rig="threePt" dir="t"/>
                </a:scene3d>
              </a:bodyPr>
              <a:lstStyle/>
              <a:p>
                <a:pPr algn="ctr"/>
                <a:r>
                  <a:rPr kumimoji="1" lang="en-US" altLang="ko-KR" sz="2000" dirty="0">
                    <a:solidFill>
                      <a:schemeClr val="bg1"/>
                    </a:solidFill>
                  </a:rPr>
                  <a:t>Google program</a:t>
                </a:r>
                <a:endParaRPr kumimoji="1" lang="ko-KR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">
                <a:extLst>
                  <a:ext uri="{FF2B5EF4-FFF2-40B4-BE49-F238E27FC236}">
                    <a16:creationId xmlns:a16="http://schemas.microsoft.com/office/drawing/2014/main" id="{4B8BC20C-1C25-4747-88D4-24C0262347A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3674943" y="763346"/>
                <a:ext cx="2716843" cy="765459"/>
              </a:xfrm>
              <a:prstGeom prst="rect">
                <a:avLst/>
              </a:prstGeom>
              <a:noFill/>
              <a:ln w="12700" cap="rnd">
                <a:noFill/>
                <a:round/>
                <a:headEnd type="none" w="med" len="med"/>
                <a:tailEnd type="none" w="med" len="med"/>
              </a:ln>
              <a:effectLst>
                <a:outerShdw dist="139699" dir="2700000" algn="ctr" rotWithShape="0">
                  <a:schemeClr val="bg2">
                    <a:alpha val="64999"/>
                  </a:schemeClr>
                </a:outerShdw>
              </a:effectLst>
            </p:spPr>
            <p:txBody>
              <a:bodyPr lIns="29833" tIns="29833" rIns="29833" bIns="29833">
                <a:scene3d>
                  <a:camera prst="obliqueTopRight"/>
                  <a:lightRig rig="threePt" dir="t"/>
                </a:scene3d>
              </a:bodyPr>
              <a:lstStyle/>
              <a:p>
                <a:pPr algn="ctr"/>
                <a:r>
                  <a:rPr kumimoji="1" lang="en-US" altLang="ko-KR" sz="2000" dirty="0">
                    <a:solidFill>
                      <a:schemeClr val="bg1"/>
                    </a:solidFill>
                  </a:rPr>
                  <a:t>Gadget Driver Module</a:t>
                </a:r>
                <a:endParaRPr kumimoji="1" lang="ko-KR" altLang="en-US" sz="20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FAA23677-9C49-40D0-964A-CFEB14693913}"/>
                  </a:ext>
                </a:extLst>
              </p:cNvPr>
              <p:cNvCxnSpPr/>
              <p:nvPr/>
            </p:nvCxnSpPr>
            <p:spPr>
              <a:xfrm flipV="1">
                <a:off x="5894042" y="3117275"/>
                <a:ext cx="277393" cy="406104"/>
              </a:xfrm>
              <a:prstGeom prst="line">
                <a:avLst/>
              </a:prstGeom>
              <a:ln w="3175">
                <a:solidFill>
                  <a:schemeClr val="bg1">
                    <a:alpha val="6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3E8732-495A-4931-B89A-1C79F3046DC7}"/>
                </a:ext>
              </a:extLst>
            </p:cNvPr>
            <p:cNvSpPr txBox="1"/>
            <p:nvPr/>
          </p:nvSpPr>
          <p:spPr>
            <a:xfrm>
              <a:off x="6806405" y="2761705"/>
              <a:ext cx="2716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AutoNum type="arabicPeriod"/>
              </a:pPr>
              <a:r>
                <a:rPr kumimoji="1" lang="ko-KR" altLang="en-US" sz="1500" dirty="0">
                  <a:solidFill>
                    <a:schemeClr val="bg1"/>
                  </a:solidFill>
                </a:rPr>
                <a:t>요청 블록 정보</a:t>
              </a:r>
              <a:r>
                <a:rPr kumimoji="1" lang="en-US" altLang="ko-KR" sz="1500" dirty="0">
                  <a:solidFill>
                    <a:schemeClr val="bg1"/>
                  </a:solidFill>
                </a:rPr>
                <a:t>,</a:t>
              </a:r>
            </a:p>
            <a:p>
              <a:pPr algn="just"/>
              <a:r>
                <a:rPr kumimoji="1" lang="ko-KR" altLang="en-US" sz="1500" dirty="0">
                  <a:solidFill>
                    <a:schemeClr val="bg1"/>
                  </a:solidFill>
                </a:rPr>
                <a:t>실제 파일 데이터를</a:t>
              </a:r>
              <a:endParaRPr kumimoji="1" lang="en-US" altLang="ko-KR" sz="1500" dirty="0">
                <a:solidFill>
                  <a:schemeClr val="bg1"/>
                </a:solidFill>
              </a:endParaRPr>
            </a:p>
            <a:p>
              <a:pPr algn="just"/>
              <a:r>
                <a:rPr kumimoji="1" lang="ko-KR" altLang="en-US" sz="1500" dirty="0">
                  <a:solidFill>
                    <a:schemeClr val="bg1"/>
                  </a:solidFill>
                </a:rPr>
                <a:t>넘겨주는 역할</a:t>
              </a:r>
              <a:endParaRPr kumimoji="1" lang="en-US" altLang="ko-KR" sz="1500" dirty="0">
                <a:solidFill>
                  <a:schemeClr val="bg1"/>
                </a:solidFill>
              </a:endParaRPr>
            </a:p>
            <a:p>
              <a:pPr algn="just"/>
              <a:r>
                <a:rPr kumimoji="1" lang="en-US" altLang="ko-KR" sz="1500" dirty="0">
                  <a:solidFill>
                    <a:schemeClr val="bg1"/>
                  </a:solidFill>
                </a:rPr>
                <a:t>(</a:t>
              </a:r>
              <a:r>
                <a:rPr kumimoji="1" lang="ko-KR" altLang="en-US" sz="1500" dirty="0">
                  <a:solidFill>
                    <a:schemeClr val="bg1"/>
                  </a:solidFill>
                </a:rPr>
                <a:t>유저 </a:t>
              </a:r>
              <a:r>
                <a:rPr kumimoji="1" lang="en-US" altLang="ko-KR" sz="1500" dirty="0">
                  <a:solidFill>
                    <a:schemeClr val="bg1"/>
                  </a:solidFill>
                </a:rPr>
                <a:t>&lt;-&gt;</a:t>
              </a:r>
              <a:r>
                <a:rPr kumimoji="1" lang="ko-KR" altLang="en-US" sz="1500" dirty="0">
                  <a:solidFill>
                    <a:schemeClr val="bg1"/>
                  </a:solidFill>
                </a:rPr>
                <a:t> 커널</a:t>
              </a:r>
              <a:r>
                <a:rPr kumimoji="1" lang="en-US" altLang="ko-KR" sz="1500" dirty="0">
                  <a:solidFill>
                    <a:schemeClr val="bg1"/>
                  </a:solidFill>
                </a:rPr>
                <a:t>) </a:t>
              </a:r>
              <a:r>
                <a:rPr kumimoji="1" lang="ko-KR" altLang="en-US" sz="1500" dirty="0">
                  <a:solidFill>
                    <a:schemeClr val="bg1"/>
                  </a:solidFill>
                </a:rPr>
                <a:t>통신 프로그램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C1E9ED-9A31-4039-AC76-00925ADC47CE}"/>
                </a:ext>
              </a:extLst>
            </p:cNvPr>
            <p:cNvCxnSpPr/>
            <p:nvPr/>
          </p:nvCxnSpPr>
          <p:spPr>
            <a:xfrm>
              <a:off x="6013048" y="3267176"/>
              <a:ext cx="5324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1B7DEC-7B0E-443C-AD44-57E9878D6500}"/>
                </a:ext>
              </a:extLst>
            </p:cNvPr>
            <p:cNvSpPr txBox="1"/>
            <p:nvPr/>
          </p:nvSpPr>
          <p:spPr>
            <a:xfrm>
              <a:off x="4860130" y="831934"/>
              <a:ext cx="1850186" cy="12464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en-US" altLang="ko-KR" sz="1500" dirty="0">
                  <a:solidFill>
                    <a:schemeClr val="bg1"/>
                  </a:solidFill>
                </a:rPr>
                <a:t>1.</a:t>
              </a:r>
              <a:r>
                <a:rPr kumimoji="1" lang="ko-KR" altLang="en-US" sz="1500" dirty="0">
                  <a:solidFill>
                    <a:schemeClr val="bg1"/>
                  </a:solidFill>
                </a:rPr>
                <a:t> 블록 요청 분석</a:t>
              </a:r>
              <a:endParaRPr kumimoji="1" lang="en-US" altLang="ko-KR" sz="1500" dirty="0">
                <a:solidFill>
                  <a:schemeClr val="bg1"/>
                </a:solidFill>
              </a:endParaRPr>
            </a:p>
            <a:p>
              <a:pPr algn="just"/>
              <a:r>
                <a:rPr kumimoji="1" lang="en-US" altLang="ko-KR" sz="1500" dirty="0">
                  <a:solidFill>
                    <a:schemeClr val="bg1"/>
                  </a:solidFill>
                </a:rPr>
                <a:t>-&gt;</a:t>
              </a:r>
              <a:r>
                <a:rPr kumimoji="1" lang="ko-KR" altLang="en-US" sz="1500" dirty="0">
                  <a:solidFill>
                    <a:schemeClr val="bg1"/>
                  </a:solidFill>
                </a:rPr>
                <a:t> 파일 식별</a:t>
              </a:r>
              <a:endParaRPr kumimoji="1" lang="en-US" altLang="ko-KR" sz="1500" dirty="0">
                <a:solidFill>
                  <a:schemeClr val="bg1"/>
                </a:solidFill>
              </a:endParaRPr>
            </a:p>
            <a:p>
              <a:pPr algn="just"/>
              <a:endParaRPr kumimoji="1" lang="en-US" altLang="ko-KR" sz="1500" dirty="0">
                <a:solidFill>
                  <a:schemeClr val="bg1"/>
                </a:solidFill>
              </a:endParaRPr>
            </a:p>
            <a:p>
              <a:pPr algn="just"/>
              <a:r>
                <a:rPr kumimoji="1" lang="en-US" altLang="ko-KR" sz="1500" dirty="0">
                  <a:solidFill>
                    <a:schemeClr val="bg1"/>
                  </a:solidFill>
                </a:rPr>
                <a:t>2.</a:t>
              </a:r>
              <a:r>
                <a:rPr kumimoji="1" lang="ko-KR" altLang="en-US" sz="1500" dirty="0">
                  <a:solidFill>
                    <a:schemeClr val="bg1"/>
                  </a:solidFill>
                </a:rPr>
                <a:t> 가상 파일 시스템 </a:t>
              </a:r>
              <a:endParaRPr kumimoji="1" lang="en-US" altLang="ko-KR" sz="1500" dirty="0">
                <a:solidFill>
                  <a:schemeClr val="bg1"/>
                </a:solidFill>
              </a:endParaRPr>
            </a:p>
            <a:p>
              <a:pPr algn="just"/>
              <a:r>
                <a:rPr kumimoji="1" lang="ko-KR" altLang="en-US" sz="1500" dirty="0">
                  <a:solidFill>
                    <a:schemeClr val="bg1"/>
                  </a:solidFill>
                </a:rPr>
                <a:t>관리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A1C861B-E201-4DFE-92C6-83854B76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7248" y="1437164"/>
              <a:ext cx="625198" cy="29289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EDE8-9389-4A52-853F-827609100FF6}"/>
                </a:ext>
              </a:extLst>
            </p:cNvPr>
            <p:cNvSpPr txBox="1"/>
            <p:nvPr/>
          </p:nvSpPr>
          <p:spPr>
            <a:xfrm>
              <a:off x="5452850" y="4646286"/>
              <a:ext cx="16658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kumimoji="1" lang="ko-KR" altLang="en-US" sz="1500" dirty="0">
                  <a:solidFill>
                    <a:schemeClr val="bg1"/>
                  </a:solidFill>
                </a:rPr>
                <a:t>요청에 따라</a:t>
              </a:r>
              <a:endParaRPr kumimoji="1" lang="en-US" altLang="ko-KR" sz="1500" dirty="0">
                <a:solidFill>
                  <a:schemeClr val="bg1"/>
                </a:solidFill>
              </a:endParaRPr>
            </a:p>
            <a:p>
              <a:pPr algn="just"/>
              <a:r>
                <a:rPr kumimoji="1" lang="ko-KR" altLang="en-US" sz="1500" dirty="0">
                  <a:solidFill>
                    <a:schemeClr val="bg1"/>
                  </a:solidFill>
                </a:rPr>
                <a:t>파일 다운</a:t>
              </a:r>
              <a:r>
                <a:rPr kumimoji="1" lang="en-US" altLang="ko-KR" sz="1500" dirty="0">
                  <a:solidFill>
                    <a:schemeClr val="bg1"/>
                  </a:solidFill>
                </a:rPr>
                <a:t>,</a:t>
              </a:r>
              <a:r>
                <a:rPr kumimoji="1" lang="ko-KR" altLang="en-US" sz="1500" dirty="0">
                  <a:solidFill>
                    <a:schemeClr val="bg1"/>
                  </a:solidFill>
                </a:rPr>
                <a:t> 업로드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D3B6BD7-AB26-47A6-AA24-2978B44C8CEF}"/>
                </a:ext>
              </a:extLst>
            </p:cNvPr>
            <p:cNvCxnSpPr/>
            <p:nvPr/>
          </p:nvCxnSpPr>
          <p:spPr>
            <a:xfrm>
              <a:off x="4768131" y="4901135"/>
              <a:ext cx="53243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37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1" y="0"/>
            <a:ext cx="9720263" cy="448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                                                       </a:t>
            </a:r>
            <a:endParaRPr lang="ko-KR" altLang="en-US" sz="1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2178657" cy="4482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2260939" y="-82282"/>
            <a:ext cx="448233" cy="612797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-96508" y="-30327"/>
            <a:ext cx="2433099" cy="254442"/>
          </a:xfrm>
        </p:spPr>
        <p:txBody>
          <a:bodyPr lIns="324000" tIns="288000">
            <a:normAutofit fontScale="90000"/>
          </a:bodyPr>
          <a:lstStyle/>
          <a:p>
            <a:r>
              <a:rPr kumimoji="1" lang="en-US" altLang="ko-KR" sz="2400" b="1" dirty="0">
                <a:solidFill>
                  <a:schemeClr val="bg1"/>
                </a:solidFill>
              </a:rPr>
              <a:t>Refactoring</a:t>
            </a:r>
            <a:endParaRPr lang="ko-KR" altLang="en-US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26650-4DDE-41D8-A789-1432FDD2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1820863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461E73-DFD4-4B8A-95F1-BC967F39E7D2}"/>
              </a:ext>
            </a:extLst>
          </p:cNvPr>
          <p:cNvSpPr/>
          <p:nvPr/>
        </p:nvSpPr>
        <p:spPr>
          <a:xfrm>
            <a:off x="-1" y="752354"/>
            <a:ext cx="9720263" cy="578734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17407-456D-49BD-884E-7498149E2D9E}"/>
              </a:ext>
            </a:extLst>
          </p:cNvPr>
          <p:cNvSpPr/>
          <p:nvPr/>
        </p:nvSpPr>
        <p:spPr>
          <a:xfrm>
            <a:off x="414664" y="1334726"/>
            <a:ext cx="5384251" cy="504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sz="2200" dirty="0">
                <a:solidFill>
                  <a:schemeClr val="bg1"/>
                </a:solidFill>
              </a:rPr>
              <a:t>숫자 값을 모두 변수로 변경</a:t>
            </a: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sz="2200" dirty="0">
                <a:solidFill>
                  <a:schemeClr val="bg1"/>
                </a:solidFill>
              </a:rPr>
              <a:t>변수 이름 방식 통일</a:t>
            </a: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sz="2200" dirty="0">
                <a:solidFill>
                  <a:schemeClr val="bg1"/>
                </a:solidFill>
              </a:rPr>
              <a:t>메타 데이터 목록 다운로드 방식 변경</a:t>
            </a: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sz="2200" dirty="0">
                <a:solidFill>
                  <a:schemeClr val="bg1"/>
                </a:solidFill>
              </a:rPr>
              <a:t>긴 조건문들 함수로 변경</a:t>
            </a: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sz="2200" dirty="0">
                <a:solidFill>
                  <a:schemeClr val="bg1"/>
                </a:solidFill>
              </a:rPr>
              <a:t>의미 없는 주석 제거</a:t>
            </a: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sz="2200" dirty="0">
                <a:solidFill>
                  <a:schemeClr val="bg1"/>
                </a:solidFill>
              </a:rPr>
              <a:t>긴 함수들 작은 함수들로 분리</a:t>
            </a: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kumimoji="1" lang="ko-KR" altLang="en-US" sz="2200" dirty="0">
                <a:solidFill>
                  <a:schemeClr val="bg1"/>
                </a:solidFill>
              </a:rPr>
              <a:t>애플리케이션 기능 추가</a:t>
            </a:r>
            <a:endParaRPr kumimoji="1" lang="en-US" altLang="ko-KR" sz="2200" dirty="0">
              <a:solidFill>
                <a:schemeClr val="bg1"/>
              </a:solidFill>
            </a:endParaRPr>
          </a:p>
          <a:p>
            <a:pPr marL="410091" indent="-410091" defTabSz="729051" latinLnBrk="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endParaRPr kumimoji="1" lang="en-US" altLang="ko-KR" dirty="0">
              <a:solidFill>
                <a:schemeClr val="bg1"/>
              </a:solidFill>
            </a:endParaRPr>
          </a:p>
          <a:p>
            <a:pPr defTabSz="729051" latinLnBrk="0">
              <a:lnSpc>
                <a:spcPct val="100000"/>
              </a:lnSpc>
              <a:spcBef>
                <a:spcPts val="0"/>
              </a:spcBef>
              <a:defRPr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600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720263" cy="448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-1"/>
            <a:ext cx="2178657" cy="4482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5400000">
            <a:off x="2260939" y="-82282"/>
            <a:ext cx="448233" cy="612797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-96508" y="-30327"/>
            <a:ext cx="2433099" cy="254442"/>
          </a:xfrm>
        </p:spPr>
        <p:txBody>
          <a:bodyPr lIns="324000" tIns="288000">
            <a:normAutofit fontScale="90000"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Refactoring</a:t>
            </a:r>
            <a:endParaRPr lang="ko-KR" altLang="en-US" sz="2400" dirty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26650-4DDE-41D8-A789-1432FDD2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1820863"/>
            <a:ext cx="972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2F0F2-B221-4719-BD38-69D30D2F9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684" y="536526"/>
            <a:ext cx="3493166" cy="6210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130518-67F7-4E70-B63C-229BAF973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41" y="536526"/>
            <a:ext cx="3493165" cy="621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2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687723">
            <a:off x="-2006500" y="5181342"/>
            <a:ext cx="6683650" cy="40930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-1081229" y="1178448"/>
            <a:ext cx="2622937" cy="262293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다이아몬드 6"/>
          <p:cNvSpPr/>
          <p:nvPr/>
        </p:nvSpPr>
        <p:spPr>
          <a:xfrm>
            <a:off x="322439" y="3528478"/>
            <a:ext cx="687977" cy="687977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0116" y="2617209"/>
            <a:ext cx="3528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a고딕14" panose="02020600000000000000" pitchFamily="18" charset="-127"/>
              </a:rPr>
              <a:t>THANK YOU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  <a:ea typeface="a고딕14" panose="0202060000000000000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125506" y="6481482"/>
            <a:ext cx="9845769" cy="3590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2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</TotalTime>
  <Words>163</Words>
  <Application>Microsoft Office PowerPoint</Application>
  <PresentationFormat>사용자 지정</PresentationFormat>
  <Paragraphs>76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08서울남산체 B</vt:lpstr>
      <vt:lpstr>a고딕14</vt:lpstr>
      <vt:lpstr>a고딕18</vt:lpstr>
      <vt:lpstr>Lato Regular</vt:lpstr>
      <vt:lpstr>나눔고딕</vt:lpstr>
      <vt:lpstr>맑은 고딕</vt:lpstr>
      <vt:lpstr>Arial</vt:lpstr>
      <vt:lpstr>Calibri</vt:lpstr>
      <vt:lpstr>Calibri Light</vt:lpstr>
      <vt:lpstr>Impact</vt:lpstr>
      <vt:lpstr>Tahoma</vt:lpstr>
      <vt:lpstr>Office 테마</vt:lpstr>
      <vt:lpstr>PowerPoint 프레젠테이션</vt:lpstr>
      <vt:lpstr>PowerPoint 프레젠테이션</vt:lpstr>
      <vt:lpstr>PowerPoint 프레젠테이션</vt:lpstr>
      <vt:lpstr>프로젝트 소개</vt:lpstr>
      <vt:lpstr>수행현황</vt:lpstr>
      <vt:lpstr>수행현황</vt:lpstr>
      <vt:lpstr>Refactoring</vt:lpstr>
      <vt:lpstr>Refactoring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이정화</cp:lastModifiedBy>
  <cp:revision>39</cp:revision>
  <dcterms:created xsi:type="dcterms:W3CDTF">2017-04-02T08:03:42Z</dcterms:created>
  <dcterms:modified xsi:type="dcterms:W3CDTF">2017-12-18T12:59:55Z</dcterms:modified>
</cp:coreProperties>
</file>