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 id="269"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30A41-C63C-4A92-9CCC-B26087C74478}" v="204" dt="2025-10-27T10:10:58.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ano Kharidzha (ZA)" userId="6a1cc627-1037-4101-87f8-f79b7443dd91" providerId="ADAL" clId="{6C930A41-C63C-4A92-9CCC-B26087C74478}"/>
    <pc:docChg chg="undo redo custSel addSld delSld modSld sldOrd">
      <pc:chgData name="Muano Kharidzha (ZA)" userId="6a1cc627-1037-4101-87f8-f79b7443dd91" providerId="ADAL" clId="{6C930A41-C63C-4A92-9CCC-B26087C74478}" dt="2025-10-27T10:38:49.239" v="4697" actId="1036"/>
      <pc:docMkLst>
        <pc:docMk/>
      </pc:docMkLst>
      <pc:sldChg chg="modSp mod">
        <pc:chgData name="Muano Kharidzha (ZA)" userId="6a1cc627-1037-4101-87f8-f79b7443dd91" providerId="ADAL" clId="{6C930A41-C63C-4A92-9CCC-B26087C74478}" dt="2025-10-27T08:43:39.259" v="41" actId="20577"/>
        <pc:sldMkLst>
          <pc:docMk/>
          <pc:sldMk cId="3403084834" sldId="256"/>
        </pc:sldMkLst>
        <pc:spChg chg="mod">
          <ac:chgData name="Muano Kharidzha (ZA)" userId="6a1cc627-1037-4101-87f8-f79b7443dd91" providerId="ADAL" clId="{6C930A41-C63C-4A92-9CCC-B26087C74478}" dt="2025-10-27T08:43:26.074" v="21" actId="20577"/>
          <ac:spMkLst>
            <pc:docMk/>
            <pc:sldMk cId="3403084834" sldId="256"/>
            <ac:spMk id="2" creationId="{7D06012B-7119-91E6-79D7-61C29943CA97}"/>
          </ac:spMkLst>
        </pc:spChg>
        <pc:spChg chg="mod">
          <ac:chgData name="Muano Kharidzha (ZA)" userId="6a1cc627-1037-4101-87f8-f79b7443dd91" providerId="ADAL" clId="{6C930A41-C63C-4A92-9CCC-B26087C74478}" dt="2025-10-27T08:43:39.259" v="41" actId="20577"/>
          <ac:spMkLst>
            <pc:docMk/>
            <pc:sldMk cId="3403084834" sldId="256"/>
            <ac:spMk id="3" creationId="{7138B3C0-D6D5-2F0D-A94C-5CED2AA8F626}"/>
          </ac:spMkLst>
        </pc:spChg>
      </pc:sldChg>
      <pc:sldChg chg="modSp mod ord">
        <pc:chgData name="Muano Kharidzha (ZA)" userId="6a1cc627-1037-4101-87f8-f79b7443dd91" providerId="ADAL" clId="{6C930A41-C63C-4A92-9CCC-B26087C74478}" dt="2025-10-27T10:38:01.299" v="4643"/>
        <pc:sldMkLst>
          <pc:docMk/>
          <pc:sldMk cId="3728748859" sldId="258"/>
        </pc:sldMkLst>
        <pc:spChg chg="mod">
          <ac:chgData name="Muano Kharidzha (ZA)" userId="6a1cc627-1037-4101-87f8-f79b7443dd91" providerId="ADAL" clId="{6C930A41-C63C-4A92-9CCC-B26087C74478}" dt="2025-10-27T10:37:56.348" v="4641" actId="20577"/>
          <ac:spMkLst>
            <pc:docMk/>
            <pc:sldMk cId="3728748859" sldId="258"/>
            <ac:spMk id="2" creationId="{332D61A4-CF36-3813-836F-C2FBB4AEEAAE}"/>
          </ac:spMkLst>
        </pc:spChg>
        <pc:spChg chg="mod">
          <ac:chgData name="Muano Kharidzha (ZA)" userId="6a1cc627-1037-4101-87f8-f79b7443dd91" providerId="ADAL" clId="{6C930A41-C63C-4A92-9CCC-B26087C74478}" dt="2025-10-27T10:12:19.050" v="4509" actId="20577"/>
          <ac:spMkLst>
            <pc:docMk/>
            <pc:sldMk cId="3728748859" sldId="258"/>
            <ac:spMk id="3" creationId="{84C27FC9-F1D3-CEC2-B259-924CE16313A8}"/>
          </ac:spMkLst>
        </pc:spChg>
      </pc:sldChg>
      <pc:sldChg chg="addSp modSp mod">
        <pc:chgData name="Muano Kharidzha (ZA)" userId="6a1cc627-1037-4101-87f8-f79b7443dd91" providerId="ADAL" clId="{6C930A41-C63C-4A92-9CCC-B26087C74478}" dt="2025-10-27T09:54:46.161" v="3790" actId="20577"/>
        <pc:sldMkLst>
          <pc:docMk/>
          <pc:sldMk cId="3490399898" sldId="259"/>
        </pc:sldMkLst>
        <pc:spChg chg="mod">
          <ac:chgData name="Muano Kharidzha (ZA)" userId="6a1cc627-1037-4101-87f8-f79b7443dd91" providerId="ADAL" clId="{6C930A41-C63C-4A92-9CCC-B26087C74478}" dt="2025-10-27T09:54:46.161" v="3790" actId="20577"/>
          <ac:spMkLst>
            <pc:docMk/>
            <pc:sldMk cId="3490399898" sldId="259"/>
            <ac:spMk id="2" creationId="{061EDB52-E869-F747-E4E2-F8D640431245}"/>
          </ac:spMkLst>
        </pc:spChg>
        <pc:spChg chg="add mod">
          <ac:chgData name="Muano Kharidzha (ZA)" userId="6a1cc627-1037-4101-87f8-f79b7443dd91" providerId="ADAL" clId="{6C930A41-C63C-4A92-9CCC-B26087C74478}" dt="2025-10-27T08:48:10.489" v="515" actId="20577"/>
          <ac:spMkLst>
            <pc:docMk/>
            <pc:sldMk cId="3490399898" sldId="259"/>
            <ac:spMk id="3" creationId="{FAD46882-F144-5BED-3017-75717BD3D872}"/>
          </ac:spMkLst>
        </pc:spChg>
        <pc:graphicFrameChg chg="mod">
          <ac:chgData name="Muano Kharidzha (ZA)" userId="6a1cc627-1037-4101-87f8-f79b7443dd91" providerId="ADAL" clId="{6C930A41-C63C-4A92-9CCC-B26087C74478}" dt="2025-10-27T08:46:36.751" v="304" actId="1076"/>
          <ac:graphicFrameMkLst>
            <pc:docMk/>
            <pc:sldMk cId="3490399898" sldId="259"/>
            <ac:graphicFrameMk id="4" creationId="{34BB7FA6-85EB-CC2E-C999-FE0D8AFE9A91}"/>
          </ac:graphicFrameMkLst>
        </pc:graphicFrameChg>
      </pc:sldChg>
      <pc:sldChg chg="addSp modSp mod">
        <pc:chgData name="Muano Kharidzha (ZA)" userId="6a1cc627-1037-4101-87f8-f79b7443dd91" providerId="ADAL" clId="{6C930A41-C63C-4A92-9CCC-B26087C74478}" dt="2025-10-27T09:32:20.775" v="2839" actId="14100"/>
        <pc:sldMkLst>
          <pc:docMk/>
          <pc:sldMk cId="3933454496" sldId="260"/>
        </pc:sldMkLst>
        <pc:spChg chg="add mod">
          <ac:chgData name="Muano Kharidzha (ZA)" userId="6a1cc627-1037-4101-87f8-f79b7443dd91" providerId="ADAL" clId="{6C930A41-C63C-4A92-9CCC-B26087C74478}" dt="2025-10-27T09:32:20.775" v="2839" actId="14100"/>
          <ac:spMkLst>
            <pc:docMk/>
            <pc:sldMk cId="3933454496" sldId="260"/>
            <ac:spMk id="3" creationId="{69296E45-CA65-2FFB-06F9-1E9FFC5D502A}"/>
          </ac:spMkLst>
        </pc:spChg>
        <pc:graphicFrameChg chg="mod">
          <ac:chgData name="Muano Kharidzha (ZA)" userId="6a1cc627-1037-4101-87f8-f79b7443dd91" providerId="ADAL" clId="{6C930A41-C63C-4A92-9CCC-B26087C74478}" dt="2025-10-27T08:48:24.621" v="545" actId="1035"/>
          <ac:graphicFrameMkLst>
            <pc:docMk/>
            <pc:sldMk cId="3933454496" sldId="260"/>
            <ac:graphicFrameMk id="4" creationId="{3096DA62-B4A1-A206-1176-4752F296A5F6}"/>
          </ac:graphicFrameMkLst>
        </pc:graphicFrameChg>
      </pc:sldChg>
      <pc:sldChg chg="addSp modSp mod">
        <pc:chgData name="Muano Kharidzha (ZA)" userId="6a1cc627-1037-4101-87f8-f79b7443dd91" providerId="ADAL" clId="{6C930A41-C63C-4A92-9CCC-B26087C74478}" dt="2025-10-27T08:55:38.045" v="1132" actId="20577"/>
        <pc:sldMkLst>
          <pc:docMk/>
          <pc:sldMk cId="1878622424" sldId="261"/>
        </pc:sldMkLst>
        <pc:spChg chg="add mod">
          <ac:chgData name="Muano Kharidzha (ZA)" userId="6a1cc627-1037-4101-87f8-f79b7443dd91" providerId="ADAL" clId="{6C930A41-C63C-4A92-9CCC-B26087C74478}" dt="2025-10-27T08:55:38.045" v="1132" actId="20577"/>
          <ac:spMkLst>
            <pc:docMk/>
            <pc:sldMk cId="1878622424" sldId="261"/>
            <ac:spMk id="3" creationId="{6B568D0D-A62D-4A61-A4BE-437E61EF068D}"/>
          </ac:spMkLst>
        </pc:spChg>
        <pc:graphicFrameChg chg="mod">
          <ac:chgData name="Muano Kharidzha (ZA)" userId="6a1cc627-1037-4101-87f8-f79b7443dd91" providerId="ADAL" clId="{6C930A41-C63C-4A92-9CCC-B26087C74478}" dt="2025-10-27T08:51:39.140" v="854" actId="1035"/>
          <ac:graphicFrameMkLst>
            <pc:docMk/>
            <pc:sldMk cId="1878622424" sldId="261"/>
            <ac:graphicFrameMk id="4" creationId="{1E33B118-2940-59F7-F03E-41D0FB19204B}"/>
          </ac:graphicFrameMkLst>
        </pc:graphicFrameChg>
      </pc:sldChg>
      <pc:sldChg chg="addSp modSp mod">
        <pc:chgData name="Muano Kharidzha (ZA)" userId="6a1cc627-1037-4101-87f8-f79b7443dd91" providerId="ADAL" clId="{6C930A41-C63C-4A92-9CCC-B26087C74478}" dt="2025-10-27T09:01:50.229" v="1646" actId="1035"/>
        <pc:sldMkLst>
          <pc:docMk/>
          <pc:sldMk cId="4094327760" sldId="262"/>
        </pc:sldMkLst>
        <pc:spChg chg="add mod">
          <ac:chgData name="Muano Kharidzha (ZA)" userId="6a1cc627-1037-4101-87f8-f79b7443dd91" providerId="ADAL" clId="{6C930A41-C63C-4A92-9CCC-B26087C74478}" dt="2025-10-27T09:01:50.229" v="1646" actId="1035"/>
          <ac:spMkLst>
            <pc:docMk/>
            <pc:sldMk cId="4094327760" sldId="262"/>
            <ac:spMk id="3" creationId="{559F136E-6E41-7C7C-1C2E-F6644A37BAEF}"/>
          </ac:spMkLst>
        </pc:spChg>
        <pc:graphicFrameChg chg="mod">
          <ac:chgData name="Muano Kharidzha (ZA)" userId="6a1cc627-1037-4101-87f8-f79b7443dd91" providerId="ADAL" clId="{6C930A41-C63C-4A92-9CCC-B26087C74478}" dt="2025-10-27T08:57:06.137" v="1202" actId="1035"/>
          <ac:graphicFrameMkLst>
            <pc:docMk/>
            <pc:sldMk cId="4094327760" sldId="262"/>
            <ac:graphicFrameMk id="4" creationId="{96A9A0EE-58FA-C979-A2CD-A35D40A40F61}"/>
          </ac:graphicFrameMkLst>
        </pc:graphicFrameChg>
      </pc:sldChg>
      <pc:sldChg chg="addSp modSp mod">
        <pc:chgData name="Muano Kharidzha (ZA)" userId="6a1cc627-1037-4101-87f8-f79b7443dd91" providerId="ADAL" clId="{6C930A41-C63C-4A92-9CCC-B26087C74478}" dt="2025-10-27T09:21:30.704" v="2560" actId="1036"/>
        <pc:sldMkLst>
          <pc:docMk/>
          <pc:sldMk cId="3760647824" sldId="263"/>
        </pc:sldMkLst>
        <pc:spChg chg="mod">
          <ac:chgData name="Muano Kharidzha (ZA)" userId="6a1cc627-1037-4101-87f8-f79b7443dd91" providerId="ADAL" clId="{6C930A41-C63C-4A92-9CCC-B26087C74478}" dt="2025-10-27T09:09:23.863" v="1704" actId="20577"/>
          <ac:spMkLst>
            <pc:docMk/>
            <pc:sldMk cId="3760647824" sldId="263"/>
            <ac:spMk id="2" creationId="{02E2D103-2F96-10A6-B9E3-B9021891B1CB}"/>
          </ac:spMkLst>
        </pc:spChg>
        <pc:spChg chg="add mod">
          <ac:chgData name="Muano Kharidzha (ZA)" userId="6a1cc627-1037-4101-87f8-f79b7443dd91" providerId="ADAL" clId="{6C930A41-C63C-4A92-9CCC-B26087C74478}" dt="2025-10-27T09:21:30.704" v="2560" actId="1036"/>
          <ac:spMkLst>
            <pc:docMk/>
            <pc:sldMk cId="3760647824" sldId="263"/>
            <ac:spMk id="3" creationId="{6FFB3F24-CCE4-789F-E280-A2B13472D85B}"/>
          </ac:spMkLst>
        </pc:spChg>
        <pc:graphicFrameChg chg="mod">
          <ac:chgData name="Muano Kharidzha (ZA)" userId="6a1cc627-1037-4101-87f8-f79b7443dd91" providerId="ADAL" clId="{6C930A41-C63C-4A92-9CCC-B26087C74478}" dt="2025-10-27T09:11:26.996" v="1729" actId="1035"/>
          <ac:graphicFrameMkLst>
            <pc:docMk/>
            <pc:sldMk cId="3760647824" sldId="263"/>
            <ac:graphicFrameMk id="4" creationId="{5B245455-940D-8471-6DE7-D6ABF027F0AD}"/>
          </ac:graphicFrameMkLst>
        </pc:graphicFrameChg>
      </pc:sldChg>
      <pc:sldChg chg="addSp delSp modSp mod setBg">
        <pc:chgData name="Muano Kharidzha (ZA)" userId="6a1cc627-1037-4101-87f8-f79b7443dd91" providerId="ADAL" clId="{6C930A41-C63C-4A92-9CCC-B26087C74478}" dt="2025-10-27T09:20:48.508" v="2445" actId="14100"/>
        <pc:sldMkLst>
          <pc:docMk/>
          <pc:sldMk cId="802341165" sldId="264"/>
        </pc:sldMkLst>
        <pc:spChg chg="mod">
          <ac:chgData name="Muano Kharidzha (ZA)" userId="6a1cc627-1037-4101-87f8-f79b7443dd91" providerId="ADAL" clId="{6C930A41-C63C-4A92-9CCC-B26087C74478}" dt="2025-10-27T09:20:48.508" v="2445" actId="14100"/>
          <ac:spMkLst>
            <pc:docMk/>
            <pc:sldMk cId="802341165" sldId="264"/>
            <ac:spMk id="2" creationId="{1E8B27F3-563A-9CC0-E673-91B50BCAC148}"/>
          </ac:spMkLst>
        </pc:spChg>
        <pc:spChg chg="add mod">
          <ac:chgData name="Muano Kharidzha (ZA)" userId="6a1cc627-1037-4101-87f8-f79b7443dd91" providerId="ADAL" clId="{6C930A41-C63C-4A92-9CCC-B26087C74478}" dt="2025-10-27T09:20:42.440" v="2444" actId="20577"/>
          <ac:spMkLst>
            <pc:docMk/>
            <pc:sldMk cId="802341165" sldId="264"/>
            <ac:spMk id="3" creationId="{E14246DD-BA5D-7A35-9270-BAB363D40740}"/>
          </ac:spMkLst>
        </pc:spChg>
        <pc:spChg chg="add del mod">
          <ac:chgData name="Muano Kharidzha (ZA)" userId="6a1cc627-1037-4101-87f8-f79b7443dd91" providerId="ADAL" clId="{6C930A41-C63C-4A92-9CCC-B26087C74478}" dt="2025-10-27T09:15:37.544" v="2104"/>
          <ac:spMkLst>
            <pc:docMk/>
            <pc:sldMk cId="802341165" sldId="264"/>
            <ac:spMk id="6" creationId="{86E3F0CC-9793-E777-2BBD-4516C48DB5E8}"/>
          </ac:spMkLst>
        </pc:spChg>
        <pc:spChg chg="add del mod">
          <ac:chgData name="Muano Kharidzha (ZA)" userId="6a1cc627-1037-4101-87f8-f79b7443dd91" providerId="ADAL" clId="{6C930A41-C63C-4A92-9CCC-B26087C74478}" dt="2025-10-27T09:16:27.108" v="2109"/>
          <ac:spMkLst>
            <pc:docMk/>
            <pc:sldMk cId="802341165" sldId="264"/>
            <ac:spMk id="10" creationId="{1A0E6CB5-E147-737F-AEA6-288052F22828}"/>
          </ac:spMkLst>
        </pc:spChg>
        <pc:spChg chg="add mod">
          <ac:chgData name="Muano Kharidzha (ZA)" userId="6a1cc627-1037-4101-87f8-f79b7443dd91" providerId="ADAL" clId="{6C930A41-C63C-4A92-9CCC-B26087C74478}" dt="2025-10-27T09:19:04.221" v="2217" actId="1036"/>
          <ac:spMkLst>
            <pc:docMk/>
            <pc:sldMk cId="802341165" sldId="264"/>
            <ac:spMk id="12" creationId="{AA1024C1-D4B4-B8E5-256F-FA5B07DE8EDE}"/>
          </ac:spMkLst>
        </pc:spChg>
        <pc:spChg chg="add">
          <ac:chgData name="Muano Kharidzha (ZA)" userId="6a1cc627-1037-4101-87f8-f79b7443dd91" providerId="ADAL" clId="{6C930A41-C63C-4A92-9CCC-B26087C74478}" dt="2025-10-27T09:15:48.122" v="2105" actId="26606"/>
          <ac:spMkLst>
            <pc:docMk/>
            <pc:sldMk cId="802341165" sldId="264"/>
            <ac:spMk id="13" creationId="{3F4C104D-5F30-4811-9376-566B26E4719A}"/>
          </ac:spMkLst>
        </pc:spChg>
        <pc:spChg chg="add mod">
          <ac:chgData name="Muano Kharidzha (ZA)" userId="6a1cc627-1037-4101-87f8-f79b7443dd91" providerId="ADAL" clId="{6C930A41-C63C-4A92-9CCC-B26087C74478}" dt="2025-10-27T09:19:31.504" v="2317" actId="1035"/>
          <ac:spMkLst>
            <pc:docMk/>
            <pc:sldMk cId="802341165" sldId="264"/>
            <ac:spMk id="14" creationId="{AA1024C1-D4B4-B8E5-256F-FA5B07DE8EDE}"/>
          </ac:spMkLst>
        </pc:spChg>
        <pc:spChg chg="add">
          <ac:chgData name="Muano Kharidzha (ZA)" userId="6a1cc627-1037-4101-87f8-f79b7443dd91" providerId="ADAL" clId="{6C930A41-C63C-4A92-9CCC-B26087C74478}" dt="2025-10-27T09:15:48.122" v="2105" actId="26606"/>
          <ac:spMkLst>
            <pc:docMk/>
            <pc:sldMk cId="802341165" sldId="264"/>
            <ac:spMk id="15" creationId="{0815E34B-5D02-4E01-A936-E8E1C0AB6F12}"/>
          </ac:spMkLst>
        </pc:spChg>
        <pc:spChg chg="add">
          <ac:chgData name="Muano Kharidzha (ZA)" userId="6a1cc627-1037-4101-87f8-f79b7443dd91" providerId="ADAL" clId="{6C930A41-C63C-4A92-9CCC-B26087C74478}" dt="2025-10-27T09:15:48.122" v="2105" actId="26606"/>
          <ac:spMkLst>
            <pc:docMk/>
            <pc:sldMk cId="802341165" sldId="264"/>
            <ac:spMk id="17" creationId="{7DE3414B-B032-4710-A468-D3285E38C5FF}"/>
          </ac:spMkLst>
        </pc:spChg>
        <pc:graphicFrameChg chg="del mod">
          <ac:chgData name="Muano Kharidzha (ZA)" userId="6a1cc627-1037-4101-87f8-f79b7443dd91" providerId="ADAL" clId="{6C930A41-C63C-4A92-9CCC-B26087C74478}" dt="2025-10-27T09:14:52.313" v="2088" actId="478"/>
          <ac:graphicFrameMkLst>
            <pc:docMk/>
            <pc:sldMk cId="802341165" sldId="264"/>
            <ac:graphicFrameMk id="4" creationId="{115BF06A-E0B2-B87B-A658-AEA583D32AD0}"/>
          </ac:graphicFrameMkLst>
        </pc:graphicFrameChg>
        <pc:graphicFrameChg chg="add del mod">
          <ac:chgData name="Muano Kharidzha (ZA)" userId="6a1cc627-1037-4101-87f8-f79b7443dd91" providerId="ADAL" clId="{6C930A41-C63C-4A92-9CCC-B26087C74478}" dt="2025-10-27T09:15:13.337" v="2094" actId="478"/>
          <ac:graphicFrameMkLst>
            <pc:docMk/>
            <pc:sldMk cId="802341165" sldId="264"/>
            <ac:graphicFrameMk id="7" creationId="{115BF06A-E0B2-B87B-A658-AEA583D32AD0}"/>
          </ac:graphicFrameMkLst>
        </pc:graphicFrameChg>
        <pc:graphicFrameChg chg="add del mod">
          <ac:chgData name="Muano Kharidzha (ZA)" userId="6a1cc627-1037-4101-87f8-f79b7443dd91" providerId="ADAL" clId="{6C930A41-C63C-4A92-9CCC-B26087C74478}" dt="2025-10-27T09:15:57.420" v="2107" actId="478"/>
          <ac:graphicFrameMkLst>
            <pc:docMk/>
            <pc:sldMk cId="802341165" sldId="264"/>
            <ac:graphicFrameMk id="8" creationId="{115BF06A-E0B2-B87B-A658-AEA583D32AD0}"/>
          </ac:graphicFrameMkLst>
        </pc:graphicFrameChg>
        <pc:graphicFrameChg chg="add mod">
          <ac:chgData name="Muano Kharidzha (ZA)" userId="6a1cc627-1037-4101-87f8-f79b7443dd91" providerId="ADAL" clId="{6C930A41-C63C-4A92-9CCC-B26087C74478}" dt="2025-10-27T09:16:31.991" v="2110" actId="14100"/>
          <ac:graphicFrameMkLst>
            <pc:docMk/>
            <pc:sldMk cId="802341165" sldId="264"/>
            <ac:graphicFrameMk id="11" creationId="{1A1347DD-741C-4F46-830D-7F2D21BE48E9}"/>
          </ac:graphicFrameMkLst>
        </pc:graphicFrameChg>
      </pc:sldChg>
      <pc:sldChg chg="addSp modSp mod">
        <pc:chgData name="Muano Kharidzha (ZA)" userId="6a1cc627-1037-4101-87f8-f79b7443dd91" providerId="ADAL" clId="{6C930A41-C63C-4A92-9CCC-B26087C74478}" dt="2025-10-27T09:23:33.933" v="2790" actId="20577"/>
        <pc:sldMkLst>
          <pc:docMk/>
          <pc:sldMk cId="653451113" sldId="265"/>
        </pc:sldMkLst>
        <pc:spChg chg="mod">
          <ac:chgData name="Muano Kharidzha (ZA)" userId="6a1cc627-1037-4101-87f8-f79b7443dd91" providerId="ADAL" clId="{6C930A41-C63C-4A92-9CCC-B26087C74478}" dt="2025-10-27T09:21:08.190" v="2474" actId="20577"/>
          <ac:spMkLst>
            <pc:docMk/>
            <pc:sldMk cId="653451113" sldId="265"/>
            <ac:spMk id="2" creationId="{DF7AFE3B-4F52-EC65-629E-8FC9F4F19CE0}"/>
          </ac:spMkLst>
        </pc:spChg>
        <pc:spChg chg="add mod">
          <ac:chgData name="Muano Kharidzha (ZA)" userId="6a1cc627-1037-4101-87f8-f79b7443dd91" providerId="ADAL" clId="{6C930A41-C63C-4A92-9CCC-B26087C74478}" dt="2025-10-27T09:23:33.933" v="2790" actId="20577"/>
          <ac:spMkLst>
            <pc:docMk/>
            <pc:sldMk cId="653451113" sldId="265"/>
            <ac:spMk id="3" creationId="{62347444-56C9-6586-B22C-70E62E176CE5}"/>
          </ac:spMkLst>
        </pc:spChg>
        <pc:graphicFrameChg chg="mod">
          <ac:chgData name="Muano Kharidzha (ZA)" userId="6a1cc627-1037-4101-87f8-f79b7443dd91" providerId="ADAL" clId="{6C930A41-C63C-4A92-9CCC-B26087C74478}" dt="2025-10-27T09:21:24.081" v="2551" actId="1037"/>
          <ac:graphicFrameMkLst>
            <pc:docMk/>
            <pc:sldMk cId="653451113" sldId="265"/>
            <ac:graphicFrameMk id="4" creationId="{72E01EAD-A6E3-2442-FECD-44567FDBAE83}"/>
          </ac:graphicFrameMkLst>
        </pc:graphicFrameChg>
      </pc:sldChg>
      <pc:sldChg chg="addSp delSp modSp mod">
        <pc:chgData name="Muano Kharidzha (ZA)" userId="6a1cc627-1037-4101-87f8-f79b7443dd91" providerId="ADAL" clId="{6C930A41-C63C-4A92-9CCC-B26087C74478}" dt="2025-10-27T09:34:29.191" v="2976" actId="20577"/>
        <pc:sldMkLst>
          <pc:docMk/>
          <pc:sldMk cId="3332054526" sldId="266"/>
        </pc:sldMkLst>
        <pc:spChg chg="mod">
          <ac:chgData name="Muano Kharidzha (ZA)" userId="6a1cc627-1037-4101-87f8-f79b7443dd91" providerId="ADAL" clId="{6C930A41-C63C-4A92-9CCC-B26087C74478}" dt="2025-10-27T09:31:30.622" v="2819" actId="20577"/>
          <ac:spMkLst>
            <pc:docMk/>
            <pc:sldMk cId="3332054526" sldId="266"/>
            <ac:spMk id="2" creationId="{6FB1E4B6-9C67-BA65-B177-4A3D6AED75A6}"/>
          </ac:spMkLst>
        </pc:spChg>
        <pc:spChg chg="add del mod">
          <ac:chgData name="Muano Kharidzha (ZA)" userId="6a1cc627-1037-4101-87f8-f79b7443dd91" providerId="ADAL" clId="{6C930A41-C63C-4A92-9CCC-B26087C74478}" dt="2025-10-27T09:31:47.196" v="2821" actId="478"/>
          <ac:spMkLst>
            <pc:docMk/>
            <pc:sldMk cId="3332054526" sldId="266"/>
            <ac:spMk id="5" creationId="{0954BE8C-E3E0-3449-AFF5-C3D8564B0727}"/>
          </ac:spMkLst>
        </pc:spChg>
        <pc:spChg chg="add mod">
          <ac:chgData name="Muano Kharidzha (ZA)" userId="6a1cc627-1037-4101-87f8-f79b7443dd91" providerId="ADAL" clId="{6C930A41-C63C-4A92-9CCC-B26087C74478}" dt="2025-10-27T09:34:29.191" v="2976" actId="20577"/>
          <ac:spMkLst>
            <pc:docMk/>
            <pc:sldMk cId="3332054526" sldId="266"/>
            <ac:spMk id="7" creationId="{5A9B7D99-FE31-4866-F956-4203F5A29653}"/>
          </ac:spMkLst>
        </pc:spChg>
        <pc:graphicFrameChg chg="add del mod">
          <ac:chgData name="Muano Kharidzha (ZA)" userId="6a1cc627-1037-4101-87f8-f79b7443dd91" providerId="ADAL" clId="{6C930A41-C63C-4A92-9CCC-B26087C74478}" dt="2025-10-27T09:32:13.426" v="2838" actId="1076"/>
          <ac:graphicFrameMkLst>
            <pc:docMk/>
            <pc:sldMk cId="3332054526" sldId="266"/>
            <ac:graphicFrameMk id="4" creationId="{9DC6DE6D-44E8-1E0F-A27E-F23587D32EBA}"/>
          </ac:graphicFrameMkLst>
        </pc:graphicFrameChg>
        <pc:graphicFrameChg chg="del">
          <ac:chgData name="Muano Kharidzha (ZA)" userId="6a1cc627-1037-4101-87f8-f79b7443dd91" providerId="ADAL" clId="{6C930A41-C63C-4A92-9CCC-B26087C74478}" dt="2025-10-27T09:32:00.570" v="2835" actId="478"/>
          <ac:graphicFrameMkLst>
            <pc:docMk/>
            <pc:sldMk cId="3332054526" sldId="266"/>
            <ac:graphicFrameMk id="6" creationId="{9DC6DE6D-44E8-1E0F-A27E-F23587D32EBA}"/>
          </ac:graphicFrameMkLst>
        </pc:graphicFrameChg>
      </pc:sldChg>
      <pc:sldChg chg="addSp delSp modSp add mod">
        <pc:chgData name="Muano Kharidzha (ZA)" userId="6a1cc627-1037-4101-87f8-f79b7443dd91" providerId="ADAL" clId="{6C930A41-C63C-4A92-9CCC-B26087C74478}" dt="2025-10-27T10:34:15.902" v="4638" actId="1035"/>
        <pc:sldMkLst>
          <pc:docMk/>
          <pc:sldMk cId="1028170524" sldId="267"/>
        </pc:sldMkLst>
        <pc:spChg chg="mod">
          <ac:chgData name="Muano Kharidzha (ZA)" userId="6a1cc627-1037-4101-87f8-f79b7443dd91" providerId="ADAL" clId="{6C930A41-C63C-4A92-9CCC-B26087C74478}" dt="2025-10-27T09:34:46.073" v="2993" actId="20577"/>
          <ac:spMkLst>
            <pc:docMk/>
            <pc:sldMk cId="1028170524" sldId="267"/>
            <ac:spMk id="2" creationId="{ACB44F79-A810-A8A4-5444-5BC74BF541F1}"/>
          </ac:spMkLst>
        </pc:spChg>
        <pc:spChg chg="add mod">
          <ac:chgData name="Muano Kharidzha (ZA)" userId="6a1cc627-1037-4101-87f8-f79b7443dd91" providerId="ADAL" clId="{6C930A41-C63C-4A92-9CCC-B26087C74478}" dt="2025-10-27T10:34:15.902" v="4638" actId="1035"/>
          <ac:spMkLst>
            <pc:docMk/>
            <pc:sldMk cId="1028170524" sldId="267"/>
            <ac:spMk id="5" creationId="{77575031-BCA9-76CF-4FDB-82AB2C113B12}"/>
          </ac:spMkLst>
        </pc:spChg>
        <pc:spChg chg="del">
          <ac:chgData name="Muano Kharidzha (ZA)" userId="6a1cc627-1037-4101-87f8-f79b7443dd91" providerId="ADAL" clId="{6C930A41-C63C-4A92-9CCC-B26087C74478}" dt="2025-10-27T09:46:22.883" v="3104" actId="478"/>
          <ac:spMkLst>
            <pc:docMk/>
            <pc:sldMk cId="1028170524" sldId="267"/>
            <ac:spMk id="7" creationId="{E362C855-1B17-8526-A80C-4A883D8C1745}"/>
          </ac:spMkLst>
        </pc:spChg>
        <pc:graphicFrameChg chg="del">
          <ac:chgData name="Muano Kharidzha (ZA)" userId="6a1cc627-1037-4101-87f8-f79b7443dd91" providerId="ADAL" clId="{6C930A41-C63C-4A92-9CCC-B26087C74478}" dt="2025-10-27T09:34:49.205" v="2994" actId="478"/>
          <ac:graphicFrameMkLst>
            <pc:docMk/>
            <pc:sldMk cId="1028170524" sldId="267"/>
            <ac:graphicFrameMk id="4" creationId="{ADE0F43F-E700-5FFD-BB37-49160B305097}"/>
          </ac:graphicFrameMkLst>
        </pc:graphicFrameChg>
      </pc:sldChg>
      <pc:sldChg chg="delSp modSp add del mod ord">
        <pc:chgData name="Muano Kharidzha (ZA)" userId="6a1cc627-1037-4101-87f8-f79b7443dd91" providerId="ADAL" clId="{6C930A41-C63C-4A92-9CCC-B26087C74478}" dt="2025-10-27T09:54:27.551" v="3783" actId="47"/>
        <pc:sldMkLst>
          <pc:docMk/>
          <pc:sldMk cId="199275067" sldId="268"/>
        </pc:sldMkLst>
        <pc:spChg chg="mod">
          <ac:chgData name="Muano Kharidzha (ZA)" userId="6a1cc627-1037-4101-87f8-f79b7443dd91" providerId="ADAL" clId="{6C930A41-C63C-4A92-9CCC-B26087C74478}" dt="2025-10-27T09:53:21.560" v="3752" actId="20577"/>
          <ac:spMkLst>
            <pc:docMk/>
            <pc:sldMk cId="199275067" sldId="268"/>
            <ac:spMk id="2" creationId="{228B2EDE-C347-FDB2-EFD8-AEEF967E2E78}"/>
          </ac:spMkLst>
        </pc:spChg>
        <pc:spChg chg="del">
          <ac:chgData name="Muano Kharidzha (ZA)" userId="6a1cc627-1037-4101-87f8-f79b7443dd91" providerId="ADAL" clId="{6C930A41-C63C-4A92-9CCC-B26087C74478}" dt="2025-10-27T09:53:23.915" v="3753" actId="478"/>
          <ac:spMkLst>
            <pc:docMk/>
            <pc:sldMk cId="199275067" sldId="268"/>
            <ac:spMk id="4" creationId="{B2057CF8-0641-79CE-7C5D-93A537E4FFC6}"/>
          </ac:spMkLst>
        </pc:spChg>
      </pc:sldChg>
      <pc:sldChg chg="modSp add mod">
        <pc:chgData name="Muano Kharidzha (ZA)" userId="6a1cc627-1037-4101-87f8-f79b7443dd91" providerId="ADAL" clId="{6C930A41-C63C-4A92-9CCC-B26087C74478}" dt="2025-10-27T10:02:28.066" v="4054" actId="33524"/>
        <pc:sldMkLst>
          <pc:docMk/>
          <pc:sldMk cId="3071191006" sldId="268"/>
        </pc:sldMkLst>
        <pc:spChg chg="mod">
          <ac:chgData name="Muano Kharidzha (ZA)" userId="6a1cc627-1037-4101-87f8-f79b7443dd91" providerId="ADAL" clId="{6C930A41-C63C-4A92-9CCC-B26087C74478}" dt="2025-10-27T10:02:28.066" v="4054" actId="33524"/>
          <ac:spMkLst>
            <pc:docMk/>
            <pc:sldMk cId="3071191006" sldId="268"/>
            <ac:spMk id="3" creationId="{B3B85562-DC7B-3EFD-382A-BDCD15DD440E}"/>
          </ac:spMkLst>
        </pc:spChg>
      </pc:sldChg>
      <pc:sldChg chg="modSp add del mod ord">
        <pc:chgData name="Muano Kharidzha (ZA)" userId="6a1cc627-1037-4101-87f8-f79b7443dd91" providerId="ADAL" clId="{6C930A41-C63C-4A92-9CCC-B26087C74478}" dt="2025-10-27T09:54:31.126" v="3784" actId="47"/>
        <pc:sldMkLst>
          <pc:docMk/>
          <pc:sldMk cId="1573017171" sldId="269"/>
        </pc:sldMkLst>
        <pc:spChg chg="mod">
          <ac:chgData name="Muano Kharidzha (ZA)" userId="6a1cc627-1037-4101-87f8-f79b7443dd91" providerId="ADAL" clId="{6C930A41-C63C-4A92-9CCC-B26087C74478}" dt="2025-10-27T09:53:56.179" v="3780" actId="14100"/>
          <ac:spMkLst>
            <pc:docMk/>
            <pc:sldMk cId="1573017171" sldId="269"/>
            <ac:spMk id="2" creationId="{A008C8E1-8468-44B4-E41B-ECEB92C9FD2E}"/>
          </ac:spMkLst>
        </pc:spChg>
      </pc:sldChg>
      <pc:sldChg chg="modSp add mod ord">
        <pc:chgData name="Muano Kharidzha (ZA)" userId="6a1cc627-1037-4101-87f8-f79b7443dd91" providerId="ADAL" clId="{6C930A41-C63C-4A92-9CCC-B26087C74478}" dt="2025-10-27T10:38:49.239" v="4697" actId="1036"/>
        <pc:sldMkLst>
          <pc:docMk/>
          <pc:sldMk cId="3053477936" sldId="269"/>
        </pc:sldMkLst>
        <pc:spChg chg="mod">
          <ac:chgData name="Muano Kharidzha (ZA)" userId="6a1cc627-1037-4101-87f8-f79b7443dd91" providerId="ADAL" clId="{6C930A41-C63C-4A92-9CCC-B26087C74478}" dt="2025-10-27T10:38:42.688" v="4668" actId="20577"/>
          <ac:spMkLst>
            <pc:docMk/>
            <pc:sldMk cId="3053477936" sldId="269"/>
            <ac:spMk id="2" creationId="{9C1BD8B7-7C37-E4AE-F7D3-5F36FC0F7AFB}"/>
          </ac:spMkLst>
        </pc:spChg>
        <pc:spChg chg="mod">
          <ac:chgData name="Muano Kharidzha (ZA)" userId="6a1cc627-1037-4101-87f8-f79b7443dd91" providerId="ADAL" clId="{6C930A41-C63C-4A92-9CCC-B26087C74478}" dt="2025-10-27T10:38:49.239" v="4697" actId="1036"/>
          <ac:spMkLst>
            <pc:docMk/>
            <pc:sldMk cId="3053477936" sldId="269"/>
            <ac:spMk id="4" creationId="{790DEC8C-F698-DCE4-822C-344AA708B57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absacorp-my.sharepoint.com/personal/muano_kharidzha_absa_africa/Documents/2025-10-25%207_20pm_2025-10-25-2132%20(1).csv.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(1).csv.xlsx]Total_Revenue!PivotTable1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Total_Revenue!$B$3</c:f>
              <c:strCache>
                <c:ptCount val="1"/>
                <c:pt idx="0">
                  <c:v>Total</c:v>
                </c:pt>
              </c:strCache>
            </c:strRef>
          </c:tx>
          <c:spPr>
            <a:solidFill>
              <a:schemeClr val="accent1"/>
            </a:solidFill>
            <a:ln>
              <a:noFill/>
            </a:ln>
            <a:effectLst/>
          </c:spPr>
          <c:invertIfNegative val="0"/>
          <c:cat>
            <c:strRef>
              <c:f>Total_Revenue!$A$4:$A$10</c:f>
              <c:strCache>
                <c:ptCount val="6"/>
                <c:pt idx="0">
                  <c:v>Apr</c:v>
                </c:pt>
                <c:pt idx="1">
                  <c:v>Feb</c:v>
                </c:pt>
                <c:pt idx="2">
                  <c:v>Jan</c:v>
                </c:pt>
                <c:pt idx="3">
                  <c:v>Jun</c:v>
                </c:pt>
                <c:pt idx="4">
                  <c:v>Mar</c:v>
                </c:pt>
                <c:pt idx="5">
                  <c:v>May</c:v>
                </c:pt>
              </c:strCache>
            </c:strRef>
          </c:cat>
          <c:val>
            <c:numRef>
              <c:f>Total_Revenue!$B$4:$B$10</c:f>
              <c:numCache>
                <c:formatCode>"R"#\ ##0.00</c:formatCode>
                <c:ptCount val="6"/>
                <c:pt idx="0">
                  <c:v>25273</c:v>
                </c:pt>
                <c:pt idx="1">
                  <c:v>16306</c:v>
                </c:pt>
                <c:pt idx="2">
                  <c:v>17273</c:v>
                </c:pt>
                <c:pt idx="3">
                  <c:v>35246</c:v>
                </c:pt>
                <c:pt idx="4">
                  <c:v>21177</c:v>
                </c:pt>
                <c:pt idx="5">
                  <c:v>33427</c:v>
                </c:pt>
              </c:numCache>
            </c:numRef>
          </c:val>
          <c:extLst>
            <c:ext xmlns:c16="http://schemas.microsoft.com/office/drawing/2014/chart" uri="{C3380CC4-5D6E-409C-BE32-E72D297353CC}">
              <c16:uniqueId val="{00000000-C7F0-4B72-A023-0AD8B1DB1ED0}"/>
            </c:ext>
          </c:extLst>
        </c:ser>
        <c:dLbls>
          <c:showLegendKey val="0"/>
          <c:showVal val="0"/>
          <c:showCatName val="0"/>
          <c:showSerName val="0"/>
          <c:showPercent val="0"/>
          <c:showBubbleSize val="0"/>
        </c:dLbls>
        <c:gapWidth val="219"/>
        <c:overlap val="-27"/>
        <c:axId val="165646687"/>
        <c:axId val="165654367"/>
      </c:barChart>
      <c:catAx>
        <c:axId val="16564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54367"/>
        <c:crosses val="autoZero"/>
        <c:auto val="1"/>
        <c:lblAlgn val="ctr"/>
        <c:lblOffset val="100"/>
        <c:noMultiLvlLbl val="0"/>
      </c:catAx>
      <c:valAx>
        <c:axId val="165654367"/>
        <c:scaling>
          <c:orientation val="minMax"/>
        </c:scaling>
        <c:delete val="0"/>
        <c:axPos val="l"/>
        <c:majorGridlines>
          <c:spPr>
            <a:ln w="9525" cap="flat" cmpd="sng" algn="ctr">
              <a:solidFill>
                <a:schemeClr val="tx1">
                  <a:lumMod val="15000"/>
                  <a:lumOff val="85000"/>
                </a:schemeClr>
              </a:solidFill>
              <a:round/>
            </a:ln>
            <a:effectLst/>
          </c:spPr>
        </c:majorGridlines>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46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(1).csv.xlsx]Total_revenue per Location!PivotTable4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Revenue per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'Total_revenue per Location'!$B$3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C-4BB0-9712-17D9910D47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C-4BB0-9712-17D9910D47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EC-4BB0-9712-17D9910D474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'Total_revenue per Location'!$A$4:$A$7</c:f>
              <c:strCache>
                <c:ptCount val="3"/>
                <c:pt idx="0">
                  <c:v>Astoria</c:v>
                </c:pt>
                <c:pt idx="1">
                  <c:v>Hell's Kitchen</c:v>
                </c:pt>
                <c:pt idx="2">
                  <c:v>Lower Manhattan</c:v>
                </c:pt>
              </c:strCache>
            </c:strRef>
          </c:cat>
          <c:val>
            <c:numRef>
              <c:f>'Total_revenue per Location'!$B$4:$B$7</c:f>
              <c:numCache>
                <c:formatCode>General</c:formatCode>
                <c:ptCount val="3"/>
                <c:pt idx="0">
                  <c:v>50449</c:v>
                </c:pt>
                <c:pt idx="1">
                  <c:v>50594</c:v>
                </c:pt>
                <c:pt idx="2">
                  <c:v>47659</c:v>
                </c:pt>
              </c:numCache>
            </c:numRef>
          </c:val>
          <c:extLst>
            <c:ext xmlns:c16="http://schemas.microsoft.com/office/drawing/2014/chart" uri="{C3380CC4-5D6E-409C-BE32-E72D297353CC}">
              <c16:uniqueId val="{00000006-4DEC-4BB0-9712-17D9910D474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(1).csv.xlsx]Total revenue_location_Month!PivotTable6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Total Revenue per Month &amp;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revenue_location_Month'!$B$3:$B$4</c:f>
              <c:strCache>
                <c:ptCount val="1"/>
                <c:pt idx="0">
                  <c:v>Astoria</c:v>
                </c:pt>
              </c:strCache>
            </c:strRef>
          </c:tx>
          <c:spPr>
            <a:solidFill>
              <a:schemeClr val="accent1"/>
            </a:solidFill>
            <a:ln>
              <a:noFill/>
            </a:ln>
            <a:effectLst/>
          </c:spPr>
          <c:invertIfNegative val="0"/>
          <c:cat>
            <c:strRef>
              <c:f>'Total revenue_location_Month'!$A$5:$A$11</c:f>
              <c:strCache>
                <c:ptCount val="6"/>
                <c:pt idx="0">
                  <c:v>Jan</c:v>
                </c:pt>
                <c:pt idx="1">
                  <c:v>Feb</c:v>
                </c:pt>
                <c:pt idx="2">
                  <c:v>Mar</c:v>
                </c:pt>
                <c:pt idx="3">
                  <c:v>Apr</c:v>
                </c:pt>
                <c:pt idx="4">
                  <c:v>May</c:v>
                </c:pt>
                <c:pt idx="5">
                  <c:v>Jun</c:v>
                </c:pt>
              </c:strCache>
            </c:strRef>
          </c:cat>
          <c:val>
            <c:numRef>
              <c:f>'Total revenue_location_Month'!$B$5:$B$11</c:f>
              <c:numCache>
                <c:formatCode>"R"#\ ##0.00</c:formatCode>
                <c:ptCount val="6"/>
                <c:pt idx="0">
                  <c:v>5904</c:v>
                </c:pt>
                <c:pt idx="1">
                  <c:v>5469</c:v>
                </c:pt>
                <c:pt idx="2">
                  <c:v>7161</c:v>
                </c:pt>
                <c:pt idx="3">
                  <c:v>8538</c:v>
                </c:pt>
                <c:pt idx="4">
                  <c:v>11434</c:v>
                </c:pt>
                <c:pt idx="5">
                  <c:v>11943</c:v>
                </c:pt>
              </c:numCache>
            </c:numRef>
          </c:val>
          <c:extLst>
            <c:ext xmlns:c16="http://schemas.microsoft.com/office/drawing/2014/chart" uri="{C3380CC4-5D6E-409C-BE32-E72D297353CC}">
              <c16:uniqueId val="{00000000-EB1B-4B1A-830A-67F6D715A4D1}"/>
            </c:ext>
          </c:extLst>
        </c:ser>
        <c:ser>
          <c:idx val="1"/>
          <c:order val="1"/>
          <c:tx>
            <c:strRef>
              <c:f>'Total revenue_location_Month'!$C$3:$C$4</c:f>
              <c:strCache>
                <c:ptCount val="1"/>
                <c:pt idx="0">
                  <c:v>Hell's Kitchen</c:v>
                </c:pt>
              </c:strCache>
            </c:strRef>
          </c:tx>
          <c:spPr>
            <a:solidFill>
              <a:schemeClr val="accent2"/>
            </a:solidFill>
            <a:ln>
              <a:noFill/>
            </a:ln>
            <a:effectLst/>
          </c:spPr>
          <c:invertIfNegative val="0"/>
          <c:cat>
            <c:strRef>
              <c:f>'Total revenue_location_Month'!$A$5:$A$11</c:f>
              <c:strCache>
                <c:ptCount val="6"/>
                <c:pt idx="0">
                  <c:v>Jan</c:v>
                </c:pt>
                <c:pt idx="1">
                  <c:v>Feb</c:v>
                </c:pt>
                <c:pt idx="2">
                  <c:v>Mar</c:v>
                </c:pt>
                <c:pt idx="3">
                  <c:v>Apr</c:v>
                </c:pt>
                <c:pt idx="4">
                  <c:v>May</c:v>
                </c:pt>
                <c:pt idx="5">
                  <c:v>Jun</c:v>
                </c:pt>
              </c:strCache>
            </c:strRef>
          </c:cat>
          <c:val>
            <c:numRef>
              <c:f>'Total revenue_location_Month'!$C$5:$C$11</c:f>
              <c:numCache>
                <c:formatCode>"R"#\ ##0.00</c:formatCode>
                <c:ptCount val="6"/>
                <c:pt idx="0">
                  <c:v>5851</c:v>
                </c:pt>
                <c:pt idx="1">
                  <c:v>5591</c:v>
                </c:pt>
                <c:pt idx="2">
                  <c:v>7247</c:v>
                </c:pt>
                <c:pt idx="3">
                  <c:v>8605</c:v>
                </c:pt>
                <c:pt idx="4">
                  <c:v>11266</c:v>
                </c:pt>
                <c:pt idx="5">
                  <c:v>12034</c:v>
                </c:pt>
              </c:numCache>
            </c:numRef>
          </c:val>
          <c:extLst>
            <c:ext xmlns:c16="http://schemas.microsoft.com/office/drawing/2014/chart" uri="{C3380CC4-5D6E-409C-BE32-E72D297353CC}">
              <c16:uniqueId val="{00000001-EB1B-4B1A-830A-67F6D715A4D1}"/>
            </c:ext>
          </c:extLst>
        </c:ser>
        <c:ser>
          <c:idx val="2"/>
          <c:order val="2"/>
          <c:tx>
            <c:strRef>
              <c:f>'Total revenue_location_Month'!$D$3:$D$4</c:f>
              <c:strCache>
                <c:ptCount val="1"/>
                <c:pt idx="0">
                  <c:v>Lower Manhattan</c:v>
                </c:pt>
              </c:strCache>
            </c:strRef>
          </c:tx>
          <c:spPr>
            <a:solidFill>
              <a:schemeClr val="accent3"/>
            </a:solidFill>
            <a:ln>
              <a:noFill/>
            </a:ln>
            <a:effectLst/>
          </c:spPr>
          <c:invertIfNegative val="0"/>
          <c:cat>
            <c:strRef>
              <c:f>'Total revenue_location_Month'!$A$5:$A$11</c:f>
              <c:strCache>
                <c:ptCount val="6"/>
                <c:pt idx="0">
                  <c:v>Jan</c:v>
                </c:pt>
                <c:pt idx="1">
                  <c:v>Feb</c:v>
                </c:pt>
                <c:pt idx="2">
                  <c:v>Mar</c:v>
                </c:pt>
                <c:pt idx="3">
                  <c:v>Apr</c:v>
                </c:pt>
                <c:pt idx="4">
                  <c:v>May</c:v>
                </c:pt>
                <c:pt idx="5">
                  <c:v>Jun</c:v>
                </c:pt>
              </c:strCache>
            </c:strRef>
          </c:cat>
          <c:val>
            <c:numRef>
              <c:f>'Total revenue_location_Month'!$D$5:$D$11</c:f>
              <c:numCache>
                <c:formatCode>"R"#\ ##0.00</c:formatCode>
                <c:ptCount val="6"/>
                <c:pt idx="0">
                  <c:v>5518</c:v>
                </c:pt>
                <c:pt idx="1">
                  <c:v>5246</c:v>
                </c:pt>
                <c:pt idx="2">
                  <c:v>6769</c:v>
                </c:pt>
                <c:pt idx="3">
                  <c:v>8130</c:v>
                </c:pt>
                <c:pt idx="4">
                  <c:v>10727</c:v>
                </c:pt>
                <c:pt idx="5">
                  <c:v>11269</c:v>
                </c:pt>
              </c:numCache>
            </c:numRef>
          </c:val>
          <c:extLst>
            <c:ext xmlns:c16="http://schemas.microsoft.com/office/drawing/2014/chart" uri="{C3380CC4-5D6E-409C-BE32-E72D297353CC}">
              <c16:uniqueId val="{00000002-EB1B-4B1A-830A-67F6D715A4D1}"/>
            </c:ext>
          </c:extLst>
        </c:ser>
        <c:dLbls>
          <c:showLegendKey val="0"/>
          <c:showVal val="0"/>
          <c:showCatName val="0"/>
          <c:showSerName val="0"/>
          <c:showPercent val="0"/>
          <c:showBubbleSize val="0"/>
        </c:dLbls>
        <c:gapWidth val="219"/>
        <c:overlap val="-27"/>
        <c:axId val="1051425007"/>
        <c:axId val="1051426447"/>
      </c:barChart>
      <c:catAx>
        <c:axId val="105142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426447"/>
        <c:crosses val="autoZero"/>
        <c:auto val="1"/>
        <c:lblAlgn val="ctr"/>
        <c:lblOffset val="100"/>
        <c:noMultiLvlLbl val="0"/>
      </c:catAx>
      <c:valAx>
        <c:axId val="1051426447"/>
        <c:scaling>
          <c:orientation val="minMax"/>
        </c:scaling>
        <c:delete val="0"/>
        <c:axPos val="l"/>
        <c:majorGridlines>
          <c:spPr>
            <a:ln w="9525" cap="flat" cmpd="sng" algn="ctr">
              <a:solidFill>
                <a:schemeClr val="tx1">
                  <a:lumMod val="15000"/>
                  <a:lumOff val="85000"/>
                </a:schemeClr>
              </a:solidFill>
              <a:round/>
            </a:ln>
            <a:effectLst/>
          </c:spPr>
        </c:majorGridlines>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425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(1).csv.xlsx]Revenue by weekday!PivotTable8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Total</a:t>
            </a:r>
            <a:r>
              <a:rPr lang="en-ZA" baseline="0"/>
              <a:t> Revenue by weekday</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Z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by weekday'!$B$3</c:f>
              <c:strCache>
                <c:ptCount val="1"/>
                <c:pt idx="0">
                  <c:v>Total</c:v>
                </c:pt>
              </c:strCache>
            </c:strRef>
          </c:tx>
          <c:spPr>
            <a:solidFill>
              <a:schemeClr val="accent1"/>
            </a:solidFill>
            <a:ln>
              <a:noFill/>
            </a:ln>
            <a:effectLst/>
          </c:spPr>
          <c:invertIfNegative val="0"/>
          <c:cat>
            <c:strRef>
              <c:f>'Revenue by weekday'!$A$4:$A$11</c:f>
              <c:strCache>
                <c:ptCount val="7"/>
                <c:pt idx="0">
                  <c:v>Sun</c:v>
                </c:pt>
                <c:pt idx="1">
                  <c:v>Mon</c:v>
                </c:pt>
                <c:pt idx="2">
                  <c:v>Tue</c:v>
                </c:pt>
                <c:pt idx="3">
                  <c:v>Wed</c:v>
                </c:pt>
                <c:pt idx="4">
                  <c:v>Thu</c:v>
                </c:pt>
                <c:pt idx="5">
                  <c:v>Fri</c:v>
                </c:pt>
                <c:pt idx="6">
                  <c:v>Sat</c:v>
                </c:pt>
              </c:strCache>
            </c:strRef>
          </c:cat>
          <c:val>
            <c:numRef>
              <c:f>'Revenue by weekday'!$B$4:$B$11</c:f>
              <c:numCache>
                <c:formatCode>"R"#\ ##0.00</c:formatCode>
                <c:ptCount val="7"/>
                <c:pt idx="0">
                  <c:v>21048</c:v>
                </c:pt>
                <c:pt idx="1">
                  <c:v>21586</c:v>
                </c:pt>
                <c:pt idx="2">
                  <c:v>21141</c:v>
                </c:pt>
                <c:pt idx="3">
                  <c:v>21248</c:v>
                </c:pt>
                <c:pt idx="4">
                  <c:v>21586</c:v>
                </c:pt>
                <c:pt idx="5">
                  <c:v>21641</c:v>
                </c:pt>
                <c:pt idx="6">
                  <c:v>20452</c:v>
                </c:pt>
              </c:numCache>
            </c:numRef>
          </c:val>
          <c:extLst>
            <c:ext xmlns:c16="http://schemas.microsoft.com/office/drawing/2014/chart" uri="{C3380CC4-5D6E-409C-BE32-E72D297353CC}">
              <c16:uniqueId val="{00000000-3CD1-4D1E-92F8-08BF73402678}"/>
            </c:ext>
          </c:extLst>
        </c:ser>
        <c:dLbls>
          <c:showLegendKey val="0"/>
          <c:showVal val="0"/>
          <c:showCatName val="0"/>
          <c:showSerName val="0"/>
          <c:showPercent val="0"/>
          <c:showBubbleSize val="0"/>
        </c:dLbls>
        <c:gapWidth val="219"/>
        <c:overlap val="-27"/>
        <c:axId val="1439687695"/>
        <c:axId val="1439686255"/>
      </c:barChart>
      <c:catAx>
        <c:axId val="143968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686255"/>
        <c:crosses val="autoZero"/>
        <c:auto val="1"/>
        <c:lblAlgn val="ctr"/>
        <c:lblOffset val="100"/>
        <c:noMultiLvlLbl val="0"/>
      </c:catAx>
      <c:valAx>
        <c:axId val="1439686255"/>
        <c:scaling>
          <c:orientation val="minMax"/>
        </c:scaling>
        <c:delete val="0"/>
        <c:axPos val="l"/>
        <c:majorGridlines>
          <c:spPr>
            <a:ln w="9525" cap="flat" cmpd="sng" algn="ctr">
              <a:solidFill>
                <a:schemeClr val="tx1">
                  <a:lumMod val="15000"/>
                  <a:lumOff val="85000"/>
                </a:schemeClr>
              </a:solidFill>
              <a:round/>
            </a:ln>
            <a:effectLst/>
          </c:spPr>
        </c:majorGridlines>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687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(1).csv.xlsx]Total_Revenue vs Time_bucket!PivotTable12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Total</a:t>
            </a:r>
            <a:r>
              <a:rPr lang="en-ZA" baseline="0" dirty="0"/>
              <a:t> Revenue per day &amp; Time classification</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Z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'Total_Revenue vs Time_bucket'!$B$3:$B$4</c:f>
              <c:strCache>
                <c:ptCount val="1"/>
                <c:pt idx="0">
                  <c:v>AFTERNOON</c:v>
                </c:pt>
              </c:strCache>
            </c:strRef>
          </c:tx>
          <c:spPr>
            <a:solidFill>
              <a:schemeClr val="accent1"/>
            </a:solidFill>
            <a:ln>
              <a:noFill/>
            </a:ln>
            <a:effectLst/>
          </c:spPr>
          <c:invertIfNegative val="0"/>
          <c:cat>
            <c:strRef>
              <c:f>'Total_Revenue vs Time_bucket'!$A$5:$A$12</c:f>
              <c:strCache>
                <c:ptCount val="7"/>
                <c:pt idx="0">
                  <c:v>Sun</c:v>
                </c:pt>
                <c:pt idx="1">
                  <c:v>Mon</c:v>
                </c:pt>
                <c:pt idx="2">
                  <c:v>Tue</c:v>
                </c:pt>
                <c:pt idx="3">
                  <c:v>Wed</c:v>
                </c:pt>
                <c:pt idx="4">
                  <c:v>Thu</c:v>
                </c:pt>
                <c:pt idx="5">
                  <c:v>Fri</c:v>
                </c:pt>
                <c:pt idx="6">
                  <c:v>Sat</c:v>
                </c:pt>
              </c:strCache>
            </c:strRef>
          </c:cat>
          <c:val>
            <c:numRef>
              <c:f>'Total_Revenue vs Time_bucket'!$B$5:$B$12</c:f>
              <c:numCache>
                <c:formatCode>"R"#\ ##0.00</c:formatCode>
                <c:ptCount val="7"/>
                <c:pt idx="0">
                  <c:v>6274</c:v>
                </c:pt>
                <c:pt idx="1">
                  <c:v>6621</c:v>
                </c:pt>
                <c:pt idx="2">
                  <c:v>5979</c:v>
                </c:pt>
                <c:pt idx="3">
                  <c:v>6333</c:v>
                </c:pt>
                <c:pt idx="4">
                  <c:v>6691</c:v>
                </c:pt>
                <c:pt idx="5">
                  <c:v>6242</c:v>
                </c:pt>
                <c:pt idx="6">
                  <c:v>6261</c:v>
                </c:pt>
              </c:numCache>
            </c:numRef>
          </c:val>
          <c:extLst>
            <c:ext xmlns:c16="http://schemas.microsoft.com/office/drawing/2014/chart" uri="{C3380CC4-5D6E-409C-BE32-E72D297353CC}">
              <c16:uniqueId val="{00000000-9FAD-460E-B71B-D9F29C88165A}"/>
            </c:ext>
          </c:extLst>
        </c:ser>
        <c:ser>
          <c:idx val="1"/>
          <c:order val="1"/>
          <c:tx>
            <c:strRef>
              <c:f>'Total_Revenue vs Time_bucket'!$C$3:$C$4</c:f>
              <c:strCache>
                <c:ptCount val="1"/>
                <c:pt idx="0">
                  <c:v>EVENING</c:v>
                </c:pt>
              </c:strCache>
            </c:strRef>
          </c:tx>
          <c:spPr>
            <a:solidFill>
              <a:schemeClr val="accent2"/>
            </a:solidFill>
            <a:ln>
              <a:noFill/>
            </a:ln>
            <a:effectLst/>
          </c:spPr>
          <c:invertIfNegative val="0"/>
          <c:cat>
            <c:strRef>
              <c:f>'Total_Revenue vs Time_bucket'!$A$5:$A$12</c:f>
              <c:strCache>
                <c:ptCount val="7"/>
                <c:pt idx="0">
                  <c:v>Sun</c:v>
                </c:pt>
                <c:pt idx="1">
                  <c:v>Mon</c:v>
                </c:pt>
                <c:pt idx="2">
                  <c:v>Tue</c:v>
                </c:pt>
                <c:pt idx="3">
                  <c:v>Wed</c:v>
                </c:pt>
                <c:pt idx="4">
                  <c:v>Thu</c:v>
                </c:pt>
                <c:pt idx="5">
                  <c:v>Fri</c:v>
                </c:pt>
                <c:pt idx="6">
                  <c:v>Sat</c:v>
                </c:pt>
              </c:strCache>
            </c:strRef>
          </c:cat>
          <c:val>
            <c:numRef>
              <c:f>'Total_Revenue vs Time_bucket'!$C$5:$C$12</c:f>
              <c:numCache>
                <c:formatCode>"R"#\ ##0.00</c:formatCode>
                <c:ptCount val="7"/>
                <c:pt idx="0">
                  <c:v>3225</c:v>
                </c:pt>
                <c:pt idx="1">
                  <c:v>3293</c:v>
                </c:pt>
                <c:pt idx="2">
                  <c:v>3199</c:v>
                </c:pt>
                <c:pt idx="3">
                  <c:v>3269</c:v>
                </c:pt>
                <c:pt idx="4">
                  <c:v>3459</c:v>
                </c:pt>
                <c:pt idx="5">
                  <c:v>3339</c:v>
                </c:pt>
                <c:pt idx="6">
                  <c:v>3132</c:v>
                </c:pt>
              </c:numCache>
            </c:numRef>
          </c:val>
          <c:extLst>
            <c:ext xmlns:c16="http://schemas.microsoft.com/office/drawing/2014/chart" uri="{C3380CC4-5D6E-409C-BE32-E72D297353CC}">
              <c16:uniqueId val="{00000001-9FAD-460E-B71B-D9F29C88165A}"/>
            </c:ext>
          </c:extLst>
        </c:ser>
        <c:ser>
          <c:idx val="2"/>
          <c:order val="2"/>
          <c:tx>
            <c:strRef>
              <c:f>'Total_Revenue vs Time_bucket'!$D$3:$D$4</c:f>
              <c:strCache>
                <c:ptCount val="1"/>
                <c:pt idx="0">
                  <c:v>Morning</c:v>
                </c:pt>
              </c:strCache>
            </c:strRef>
          </c:tx>
          <c:spPr>
            <a:solidFill>
              <a:schemeClr val="accent3"/>
            </a:solidFill>
            <a:ln>
              <a:noFill/>
            </a:ln>
            <a:effectLst/>
          </c:spPr>
          <c:invertIfNegative val="0"/>
          <c:cat>
            <c:strRef>
              <c:f>'Total_Revenue vs Time_bucket'!$A$5:$A$12</c:f>
              <c:strCache>
                <c:ptCount val="7"/>
                <c:pt idx="0">
                  <c:v>Sun</c:v>
                </c:pt>
                <c:pt idx="1">
                  <c:v>Mon</c:v>
                </c:pt>
                <c:pt idx="2">
                  <c:v>Tue</c:v>
                </c:pt>
                <c:pt idx="3">
                  <c:v>Wed</c:v>
                </c:pt>
                <c:pt idx="4">
                  <c:v>Thu</c:v>
                </c:pt>
                <c:pt idx="5">
                  <c:v>Fri</c:v>
                </c:pt>
                <c:pt idx="6">
                  <c:v>Sat</c:v>
                </c:pt>
              </c:strCache>
            </c:strRef>
          </c:cat>
          <c:val>
            <c:numRef>
              <c:f>'Total_Revenue vs Time_bucket'!$D$5:$D$12</c:f>
              <c:numCache>
                <c:formatCode>"R"#\ ##0.00</c:formatCode>
                <c:ptCount val="7"/>
                <c:pt idx="0">
                  <c:v>11549</c:v>
                </c:pt>
                <c:pt idx="1">
                  <c:v>11672</c:v>
                </c:pt>
                <c:pt idx="2">
                  <c:v>11963</c:v>
                </c:pt>
                <c:pt idx="3">
                  <c:v>11646</c:v>
                </c:pt>
                <c:pt idx="4">
                  <c:v>11436</c:v>
                </c:pt>
                <c:pt idx="5">
                  <c:v>12060</c:v>
                </c:pt>
                <c:pt idx="6">
                  <c:v>11059</c:v>
                </c:pt>
              </c:numCache>
            </c:numRef>
          </c:val>
          <c:extLst>
            <c:ext xmlns:c16="http://schemas.microsoft.com/office/drawing/2014/chart" uri="{C3380CC4-5D6E-409C-BE32-E72D297353CC}">
              <c16:uniqueId val="{00000002-9FAD-460E-B71B-D9F29C88165A}"/>
            </c:ext>
          </c:extLst>
        </c:ser>
        <c:dLbls>
          <c:showLegendKey val="0"/>
          <c:showVal val="0"/>
          <c:showCatName val="0"/>
          <c:showSerName val="0"/>
          <c:showPercent val="0"/>
          <c:showBubbleSize val="0"/>
        </c:dLbls>
        <c:gapWidth val="219"/>
        <c:overlap val="-27"/>
        <c:axId val="1373576175"/>
        <c:axId val="1373586255"/>
      </c:barChart>
      <c:catAx>
        <c:axId val="1373576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586255"/>
        <c:crosses val="autoZero"/>
        <c:auto val="1"/>
        <c:lblAlgn val="ctr"/>
        <c:lblOffset val="100"/>
        <c:noMultiLvlLbl val="0"/>
      </c:catAx>
      <c:valAx>
        <c:axId val="1373586255"/>
        <c:scaling>
          <c:orientation val="minMax"/>
        </c:scaling>
        <c:delete val="0"/>
        <c:axPos val="l"/>
        <c:majorGridlines>
          <c:spPr>
            <a:ln w="9525" cap="flat" cmpd="sng" algn="ctr">
              <a:solidFill>
                <a:schemeClr val="tx1">
                  <a:lumMod val="15000"/>
                  <a:lumOff val="85000"/>
                </a:schemeClr>
              </a:solidFill>
              <a:round/>
            </a:ln>
            <a:effectLst/>
          </c:spPr>
        </c:majorGridlines>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576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(1).csv.xlsx]Total_Revenue vs Time_bucket!PivotTable13</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Revenue by Time Classification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'Total_Revenue vs Time_bucket'!$B$20</c:f>
              <c:strCache>
                <c:ptCount val="1"/>
                <c:pt idx="0">
                  <c:v>Total</c:v>
                </c:pt>
              </c:strCache>
            </c:strRef>
          </c:tx>
          <c:spPr>
            <a:solidFill>
              <a:schemeClr val="accent1"/>
            </a:solidFill>
            <a:ln>
              <a:noFill/>
            </a:ln>
            <a:effectLst/>
          </c:spPr>
          <c:invertIfNegative val="0"/>
          <c:cat>
            <c:strRef>
              <c:f>'Total_Revenue vs Time_bucket'!$A$21:$A$24</c:f>
              <c:strCache>
                <c:ptCount val="3"/>
                <c:pt idx="0">
                  <c:v>AFTERNOON</c:v>
                </c:pt>
                <c:pt idx="1">
                  <c:v>EVENING</c:v>
                </c:pt>
                <c:pt idx="2">
                  <c:v>Morning</c:v>
                </c:pt>
              </c:strCache>
            </c:strRef>
          </c:cat>
          <c:val>
            <c:numRef>
              <c:f>'Total_Revenue vs Time_bucket'!$B$21:$B$24</c:f>
              <c:numCache>
                <c:formatCode>"R"#\ ##0.00</c:formatCode>
                <c:ptCount val="3"/>
                <c:pt idx="0">
                  <c:v>44401</c:v>
                </c:pt>
                <c:pt idx="1">
                  <c:v>22916</c:v>
                </c:pt>
                <c:pt idx="2">
                  <c:v>81385</c:v>
                </c:pt>
              </c:numCache>
            </c:numRef>
          </c:val>
          <c:extLst>
            <c:ext xmlns:c16="http://schemas.microsoft.com/office/drawing/2014/chart" uri="{C3380CC4-5D6E-409C-BE32-E72D297353CC}">
              <c16:uniqueId val="{00000000-D8A4-4720-A7FF-2E85776F8A6F}"/>
            </c:ext>
          </c:extLst>
        </c:ser>
        <c:dLbls>
          <c:showLegendKey val="0"/>
          <c:showVal val="0"/>
          <c:showCatName val="0"/>
          <c:showSerName val="0"/>
          <c:showPercent val="0"/>
          <c:showBubbleSize val="0"/>
        </c:dLbls>
        <c:gapWidth val="219"/>
        <c:overlap val="-27"/>
        <c:axId val="1375430352"/>
        <c:axId val="1375429392"/>
      </c:barChart>
      <c:catAx>
        <c:axId val="137543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5429392"/>
        <c:crosses val="autoZero"/>
        <c:auto val="1"/>
        <c:lblAlgn val="ctr"/>
        <c:lblOffset val="100"/>
        <c:noMultiLvlLbl val="0"/>
      </c:catAx>
      <c:valAx>
        <c:axId val="1375429392"/>
        <c:scaling>
          <c:orientation val="minMax"/>
        </c:scaling>
        <c:delete val="0"/>
        <c:axPos val="l"/>
        <c:majorGridlines>
          <c:spPr>
            <a:ln w="9525" cap="flat" cmpd="sng" algn="ctr">
              <a:solidFill>
                <a:schemeClr val="tx1">
                  <a:lumMod val="15000"/>
                  <a:lumOff val="85000"/>
                </a:schemeClr>
              </a:solidFill>
              <a:round/>
            </a:ln>
            <a:effectLst/>
          </c:spPr>
        </c:majorGridlines>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543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by Product Category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'Revenue per product category'!$B$16</c:f>
              <c:strCache>
                <c:ptCount val="1"/>
                <c:pt idx="0">
                  <c:v>Count of REVENUE</c:v>
                </c:pt>
              </c:strCache>
            </c:strRef>
          </c:tx>
          <c:spPr>
            <a:solidFill>
              <a:schemeClr val="accent1"/>
            </a:solidFill>
            <a:ln>
              <a:noFill/>
            </a:ln>
            <a:effectLst/>
          </c:spPr>
          <c:invertIfNegative val="0"/>
          <c:cat>
            <c:strRef>
              <c:f>'Revenue per product category'!$A$17:$A$25</c:f>
              <c:strCache>
                <c:ptCount val="9"/>
                <c:pt idx="0">
                  <c:v>Coffee</c:v>
                </c:pt>
                <c:pt idx="1">
                  <c:v>Tea</c:v>
                </c:pt>
                <c:pt idx="2">
                  <c:v>Bakery</c:v>
                </c:pt>
                <c:pt idx="3">
                  <c:v>Drinking Chocolate</c:v>
                </c:pt>
                <c:pt idx="4">
                  <c:v>Flavours</c:v>
                </c:pt>
                <c:pt idx="5">
                  <c:v>Coffee beans</c:v>
                </c:pt>
                <c:pt idx="6">
                  <c:v>Loose Tea</c:v>
                </c:pt>
                <c:pt idx="7">
                  <c:v>Branded</c:v>
                </c:pt>
                <c:pt idx="8">
                  <c:v>Packaged Chocolate</c:v>
                </c:pt>
              </c:strCache>
            </c:strRef>
          </c:cat>
          <c:val>
            <c:numRef>
              <c:f>'Revenue per product category'!$B$17:$B$25</c:f>
              <c:numCache>
                <c:formatCode>"R"#\ ##0.00</c:formatCode>
                <c:ptCount val="9"/>
                <c:pt idx="0">
                  <c:v>58303</c:v>
                </c:pt>
                <c:pt idx="1">
                  <c:v>45419</c:v>
                </c:pt>
                <c:pt idx="2">
                  <c:v>22534</c:v>
                </c:pt>
                <c:pt idx="3">
                  <c:v>11462</c:v>
                </c:pt>
                <c:pt idx="4">
                  <c:v>6787</c:v>
                </c:pt>
                <c:pt idx="5">
                  <c:v>1753</c:v>
                </c:pt>
                <c:pt idx="6">
                  <c:v>1210</c:v>
                </c:pt>
                <c:pt idx="7">
                  <c:v>747</c:v>
                </c:pt>
                <c:pt idx="8">
                  <c:v>487</c:v>
                </c:pt>
              </c:numCache>
            </c:numRef>
          </c:val>
          <c:extLst>
            <c:ext xmlns:c16="http://schemas.microsoft.com/office/drawing/2014/chart" uri="{C3380CC4-5D6E-409C-BE32-E72D297353CC}">
              <c16:uniqueId val="{00000000-71C9-41A7-9285-1011731C9575}"/>
            </c:ext>
          </c:extLst>
        </c:ser>
        <c:dLbls>
          <c:showLegendKey val="0"/>
          <c:showVal val="0"/>
          <c:showCatName val="0"/>
          <c:showSerName val="0"/>
          <c:showPercent val="0"/>
          <c:showBubbleSize val="0"/>
        </c:dLbls>
        <c:gapWidth val="182"/>
        <c:axId val="1455806224"/>
        <c:axId val="1456140912"/>
      </c:barChart>
      <c:catAx>
        <c:axId val="1455806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Product</a:t>
                </a:r>
                <a:r>
                  <a:rPr lang="en-ZA" baseline="0"/>
                  <a:t> Category</a:t>
                </a:r>
                <a:endParaRPr lang="en-Z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Z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140912"/>
        <c:crosses val="autoZero"/>
        <c:auto val="1"/>
        <c:lblAlgn val="ctr"/>
        <c:lblOffset val="100"/>
        <c:noMultiLvlLbl val="0"/>
      </c:catAx>
      <c:valAx>
        <c:axId val="1456140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Revenue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580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[2025-10-25 7_20pm_2025-10-25-2132 (1).csv.xlsx]Revenue per product category!PivotTable3</c:name>
    <c:fmtId val="5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a:t>
            </a:r>
            <a:r>
              <a:rPr lang="en-US" baseline="0" dirty="0"/>
              <a:t> per product category and details: Loose tea</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'Revenue per product category'!$B$33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B62-4FA2-899C-7B715C40EF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B62-4FA2-899C-7B715C40EF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B62-4FA2-899C-7B715C40EF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B62-4FA2-899C-7B715C40EF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4EB-4F45-97F9-D131FF59564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4EB-4F45-97F9-D131FF59564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4EB-4F45-97F9-D131FF59564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4EB-4F45-97F9-D131FF59564E}"/>
              </c:ext>
            </c:extLst>
          </c:dPt>
          <c:cat>
            <c:multiLvlStrRef>
              <c:f>'Revenue per product category'!$A$34:$A$43</c:f>
              <c:multiLvlStrCache>
                <c:ptCount val="8"/>
                <c:lvl>
                  <c:pt idx="0">
                    <c:v>Earl Grey</c:v>
                  </c:pt>
                  <c:pt idx="1">
                    <c:v>English Breakfast</c:v>
                  </c:pt>
                  <c:pt idx="2">
                    <c:v>Lemon Grass</c:v>
                  </c:pt>
                  <c:pt idx="3">
                    <c:v>Morning Sunrise Chai</c:v>
                  </c:pt>
                  <c:pt idx="4">
                    <c:v>Peppermint</c:v>
                  </c:pt>
                  <c:pt idx="5">
                    <c:v>Serenity Green Tea</c:v>
                  </c:pt>
                  <c:pt idx="6">
                    <c:v>Spicy Eye Opener Chai</c:v>
                  </c:pt>
                  <c:pt idx="7">
                    <c:v>Traditional Blend Chai</c:v>
                  </c:pt>
                </c:lvl>
                <c:lvl>
                  <c:pt idx="0">
                    <c:v>Loose Tea</c:v>
                  </c:pt>
                </c:lvl>
              </c:multiLvlStrCache>
            </c:multiLvlStrRef>
          </c:cat>
          <c:val>
            <c:numRef>
              <c:f>'Revenue per product category'!$B$34:$B$43</c:f>
              <c:numCache>
                <c:formatCode>"R"#\ ##0.00</c:formatCode>
                <c:ptCount val="8"/>
                <c:pt idx="0">
                  <c:v>142</c:v>
                </c:pt>
                <c:pt idx="1">
                  <c:v>161</c:v>
                </c:pt>
                <c:pt idx="2">
                  <c:v>152</c:v>
                </c:pt>
                <c:pt idx="3">
                  <c:v>168</c:v>
                </c:pt>
                <c:pt idx="4">
                  <c:v>153</c:v>
                </c:pt>
                <c:pt idx="5">
                  <c:v>159</c:v>
                </c:pt>
                <c:pt idx="6">
                  <c:v>122</c:v>
                </c:pt>
                <c:pt idx="7">
                  <c:v>153</c:v>
                </c:pt>
              </c:numCache>
            </c:numRef>
          </c:val>
          <c:extLst>
            <c:ext xmlns:c16="http://schemas.microsoft.com/office/drawing/2014/chart" uri="{C3380CC4-5D6E-409C-BE32-E72D297353CC}">
              <c16:uniqueId val="{00000008-2B62-4FA2-899C-7B715C40EF1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0.22262</cdr:x>
      <cdr:y>0.46867</cdr:y>
    </cdr:from>
    <cdr:to>
      <cdr:x>0.27802</cdr:x>
      <cdr:y>0.50732</cdr:y>
    </cdr:to>
    <cdr:sp macro="" textlink="">
      <cdr:nvSpPr>
        <cdr:cNvPr id="2" name="TextBox 1">
          <a:extLst xmlns:a="http://schemas.openxmlformats.org/drawingml/2006/main">
            <a:ext uri="{FF2B5EF4-FFF2-40B4-BE49-F238E27FC236}">
              <a16:creationId xmlns:a16="http://schemas.microsoft.com/office/drawing/2014/main" id="{AA1024C1-D4B4-B8E5-256F-FA5B07DE8EDE}"/>
            </a:ext>
          </a:extLst>
        </cdr:cNvPr>
        <cdr:cNvSpPr txBox="1"/>
      </cdr:nvSpPr>
      <cdr:spPr>
        <a:xfrm xmlns:a="http://schemas.openxmlformats.org/drawingml/2006/main">
          <a:off x="1531254" y="1770741"/>
          <a:ext cx="380993" cy="1460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ZA" sz="700" kern="1200"/>
            <a:t>30%</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249403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55370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B89026-7BDA-4949-AACD-284E3B951E5F}"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8696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264579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B89026-7BDA-4949-AACD-284E3B951E5F}"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68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267052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88957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339284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96773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2D899-5EC7-4301-A17E-BA2E8223ADEF}" type="datetimeFigureOut">
              <a:rPr lang="en-ZA" smtClean="0"/>
              <a:t>2025/10/27</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48295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302166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2D899-5EC7-4301-A17E-BA2E8223ADEF}" type="datetimeFigureOut">
              <a:rPr lang="en-ZA" smtClean="0"/>
              <a:t>2025/10/27</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53865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2D899-5EC7-4301-A17E-BA2E8223ADEF}" type="datetimeFigureOut">
              <a:rPr lang="en-ZA" smtClean="0"/>
              <a:t>2025/10/27</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67243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2D899-5EC7-4301-A17E-BA2E8223ADEF}" type="datetimeFigureOut">
              <a:rPr lang="en-ZA" smtClean="0"/>
              <a:t>2025/10/27</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53434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193418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2D899-5EC7-4301-A17E-BA2E8223ADEF}" type="datetimeFigureOut">
              <a:rPr lang="en-ZA" smtClean="0"/>
              <a:t>2025/10/27</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B89026-7BDA-4949-AACD-284E3B951E5F}" type="slidenum">
              <a:rPr lang="en-ZA" smtClean="0"/>
              <a:t>‹#›</a:t>
            </a:fld>
            <a:endParaRPr lang="en-ZA"/>
          </a:p>
        </p:txBody>
      </p:sp>
    </p:spTree>
    <p:extLst>
      <p:ext uri="{BB962C8B-B14F-4D97-AF65-F5344CB8AC3E}">
        <p14:creationId xmlns:p14="http://schemas.microsoft.com/office/powerpoint/2010/main" val="355518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92D899-5EC7-4301-A17E-BA2E8223ADEF}" type="datetimeFigureOut">
              <a:rPr lang="en-ZA" smtClean="0"/>
              <a:t>2025/10/27</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B89026-7BDA-4949-AACD-284E3B951E5F}" type="slidenum">
              <a:rPr lang="en-ZA" smtClean="0"/>
              <a:t>‹#›</a:t>
            </a:fld>
            <a:endParaRPr lang="en-ZA"/>
          </a:p>
        </p:txBody>
      </p:sp>
    </p:spTree>
    <p:extLst>
      <p:ext uri="{BB962C8B-B14F-4D97-AF65-F5344CB8AC3E}">
        <p14:creationId xmlns:p14="http://schemas.microsoft.com/office/powerpoint/2010/main" val="1049041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7D06012B-7119-91E6-79D7-61C29943CA97}"/>
              </a:ext>
            </a:extLst>
          </p:cNvPr>
          <p:cNvSpPr>
            <a:spLocks noGrp="1"/>
          </p:cNvSpPr>
          <p:nvPr>
            <p:ph type="ctrTitle"/>
          </p:nvPr>
        </p:nvSpPr>
        <p:spPr>
          <a:xfrm>
            <a:off x="540279" y="967417"/>
            <a:ext cx="3778870" cy="3943250"/>
          </a:xfrm>
        </p:spPr>
        <p:txBody>
          <a:bodyPr>
            <a:normAutofit/>
          </a:bodyPr>
          <a:lstStyle/>
          <a:p>
            <a:r>
              <a:rPr lang="en-US" sz="4000" dirty="0">
                <a:solidFill>
                  <a:srgbClr val="FEFFFF"/>
                </a:solidFill>
              </a:rPr>
              <a:t>Bright Coffee Shop</a:t>
            </a:r>
            <a:endParaRPr lang="en-ZA" sz="4000" dirty="0">
              <a:solidFill>
                <a:srgbClr val="FEFFFF"/>
              </a:solidFill>
            </a:endParaRP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138B3C0-D6D5-2F0D-A94C-5CED2AA8F626}"/>
              </a:ext>
            </a:extLst>
          </p:cNvPr>
          <p:cNvSpPr>
            <a:spLocks noGrp="1"/>
          </p:cNvSpPr>
          <p:nvPr>
            <p:ph type="subTitle" idx="1"/>
          </p:nvPr>
        </p:nvSpPr>
        <p:spPr>
          <a:xfrm>
            <a:off x="540279" y="5189400"/>
            <a:ext cx="3778870" cy="544260"/>
          </a:xfrm>
        </p:spPr>
        <p:txBody>
          <a:bodyPr anchor="ctr">
            <a:normAutofit/>
          </a:bodyPr>
          <a:lstStyle/>
          <a:p>
            <a:r>
              <a:rPr lang="en-US" sz="1600" dirty="0">
                <a:solidFill>
                  <a:srgbClr val="FEFFFF"/>
                </a:solidFill>
              </a:rPr>
              <a:t>Sale Analysis </a:t>
            </a:r>
            <a:endParaRPr lang="en-ZA" sz="1600" dirty="0">
              <a:solidFill>
                <a:srgbClr val="FEFFFF"/>
              </a:solidFill>
            </a:endParaRPr>
          </a:p>
        </p:txBody>
      </p:sp>
      <p:pic>
        <p:nvPicPr>
          <p:cNvPr id="7" name="Graphic 6" descr="Tea">
            <a:extLst>
              <a:ext uri="{FF2B5EF4-FFF2-40B4-BE49-F238E27FC236}">
                <a16:creationId xmlns:a16="http://schemas.microsoft.com/office/drawing/2014/main" id="{4DF3AB6B-CC74-9414-87F6-59EE1E03B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40308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FE3B-4F52-EC65-629E-8FC9F4F19CE0}"/>
              </a:ext>
            </a:extLst>
          </p:cNvPr>
          <p:cNvSpPr>
            <a:spLocks noGrp="1"/>
          </p:cNvSpPr>
          <p:nvPr>
            <p:ph type="title"/>
          </p:nvPr>
        </p:nvSpPr>
        <p:spPr/>
        <p:txBody>
          <a:bodyPr/>
          <a:lstStyle/>
          <a:p>
            <a:r>
              <a:rPr lang="en-US" dirty="0"/>
              <a:t>Revenue per product category </a:t>
            </a:r>
            <a:endParaRPr lang="en-ZA" dirty="0"/>
          </a:p>
        </p:txBody>
      </p:sp>
      <p:graphicFrame>
        <p:nvGraphicFramePr>
          <p:cNvPr id="4" name="Content Placeholder 3">
            <a:extLst>
              <a:ext uri="{FF2B5EF4-FFF2-40B4-BE49-F238E27FC236}">
                <a16:creationId xmlns:a16="http://schemas.microsoft.com/office/drawing/2014/main" id="{72E01EAD-A6E3-2442-FECD-44567FDBAE83}"/>
              </a:ext>
            </a:extLst>
          </p:cNvPr>
          <p:cNvGraphicFramePr>
            <a:graphicFrameLocks noGrp="1"/>
          </p:cNvGraphicFramePr>
          <p:nvPr>
            <p:ph idx="1"/>
            <p:extLst>
              <p:ext uri="{D42A27DB-BD31-4B8C-83A1-F6EECF244321}">
                <p14:modId xmlns:p14="http://schemas.microsoft.com/office/powerpoint/2010/main" val="3240979461"/>
              </p:ext>
            </p:extLst>
          </p:nvPr>
        </p:nvGraphicFramePr>
        <p:xfrm>
          <a:off x="1870758" y="1284516"/>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2347444-56C9-6586-B22C-70E62E176CE5}"/>
              </a:ext>
            </a:extLst>
          </p:cNvPr>
          <p:cNvSpPr txBox="1"/>
          <p:nvPr/>
        </p:nvSpPr>
        <p:spPr>
          <a:xfrm>
            <a:off x="2153785" y="5261501"/>
            <a:ext cx="8911686" cy="923330"/>
          </a:xfrm>
          <a:prstGeom prst="rect">
            <a:avLst/>
          </a:prstGeom>
          <a:noFill/>
        </p:spPr>
        <p:txBody>
          <a:bodyPr wrap="square" rtlCol="0">
            <a:spAutoFit/>
          </a:bodyPr>
          <a:lstStyle/>
          <a:p>
            <a:r>
              <a:rPr lang="en-US" dirty="0"/>
              <a:t>The above graph indicates that Coffee contributes the highest revenue, followed by Tea and Bakery. Packaged Chocolate, branded and Loose tea have the lowest revenue.</a:t>
            </a:r>
            <a:endParaRPr lang="en-ZA" dirty="0"/>
          </a:p>
        </p:txBody>
      </p:sp>
    </p:spTree>
    <p:extLst>
      <p:ext uri="{BB962C8B-B14F-4D97-AF65-F5344CB8AC3E}">
        <p14:creationId xmlns:p14="http://schemas.microsoft.com/office/powerpoint/2010/main" val="65345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E4B6-9C67-BA65-B177-4A3D6AED75A6}"/>
              </a:ext>
            </a:extLst>
          </p:cNvPr>
          <p:cNvSpPr>
            <a:spLocks noGrp="1"/>
          </p:cNvSpPr>
          <p:nvPr>
            <p:ph type="title"/>
          </p:nvPr>
        </p:nvSpPr>
        <p:spPr/>
        <p:txBody>
          <a:bodyPr/>
          <a:lstStyle/>
          <a:p>
            <a:r>
              <a:rPr lang="en-US" dirty="0"/>
              <a:t>Revenue per product category </a:t>
            </a:r>
            <a:endParaRPr lang="en-ZA" dirty="0"/>
          </a:p>
        </p:txBody>
      </p:sp>
      <p:graphicFrame>
        <p:nvGraphicFramePr>
          <p:cNvPr id="4" name="Content Placeholder 3">
            <a:extLst>
              <a:ext uri="{FF2B5EF4-FFF2-40B4-BE49-F238E27FC236}">
                <a16:creationId xmlns:a16="http://schemas.microsoft.com/office/drawing/2014/main" id="{9DC6DE6D-44E8-1E0F-A27E-F23587D32EBA}"/>
              </a:ext>
            </a:extLst>
          </p:cNvPr>
          <p:cNvGraphicFramePr>
            <a:graphicFrameLocks noGrp="1"/>
          </p:cNvGraphicFramePr>
          <p:nvPr>
            <p:ph idx="1"/>
            <p:extLst>
              <p:ext uri="{D42A27DB-BD31-4B8C-83A1-F6EECF244321}">
                <p14:modId xmlns:p14="http://schemas.microsoft.com/office/powerpoint/2010/main" val="1683330433"/>
              </p:ext>
            </p:extLst>
          </p:nvPr>
        </p:nvGraphicFramePr>
        <p:xfrm>
          <a:off x="3447201" y="1632855"/>
          <a:ext cx="5480899"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A9B7D99-FE31-4866-F956-4203F5A29653}"/>
              </a:ext>
            </a:extLst>
          </p:cNvPr>
          <p:cNvSpPr txBox="1"/>
          <p:nvPr/>
        </p:nvSpPr>
        <p:spPr>
          <a:xfrm>
            <a:off x="1828800" y="5584371"/>
            <a:ext cx="9760772" cy="646331"/>
          </a:xfrm>
          <a:prstGeom prst="rect">
            <a:avLst/>
          </a:prstGeom>
          <a:noFill/>
        </p:spPr>
        <p:txBody>
          <a:bodyPr wrap="square" rtlCol="0">
            <a:spAutoFit/>
          </a:bodyPr>
          <a:lstStyle/>
          <a:p>
            <a:r>
              <a:rPr lang="en-US" dirty="0"/>
              <a:t>The above pie chart depicts the product details within the Loose tea category. All the product categories contribute similarly from a revenue perspective.  </a:t>
            </a:r>
            <a:endParaRPr lang="en-ZA" dirty="0"/>
          </a:p>
        </p:txBody>
      </p:sp>
    </p:spTree>
    <p:extLst>
      <p:ext uri="{BB962C8B-B14F-4D97-AF65-F5344CB8AC3E}">
        <p14:creationId xmlns:p14="http://schemas.microsoft.com/office/powerpoint/2010/main" val="333205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C3CA-F371-23BC-2A9D-3915C42423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44F79-A810-A8A4-5444-5BC74BF541F1}"/>
              </a:ext>
            </a:extLst>
          </p:cNvPr>
          <p:cNvSpPr>
            <a:spLocks noGrp="1"/>
          </p:cNvSpPr>
          <p:nvPr>
            <p:ph type="title"/>
          </p:nvPr>
        </p:nvSpPr>
        <p:spPr/>
        <p:txBody>
          <a:bodyPr/>
          <a:lstStyle/>
          <a:p>
            <a:r>
              <a:rPr lang="en-US" dirty="0"/>
              <a:t>Recommendations </a:t>
            </a:r>
            <a:endParaRPr lang="en-ZA" dirty="0"/>
          </a:p>
        </p:txBody>
      </p:sp>
      <p:sp>
        <p:nvSpPr>
          <p:cNvPr id="5" name="Content Placeholder 4">
            <a:extLst>
              <a:ext uri="{FF2B5EF4-FFF2-40B4-BE49-F238E27FC236}">
                <a16:creationId xmlns:a16="http://schemas.microsoft.com/office/drawing/2014/main" id="{77575031-BCA9-76CF-4FDB-82AB2C113B12}"/>
              </a:ext>
            </a:extLst>
          </p:cNvPr>
          <p:cNvSpPr>
            <a:spLocks noGrp="1"/>
          </p:cNvSpPr>
          <p:nvPr>
            <p:ph idx="1"/>
          </p:nvPr>
        </p:nvSpPr>
        <p:spPr>
          <a:xfrm>
            <a:off x="1908727" y="1814619"/>
            <a:ext cx="8915400" cy="3777622"/>
          </a:xfrm>
        </p:spPr>
        <p:txBody>
          <a:bodyPr/>
          <a:lstStyle/>
          <a:p>
            <a:r>
              <a:rPr lang="en-US" dirty="0"/>
              <a:t>Assuming that the lower sales in the months of Jan, Feb and March are attributed to hot seasons, where customers are not keen on warm beverages, consider selling hot weather appropriate drinks such as Iced Coffee, Iced tea, Iced latte, milkshakes, coffee ice creams etc.  </a:t>
            </a:r>
          </a:p>
          <a:p>
            <a:r>
              <a:rPr lang="en-US" dirty="0"/>
              <a:t>Consider replacing underperforming product categories with new products, lowering their prices or marketing them more.</a:t>
            </a:r>
          </a:p>
          <a:p>
            <a:r>
              <a:rPr lang="en-US" dirty="0"/>
              <a:t>Create combo meals with beverages and bakery products.  </a:t>
            </a:r>
          </a:p>
          <a:p>
            <a:r>
              <a:rPr lang="en-US" dirty="0"/>
              <a:t>Add Kids drinks to the menu </a:t>
            </a:r>
          </a:p>
          <a:p>
            <a:r>
              <a:rPr lang="en-US" dirty="0"/>
              <a:t>Create a loyalty program with personalized offers </a:t>
            </a:r>
          </a:p>
          <a:p>
            <a:endParaRPr lang="en-ZA" dirty="0"/>
          </a:p>
        </p:txBody>
      </p:sp>
    </p:spTree>
    <p:extLst>
      <p:ext uri="{BB962C8B-B14F-4D97-AF65-F5344CB8AC3E}">
        <p14:creationId xmlns:p14="http://schemas.microsoft.com/office/powerpoint/2010/main" val="102817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2DC4939-257F-8A3A-2837-5E36C1AF883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265CA3E-C9F5-EDA1-8DB3-65D59DE13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A6123E-C16C-6444-EBDD-954DB3D5D8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F0C3450D-397E-2B73-7839-8E7D5F763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ZA"/>
            </a:p>
          </p:txBody>
        </p:sp>
        <p:sp>
          <p:nvSpPr>
            <p:cNvPr id="12" name="Freeform 28">
              <a:extLst>
                <a:ext uri="{FF2B5EF4-FFF2-40B4-BE49-F238E27FC236}">
                  <a16:creationId xmlns:a16="http://schemas.microsoft.com/office/drawing/2014/main" id="{3BF7A0BA-9CD5-D739-2792-3ED2AC27C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ZA"/>
            </a:p>
          </p:txBody>
        </p:sp>
        <p:sp>
          <p:nvSpPr>
            <p:cNvPr id="13" name="Freeform 29">
              <a:extLst>
                <a:ext uri="{FF2B5EF4-FFF2-40B4-BE49-F238E27FC236}">
                  <a16:creationId xmlns:a16="http://schemas.microsoft.com/office/drawing/2014/main" id="{83E718F1-EBAF-E79D-FD24-5E0F344F0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ZA"/>
            </a:p>
          </p:txBody>
        </p:sp>
        <p:sp>
          <p:nvSpPr>
            <p:cNvPr id="14" name="Freeform 30">
              <a:extLst>
                <a:ext uri="{FF2B5EF4-FFF2-40B4-BE49-F238E27FC236}">
                  <a16:creationId xmlns:a16="http://schemas.microsoft.com/office/drawing/2014/main" id="{B74394F2-AD4B-A395-CC57-F84DC8270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ZA"/>
            </a:p>
          </p:txBody>
        </p:sp>
        <p:sp>
          <p:nvSpPr>
            <p:cNvPr id="15" name="Freeform 31">
              <a:extLst>
                <a:ext uri="{FF2B5EF4-FFF2-40B4-BE49-F238E27FC236}">
                  <a16:creationId xmlns:a16="http://schemas.microsoft.com/office/drawing/2014/main" id="{6C733DB9-1A9D-E79A-AC9D-D1B3DD755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ZA"/>
            </a:p>
          </p:txBody>
        </p:sp>
        <p:sp>
          <p:nvSpPr>
            <p:cNvPr id="16" name="Freeform 32">
              <a:extLst>
                <a:ext uri="{FF2B5EF4-FFF2-40B4-BE49-F238E27FC236}">
                  <a16:creationId xmlns:a16="http://schemas.microsoft.com/office/drawing/2014/main" id="{AA1B1469-61B3-45DD-63D8-533F20959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ZA"/>
            </a:p>
          </p:txBody>
        </p:sp>
        <p:sp>
          <p:nvSpPr>
            <p:cNvPr id="17" name="Freeform 33">
              <a:extLst>
                <a:ext uri="{FF2B5EF4-FFF2-40B4-BE49-F238E27FC236}">
                  <a16:creationId xmlns:a16="http://schemas.microsoft.com/office/drawing/2014/main" id="{49B6A8FC-D282-2C40-7A0E-A4DCBD360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ZA"/>
            </a:p>
          </p:txBody>
        </p:sp>
        <p:sp>
          <p:nvSpPr>
            <p:cNvPr id="18" name="Freeform 34">
              <a:extLst>
                <a:ext uri="{FF2B5EF4-FFF2-40B4-BE49-F238E27FC236}">
                  <a16:creationId xmlns:a16="http://schemas.microsoft.com/office/drawing/2014/main" id="{64375348-9687-3A7C-E849-7E4E23807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ZA"/>
            </a:p>
          </p:txBody>
        </p:sp>
        <p:sp>
          <p:nvSpPr>
            <p:cNvPr id="19" name="Freeform 35">
              <a:extLst>
                <a:ext uri="{FF2B5EF4-FFF2-40B4-BE49-F238E27FC236}">
                  <a16:creationId xmlns:a16="http://schemas.microsoft.com/office/drawing/2014/main" id="{343978CB-B224-0312-6EE5-8D8EB7BA0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ZA"/>
            </a:p>
          </p:txBody>
        </p:sp>
        <p:sp>
          <p:nvSpPr>
            <p:cNvPr id="20" name="Freeform 36">
              <a:extLst>
                <a:ext uri="{FF2B5EF4-FFF2-40B4-BE49-F238E27FC236}">
                  <a16:creationId xmlns:a16="http://schemas.microsoft.com/office/drawing/2014/main" id="{C0E0327F-B1EA-FA12-6F84-51141218F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ZA"/>
            </a:p>
          </p:txBody>
        </p:sp>
        <p:sp>
          <p:nvSpPr>
            <p:cNvPr id="21" name="Freeform 37">
              <a:extLst>
                <a:ext uri="{FF2B5EF4-FFF2-40B4-BE49-F238E27FC236}">
                  <a16:creationId xmlns:a16="http://schemas.microsoft.com/office/drawing/2014/main" id="{B6274FC9-DAEB-E694-1FDE-7FAF03A3D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ZA"/>
            </a:p>
          </p:txBody>
        </p:sp>
        <p:sp>
          <p:nvSpPr>
            <p:cNvPr id="22" name="Freeform 38">
              <a:extLst>
                <a:ext uri="{FF2B5EF4-FFF2-40B4-BE49-F238E27FC236}">
                  <a16:creationId xmlns:a16="http://schemas.microsoft.com/office/drawing/2014/main" id="{B4C3734F-427C-24A9-5B61-FCF142667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ZA"/>
            </a:p>
          </p:txBody>
        </p:sp>
      </p:grpSp>
      <p:sp>
        <p:nvSpPr>
          <p:cNvPr id="2" name="Title 1">
            <a:extLst>
              <a:ext uri="{FF2B5EF4-FFF2-40B4-BE49-F238E27FC236}">
                <a16:creationId xmlns:a16="http://schemas.microsoft.com/office/drawing/2014/main" id="{9C1BD8B7-7C37-E4AE-F7D3-5F36FC0F7AFB}"/>
              </a:ext>
            </a:extLst>
          </p:cNvPr>
          <p:cNvSpPr>
            <a:spLocks noGrp="1"/>
          </p:cNvSpPr>
          <p:nvPr>
            <p:ph type="title"/>
          </p:nvPr>
        </p:nvSpPr>
        <p:spPr>
          <a:xfrm>
            <a:off x="1217056" y="1093380"/>
            <a:ext cx="3068182" cy="4671240"/>
          </a:xfrm>
        </p:spPr>
        <p:txBody>
          <a:bodyPr anchor="ctr">
            <a:normAutofit/>
          </a:bodyPr>
          <a:lstStyle/>
          <a:p>
            <a:pPr algn="r"/>
            <a:r>
              <a:rPr lang="en-US" dirty="0"/>
              <a:t>Appendix</a:t>
            </a:r>
            <a:endParaRPr lang="en-ZA" dirty="0"/>
          </a:p>
        </p:txBody>
      </p:sp>
      <p:sp>
        <p:nvSpPr>
          <p:cNvPr id="24" name="Freeform 11">
            <a:extLst>
              <a:ext uri="{FF2B5EF4-FFF2-40B4-BE49-F238E27FC236}">
                <a16:creationId xmlns:a16="http://schemas.microsoft.com/office/drawing/2014/main" id="{F786E46F-98F2-0150-47C2-BB7210149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ZA"/>
          </a:p>
        </p:txBody>
      </p:sp>
      <p:sp>
        <p:nvSpPr>
          <p:cNvPr id="26" name="Rectangle 25">
            <a:extLst>
              <a:ext uri="{FF2B5EF4-FFF2-40B4-BE49-F238E27FC236}">
                <a16:creationId xmlns:a16="http://schemas.microsoft.com/office/drawing/2014/main" id="{80871376-FC27-06B8-99C5-CC84CF080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90DEC8C-F698-DCE4-822C-344AA708B57E}"/>
              </a:ext>
            </a:extLst>
          </p:cNvPr>
          <p:cNvSpPr txBox="1"/>
          <p:nvPr/>
        </p:nvSpPr>
        <p:spPr>
          <a:xfrm>
            <a:off x="5410200" y="3140787"/>
            <a:ext cx="5808074" cy="553998"/>
          </a:xfrm>
          <a:prstGeom prst="rect">
            <a:avLst/>
          </a:prstGeom>
          <a:noFill/>
        </p:spPr>
        <p:txBody>
          <a:bodyPr wrap="square" rtlCol="0">
            <a:spAutoFit/>
          </a:bodyPr>
          <a:lstStyle/>
          <a:p>
            <a:r>
              <a:rPr lang="en-US" sz="3000" dirty="0"/>
              <a:t>Methodology</a:t>
            </a:r>
          </a:p>
        </p:txBody>
      </p:sp>
    </p:spTree>
    <p:extLst>
      <p:ext uri="{BB962C8B-B14F-4D97-AF65-F5344CB8AC3E}">
        <p14:creationId xmlns:p14="http://schemas.microsoft.com/office/powerpoint/2010/main" val="30534779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61A4-CF36-3813-836F-C2FBB4AEEAAE}"/>
              </a:ext>
            </a:extLst>
          </p:cNvPr>
          <p:cNvSpPr>
            <a:spLocks noGrp="1"/>
          </p:cNvSpPr>
          <p:nvPr>
            <p:ph type="title"/>
          </p:nvPr>
        </p:nvSpPr>
        <p:spPr/>
        <p:txBody>
          <a:bodyPr/>
          <a:lstStyle/>
          <a:p>
            <a:r>
              <a:rPr lang="en-US" dirty="0"/>
              <a:t>Methodology</a:t>
            </a:r>
            <a:endParaRPr lang="en-ZA" dirty="0"/>
          </a:p>
        </p:txBody>
      </p:sp>
      <p:sp>
        <p:nvSpPr>
          <p:cNvPr id="3" name="Content Placeholder 2">
            <a:extLst>
              <a:ext uri="{FF2B5EF4-FFF2-40B4-BE49-F238E27FC236}">
                <a16:creationId xmlns:a16="http://schemas.microsoft.com/office/drawing/2014/main" id="{84C27FC9-F1D3-CEC2-B259-924CE16313A8}"/>
              </a:ext>
            </a:extLst>
          </p:cNvPr>
          <p:cNvSpPr>
            <a:spLocks noGrp="1"/>
          </p:cNvSpPr>
          <p:nvPr>
            <p:ph idx="1"/>
          </p:nvPr>
        </p:nvSpPr>
        <p:spPr>
          <a:xfrm>
            <a:off x="2504151" y="1540189"/>
            <a:ext cx="8915400" cy="3777622"/>
          </a:xfrm>
        </p:spPr>
        <p:txBody>
          <a:bodyPr>
            <a:normAutofit/>
          </a:bodyPr>
          <a:lstStyle/>
          <a:p>
            <a:r>
              <a:rPr lang="en-US" dirty="0"/>
              <a:t>Conducted planning on the Miro board by considering the data types/ columns on the data file </a:t>
            </a:r>
          </a:p>
          <a:p>
            <a:r>
              <a:rPr lang="en-US" dirty="0"/>
              <a:t>Data processing in Snowflake </a:t>
            </a:r>
          </a:p>
          <a:p>
            <a:pPr lvl="1"/>
            <a:r>
              <a:rPr lang="en-US" dirty="0"/>
              <a:t>Created a database, schema and table on Snowflake </a:t>
            </a:r>
          </a:p>
          <a:p>
            <a:pPr lvl="1"/>
            <a:r>
              <a:rPr lang="en-US" dirty="0"/>
              <a:t>Uploaded CVV file on Snowflake</a:t>
            </a:r>
          </a:p>
          <a:p>
            <a:pPr lvl="1"/>
            <a:r>
              <a:rPr lang="en-US" dirty="0"/>
              <a:t>New columns were created: Revenue, Day classification, time classifications </a:t>
            </a:r>
          </a:p>
          <a:p>
            <a:r>
              <a:rPr lang="en-US" dirty="0"/>
              <a:t>Data Analysis on Excel </a:t>
            </a:r>
          </a:p>
          <a:p>
            <a:pPr lvl="1"/>
            <a:r>
              <a:rPr lang="en-US" dirty="0"/>
              <a:t>Creation of Pivot tables </a:t>
            </a:r>
          </a:p>
          <a:p>
            <a:pPr lvl="1"/>
            <a:r>
              <a:rPr lang="en-US" dirty="0"/>
              <a:t>Creation of graphs related to the Pivot tables </a:t>
            </a:r>
            <a:endParaRPr lang="en-ZA" dirty="0"/>
          </a:p>
        </p:txBody>
      </p:sp>
    </p:spTree>
    <p:extLst>
      <p:ext uri="{BB962C8B-B14F-4D97-AF65-F5344CB8AC3E}">
        <p14:creationId xmlns:p14="http://schemas.microsoft.com/office/powerpoint/2010/main" val="372874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ZA"/>
            </a:p>
          </p:txBody>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ZA"/>
            </a:p>
          </p:txBody>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ZA"/>
            </a:p>
          </p:txBody>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ZA"/>
            </a:p>
          </p:txBody>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ZA"/>
            </a:p>
          </p:txBody>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ZA"/>
            </a:p>
          </p:txBody>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ZA"/>
            </a:p>
          </p:txBody>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ZA"/>
            </a:p>
          </p:txBody>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ZA"/>
            </a:p>
          </p:txBody>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ZA"/>
            </a:p>
          </p:txBody>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ZA"/>
            </a:p>
          </p:txBody>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ZA"/>
            </a:p>
          </p:txBody>
        </p:sp>
      </p:grpSp>
      <p:sp>
        <p:nvSpPr>
          <p:cNvPr id="2" name="Title 1">
            <a:extLst>
              <a:ext uri="{FF2B5EF4-FFF2-40B4-BE49-F238E27FC236}">
                <a16:creationId xmlns:a16="http://schemas.microsoft.com/office/drawing/2014/main" id="{166D5395-7737-79CF-D2E0-E2E826FFC1FA}"/>
              </a:ext>
            </a:extLst>
          </p:cNvPr>
          <p:cNvSpPr>
            <a:spLocks noGrp="1"/>
          </p:cNvSpPr>
          <p:nvPr>
            <p:ph type="title"/>
          </p:nvPr>
        </p:nvSpPr>
        <p:spPr>
          <a:xfrm>
            <a:off x="1217056" y="1093380"/>
            <a:ext cx="3068182" cy="4671240"/>
          </a:xfrm>
        </p:spPr>
        <p:txBody>
          <a:bodyPr anchor="ctr">
            <a:normAutofit/>
          </a:bodyPr>
          <a:lstStyle/>
          <a:p>
            <a:pPr algn="r"/>
            <a:r>
              <a:rPr lang="en-US"/>
              <a:t>Contents</a:t>
            </a:r>
            <a:endParaRPr lang="en-ZA" dirty="0"/>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ZA"/>
          </a:p>
        </p:txBody>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C982523-7522-6A36-B8DA-06DE24E50F93}"/>
              </a:ext>
            </a:extLst>
          </p:cNvPr>
          <p:cNvSpPr txBox="1"/>
          <p:nvPr/>
        </p:nvSpPr>
        <p:spPr>
          <a:xfrm>
            <a:off x="5410200" y="2407136"/>
            <a:ext cx="5808074" cy="1477328"/>
          </a:xfrm>
          <a:prstGeom prst="rect">
            <a:avLst/>
          </a:prstGeom>
          <a:noFill/>
        </p:spPr>
        <p:txBody>
          <a:bodyPr wrap="square" rtlCol="0">
            <a:spAutoFit/>
          </a:bodyPr>
          <a:lstStyle/>
          <a:p>
            <a:pPr marL="342900" indent="-342900">
              <a:buAutoNum type="arabicPeriod"/>
            </a:pPr>
            <a:r>
              <a:rPr lang="en-US" sz="3000" dirty="0"/>
              <a:t>Introduction </a:t>
            </a:r>
          </a:p>
          <a:p>
            <a:pPr marL="342900" indent="-342900">
              <a:buAutoNum type="arabicPeriod"/>
            </a:pPr>
            <a:r>
              <a:rPr lang="en-US" sz="3000" dirty="0"/>
              <a:t>Analysis </a:t>
            </a:r>
          </a:p>
          <a:p>
            <a:pPr marL="342900" indent="-342900">
              <a:buAutoNum type="arabicPeriod"/>
            </a:pPr>
            <a:r>
              <a:rPr lang="en-US" sz="3000" dirty="0"/>
              <a:t>Recommendations </a:t>
            </a:r>
          </a:p>
        </p:txBody>
      </p:sp>
    </p:spTree>
    <p:extLst>
      <p:ext uri="{BB962C8B-B14F-4D97-AF65-F5344CB8AC3E}">
        <p14:creationId xmlns:p14="http://schemas.microsoft.com/office/powerpoint/2010/main" val="31332284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AFD84-B8FB-623E-10F9-246514411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D2549C-2A37-3857-BCF8-3E9105EB33BA}"/>
              </a:ext>
            </a:extLst>
          </p:cNvPr>
          <p:cNvSpPr>
            <a:spLocks noGrp="1"/>
          </p:cNvSpPr>
          <p:nvPr>
            <p:ph type="title"/>
          </p:nvPr>
        </p:nvSpPr>
        <p:spPr/>
        <p:txBody>
          <a:bodyPr/>
          <a:lstStyle/>
          <a:p>
            <a:r>
              <a:rPr lang="en-US" dirty="0"/>
              <a:t>1. Introduction</a:t>
            </a:r>
            <a:endParaRPr lang="en-ZA" dirty="0"/>
          </a:p>
        </p:txBody>
      </p:sp>
      <p:sp>
        <p:nvSpPr>
          <p:cNvPr id="3" name="Content Placeholder 2">
            <a:extLst>
              <a:ext uri="{FF2B5EF4-FFF2-40B4-BE49-F238E27FC236}">
                <a16:creationId xmlns:a16="http://schemas.microsoft.com/office/drawing/2014/main" id="{B3B85562-DC7B-3EFD-382A-BDCD15DD440E}"/>
              </a:ext>
            </a:extLst>
          </p:cNvPr>
          <p:cNvSpPr>
            <a:spLocks noGrp="1"/>
          </p:cNvSpPr>
          <p:nvPr>
            <p:ph idx="1"/>
          </p:nvPr>
        </p:nvSpPr>
        <p:spPr/>
        <p:txBody>
          <a:bodyPr/>
          <a:lstStyle/>
          <a:p>
            <a:r>
              <a:rPr lang="en-US" dirty="0"/>
              <a:t>The purpose of Analysis is to provide our new CEO with business insights using Bright Coffee Shop’s Transactional Data to enable him/ her to make informed decisions that will grow the company's revenue and improve product performance.  </a:t>
            </a:r>
            <a:endParaRPr lang="en-ZA" dirty="0"/>
          </a:p>
        </p:txBody>
      </p:sp>
    </p:spTree>
    <p:extLst>
      <p:ext uri="{BB962C8B-B14F-4D97-AF65-F5344CB8AC3E}">
        <p14:creationId xmlns:p14="http://schemas.microsoft.com/office/powerpoint/2010/main" val="30711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DB52-E869-F747-E4E2-F8D640431245}"/>
              </a:ext>
            </a:extLst>
          </p:cNvPr>
          <p:cNvSpPr>
            <a:spLocks noGrp="1"/>
          </p:cNvSpPr>
          <p:nvPr>
            <p:ph type="title"/>
          </p:nvPr>
        </p:nvSpPr>
        <p:spPr/>
        <p:txBody>
          <a:bodyPr/>
          <a:lstStyle/>
          <a:p>
            <a:r>
              <a:rPr lang="en-US" dirty="0"/>
              <a:t>2. Revenue per Month</a:t>
            </a:r>
            <a:endParaRPr lang="en-ZA" dirty="0"/>
          </a:p>
        </p:txBody>
      </p:sp>
      <p:graphicFrame>
        <p:nvGraphicFramePr>
          <p:cNvPr id="4" name="Content Placeholder 3">
            <a:extLst>
              <a:ext uri="{FF2B5EF4-FFF2-40B4-BE49-F238E27FC236}">
                <a16:creationId xmlns:a16="http://schemas.microsoft.com/office/drawing/2014/main" id="{34BB7FA6-85EB-CC2E-C999-FE0D8AFE9A91}"/>
              </a:ext>
            </a:extLst>
          </p:cNvPr>
          <p:cNvGraphicFramePr>
            <a:graphicFrameLocks noGrp="1"/>
          </p:cNvGraphicFramePr>
          <p:nvPr>
            <p:ph idx="1"/>
            <p:extLst>
              <p:ext uri="{D42A27DB-BD31-4B8C-83A1-F6EECF244321}">
                <p14:modId xmlns:p14="http://schemas.microsoft.com/office/powerpoint/2010/main" val="3529402900"/>
              </p:ext>
            </p:extLst>
          </p:nvPr>
        </p:nvGraphicFramePr>
        <p:xfrm>
          <a:off x="2447699" y="1264555"/>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AD46882-F144-5BED-3017-75717BD3D872}"/>
              </a:ext>
            </a:extLst>
          </p:cNvPr>
          <p:cNvSpPr txBox="1"/>
          <p:nvPr/>
        </p:nvSpPr>
        <p:spPr>
          <a:xfrm>
            <a:off x="2677886" y="5584371"/>
            <a:ext cx="8911686" cy="923330"/>
          </a:xfrm>
          <a:prstGeom prst="rect">
            <a:avLst/>
          </a:prstGeom>
          <a:noFill/>
        </p:spPr>
        <p:txBody>
          <a:bodyPr wrap="square" rtlCol="0">
            <a:spAutoFit/>
          </a:bodyPr>
          <a:lstStyle/>
          <a:p>
            <a:r>
              <a:rPr lang="en-US" dirty="0"/>
              <a:t>As it can be seen from the above graph, the coffee shop generated the most revenue in the month of June followed by May and April consecutively. The month of Feb had the lowest revenue.  </a:t>
            </a:r>
            <a:endParaRPr lang="en-ZA" dirty="0"/>
          </a:p>
        </p:txBody>
      </p:sp>
    </p:spTree>
    <p:extLst>
      <p:ext uri="{BB962C8B-B14F-4D97-AF65-F5344CB8AC3E}">
        <p14:creationId xmlns:p14="http://schemas.microsoft.com/office/powerpoint/2010/main" val="349039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A886-6D0C-805B-AFAF-3714DBC901C9}"/>
              </a:ext>
            </a:extLst>
          </p:cNvPr>
          <p:cNvSpPr>
            <a:spLocks noGrp="1"/>
          </p:cNvSpPr>
          <p:nvPr>
            <p:ph type="title"/>
          </p:nvPr>
        </p:nvSpPr>
        <p:spPr/>
        <p:txBody>
          <a:bodyPr/>
          <a:lstStyle/>
          <a:p>
            <a:r>
              <a:rPr lang="en-US" dirty="0"/>
              <a:t>Revenue generated per location</a:t>
            </a:r>
            <a:endParaRPr lang="en-ZA" dirty="0"/>
          </a:p>
        </p:txBody>
      </p:sp>
      <p:graphicFrame>
        <p:nvGraphicFramePr>
          <p:cNvPr id="4" name="Content Placeholder 3">
            <a:extLst>
              <a:ext uri="{FF2B5EF4-FFF2-40B4-BE49-F238E27FC236}">
                <a16:creationId xmlns:a16="http://schemas.microsoft.com/office/drawing/2014/main" id="{3096DA62-B4A1-A206-1176-4752F296A5F6}"/>
              </a:ext>
            </a:extLst>
          </p:cNvPr>
          <p:cNvGraphicFramePr>
            <a:graphicFrameLocks noGrp="1"/>
          </p:cNvGraphicFramePr>
          <p:nvPr>
            <p:ph idx="1"/>
            <p:extLst>
              <p:ext uri="{D42A27DB-BD31-4B8C-83A1-F6EECF244321}">
                <p14:modId xmlns:p14="http://schemas.microsoft.com/office/powerpoint/2010/main" val="1813334560"/>
              </p:ext>
            </p:extLst>
          </p:nvPr>
        </p:nvGraphicFramePr>
        <p:xfrm>
          <a:off x="2589213" y="1491343"/>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9296E45-CA65-2FFB-06F9-1E9FFC5D502A}"/>
              </a:ext>
            </a:extLst>
          </p:cNvPr>
          <p:cNvSpPr txBox="1"/>
          <p:nvPr/>
        </p:nvSpPr>
        <p:spPr>
          <a:xfrm>
            <a:off x="1828800" y="5584371"/>
            <a:ext cx="9760772" cy="923330"/>
          </a:xfrm>
          <a:prstGeom prst="rect">
            <a:avLst/>
          </a:prstGeom>
          <a:noFill/>
        </p:spPr>
        <p:txBody>
          <a:bodyPr wrap="square" rtlCol="0">
            <a:spAutoFit/>
          </a:bodyPr>
          <a:lstStyle/>
          <a:p>
            <a:r>
              <a:rPr lang="en-US" dirty="0"/>
              <a:t>The above pie chart depicts that both Hell’s Kitchen and Astoria generated 34% of revenue each. Lower Manhattan is only behind by 2%. This indicates that the performance across all 3 of the coffee locations are on par with one another. </a:t>
            </a:r>
            <a:endParaRPr lang="en-ZA" dirty="0"/>
          </a:p>
        </p:txBody>
      </p:sp>
    </p:spTree>
    <p:extLst>
      <p:ext uri="{BB962C8B-B14F-4D97-AF65-F5344CB8AC3E}">
        <p14:creationId xmlns:p14="http://schemas.microsoft.com/office/powerpoint/2010/main" val="39334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40F8-50B5-3845-579A-E0CADD8B9742}"/>
              </a:ext>
            </a:extLst>
          </p:cNvPr>
          <p:cNvSpPr>
            <a:spLocks noGrp="1"/>
          </p:cNvSpPr>
          <p:nvPr>
            <p:ph type="title"/>
          </p:nvPr>
        </p:nvSpPr>
        <p:spPr/>
        <p:txBody>
          <a:bodyPr/>
          <a:lstStyle/>
          <a:p>
            <a:r>
              <a:rPr lang="en-US" dirty="0"/>
              <a:t>Total Revenue per Month &amp; Location</a:t>
            </a:r>
            <a:endParaRPr lang="en-ZA" dirty="0"/>
          </a:p>
        </p:txBody>
      </p:sp>
      <p:graphicFrame>
        <p:nvGraphicFramePr>
          <p:cNvPr id="4" name="Content Placeholder 3">
            <a:extLst>
              <a:ext uri="{FF2B5EF4-FFF2-40B4-BE49-F238E27FC236}">
                <a16:creationId xmlns:a16="http://schemas.microsoft.com/office/drawing/2014/main" id="{1E33B118-2940-59F7-F03E-41D0FB19204B}"/>
              </a:ext>
            </a:extLst>
          </p:cNvPr>
          <p:cNvGraphicFramePr>
            <a:graphicFrameLocks noGrp="1"/>
          </p:cNvGraphicFramePr>
          <p:nvPr>
            <p:ph idx="1"/>
            <p:extLst>
              <p:ext uri="{D42A27DB-BD31-4B8C-83A1-F6EECF244321}">
                <p14:modId xmlns:p14="http://schemas.microsoft.com/office/powerpoint/2010/main" val="4096373024"/>
              </p:ext>
            </p:extLst>
          </p:nvPr>
        </p:nvGraphicFramePr>
        <p:xfrm>
          <a:off x="2153785" y="1371599"/>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B568D0D-A62D-4A61-A4BE-437E61EF068D}"/>
              </a:ext>
            </a:extLst>
          </p:cNvPr>
          <p:cNvSpPr txBox="1"/>
          <p:nvPr/>
        </p:nvSpPr>
        <p:spPr>
          <a:xfrm>
            <a:off x="2153785" y="5435673"/>
            <a:ext cx="8911686" cy="923330"/>
          </a:xfrm>
          <a:prstGeom prst="rect">
            <a:avLst/>
          </a:prstGeom>
          <a:noFill/>
        </p:spPr>
        <p:txBody>
          <a:bodyPr wrap="square" rtlCol="0">
            <a:spAutoFit/>
          </a:bodyPr>
          <a:lstStyle/>
          <a:p>
            <a:r>
              <a:rPr lang="en-US" dirty="0"/>
              <a:t>As it can be seen from the above graph, though the revenue from months to months differ, all three coffee shops generated similar amount of revenue  throughout the 6 months.  </a:t>
            </a:r>
            <a:endParaRPr lang="en-ZA" dirty="0"/>
          </a:p>
        </p:txBody>
      </p:sp>
    </p:spTree>
    <p:extLst>
      <p:ext uri="{BB962C8B-B14F-4D97-AF65-F5344CB8AC3E}">
        <p14:creationId xmlns:p14="http://schemas.microsoft.com/office/powerpoint/2010/main" val="187862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AD2F-D1CA-B23C-7952-3C73A8E0313F}"/>
              </a:ext>
            </a:extLst>
          </p:cNvPr>
          <p:cNvSpPr>
            <a:spLocks noGrp="1"/>
          </p:cNvSpPr>
          <p:nvPr>
            <p:ph type="title"/>
          </p:nvPr>
        </p:nvSpPr>
        <p:spPr/>
        <p:txBody>
          <a:bodyPr/>
          <a:lstStyle/>
          <a:p>
            <a:r>
              <a:rPr lang="en-US" dirty="0"/>
              <a:t>Weekday Revenue comparison</a:t>
            </a:r>
            <a:endParaRPr lang="en-ZA" dirty="0"/>
          </a:p>
        </p:txBody>
      </p:sp>
      <p:graphicFrame>
        <p:nvGraphicFramePr>
          <p:cNvPr id="4" name="Content Placeholder 3">
            <a:extLst>
              <a:ext uri="{FF2B5EF4-FFF2-40B4-BE49-F238E27FC236}">
                <a16:creationId xmlns:a16="http://schemas.microsoft.com/office/drawing/2014/main" id="{96A9A0EE-58FA-C979-A2CD-A35D40A40F61}"/>
              </a:ext>
            </a:extLst>
          </p:cNvPr>
          <p:cNvGraphicFramePr>
            <a:graphicFrameLocks noGrp="1"/>
          </p:cNvGraphicFramePr>
          <p:nvPr>
            <p:ph idx="1"/>
            <p:extLst>
              <p:ext uri="{D42A27DB-BD31-4B8C-83A1-F6EECF244321}">
                <p14:modId xmlns:p14="http://schemas.microsoft.com/office/powerpoint/2010/main" val="966820310"/>
              </p:ext>
            </p:extLst>
          </p:nvPr>
        </p:nvGraphicFramePr>
        <p:xfrm>
          <a:off x="1751013" y="1480455"/>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59F136E-6E41-7C7C-1C2E-F6644A37BAEF}"/>
              </a:ext>
            </a:extLst>
          </p:cNvPr>
          <p:cNvSpPr txBox="1"/>
          <p:nvPr/>
        </p:nvSpPr>
        <p:spPr>
          <a:xfrm>
            <a:off x="1458686" y="5359471"/>
            <a:ext cx="10613571" cy="1477328"/>
          </a:xfrm>
          <a:prstGeom prst="rect">
            <a:avLst/>
          </a:prstGeom>
          <a:noFill/>
        </p:spPr>
        <p:txBody>
          <a:bodyPr wrap="square" rtlCol="0">
            <a:spAutoFit/>
          </a:bodyPr>
          <a:lstStyle/>
          <a:p>
            <a:r>
              <a:rPr lang="en-US" dirty="0"/>
              <a:t>The above graph depicts that most revenue is generated on Fridays, followed by Thursdays and Mondays. The revenue generated across the 3 top performing coffee shop is approximately R21 800.00. Saturdays generate the least amount of revenue followed by Sundays. It’s worth noting that the revenue gap between the best and worst performing days is however less than R2000.  </a:t>
            </a:r>
            <a:endParaRPr lang="en-ZA" dirty="0"/>
          </a:p>
        </p:txBody>
      </p:sp>
    </p:spTree>
    <p:extLst>
      <p:ext uri="{BB962C8B-B14F-4D97-AF65-F5344CB8AC3E}">
        <p14:creationId xmlns:p14="http://schemas.microsoft.com/office/powerpoint/2010/main" val="409432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D103-2F96-10A6-B9E3-B9021891B1CB}"/>
              </a:ext>
            </a:extLst>
          </p:cNvPr>
          <p:cNvSpPr>
            <a:spLocks noGrp="1"/>
          </p:cNvSpPr>
          <p:nvPr>
            <p:ph type="title"/>
          </p:nvPr>
        </p:nvSpPr>
        <p:spPr/>
        <p:txBody>
          <a:bodyPr/>
          <a:lstStyle/>
          <a:p>
            <a:r>
              <a:rPr lang="en-US" dirty="0"/>
              <a:t>Total Revenue per day and time classification </a:t>
            </a:r>
            <a:endParaRPr lang="en-ZA" dirty="0"/>
          </a:p>
        </p:txBody>
      </p:sp>
      <p:graphicFrame>
        <p:nvGraphicFramePr>
          <p:cNvPr id="4" name="Content Placeholder 3">
            <a:extLst>
              <a:ext uri="{FF2B5EF4-FFF2-40B4-BE49-F238E27FC236}">
                <a16:creationId xmlns:a16="http://schemas.microsoft.com/office/drawing/2014/main" id="{5B245455-940D-8471-6DE7-D6ABF027F0AD}"/>
              </a:ext>
            </a:extLst>
          </p:cNvPr>
          <p:cNvGraphicFramePr>
            <a:graphicFrameLocks noGrp="1"/>
          </p:cNvGraphicFramePr>
          <p:nvPr>
            <p:ph idx="1"/>
            <p:extLst>
              <p:ext uri="{D42A27DB-BD31-4B8C-83A1-F6EECF244321}">
                <p14:modId xmlns:p14="http://schemas.microsoft.com/office/powerpoint/2010/main" val="3778762888"/>
              </p:ext>
            </p:extLst>
          </p:nvPr>
        </p:nvGraphicFramePr>
        <p:xfrm>
          <a:off x="2589213" y="1785256"/>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FFB3F24-CCE4-789F-E280-A2B13472D85B}"/>
              </a:ext>
            </a:extLst>
          </p:cNvPr>
          <p:cNvSpPr txBox="1"/>
          <p:nvPr/>
        </p:nvSpPr>
        <p:spPr>
          <a:xfrm>
            <a:off x="2153785" y="5609844"/>
            <a:ext cx="8911686" cy="923330"/>
          </a:xfrm>
          <a:prstGeom prst="rect">
            <a:avLst/>
          </a:prstGeom>
          <a:noFill/>
        </p:spPr>
        <p:txBody>
          <a:bodyPr wrap="square" rtlCol="0">
            <a:spAutoFit/>
          </a:bodyPr>
          <a:lstStyle/>
          <a:p>
            <a:r>
              <a:rPr lang="en-US" dirty="0"/>
              <a:t>As it can be seen from the above graph, most revenue is generated in the mornings, followed by afternoons consistently throughout the week. The lowest revenue is generated in the evenings. </a:t>
            </a:r>
            <a:endParaRPr lang="en-ZA" dirty="0"/>
          </a:p>
        </p:txBody>
      </p:sp>
    </p:spTree>
    <p:extLst>
      <p:ext uri="{BB962C8B-B14F-4D97-AF65-F5344CB8AC3E}">
        <p14:creationId xmlns:p14="http://schemas.microsoft.com/office/powerpoint/2010/main" val="376064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B27F3-563A-9CC0-E673-91B50BCAC148}"/>
              </a:ext>
            </a:extLst>
          </p:cNvPr>
          <p:cNvSpPr>
            <a:spLocks noGrp="1"/>
          </p:cNvSpPr>
          <p:nvPr>
            <p:ph type="title"/>
          </p:nvPr>
        </p:nvSpPr>
        <p:spPr>
          <a:xfrm>
            <a:off x="649224" y="645106"/>
            <a:ext cx="9920801" cy="1259894"/>
          </a:xfrm>
        </p:spPr>
        <p:txBody>
          <a:bodyPr vert="horz" lIns="91440" tIns="45720" rIns="91440" bIns="45720" rtlCol="0" anchor="t">
            <a:normAutofit/>
          </a:bodyPr>
          <a:lstStyle/>
          <a:p>
            <a:pPr>
              <a:lnSpc>
                <a:spcPct val="90000"/>
              </a:lnSpc>
            </a:pPr>
            <a:r>
              <a:rPr lang="en-US" sz="2800" dirty="0"/>
              <a:t>Total Revenue by Time of Classification</a:t>
            </a:r>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 name="TextBox 2">
            <a:extLst>
              <a:ext uri="{FF2B5EF4-FFF2-40B4-BE49-F238E27FC236}">
                <a16:creationId xmlns:a16="http://schemas.microsoft.com/office/drawing/2014/main" id="{E14246DD-BA5D-7A35-9270-BAB363D40740}"/>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dirty="0">
                <a:solidFill>
                  <a:schemeClr val="tx1">
                    <a:lumMod val="75000"/>
                    <a:lumOff val="25000"/>
                  </a:schemeClr>
                </a:solidFill>
              </a:rPr>
              <a:t>As it can be seen from the graph, 55% of the revenue is attributed to Morning sales, 30% to afternoon sales and only 15% to evening sales. </a:t>
            </a:r>
          </a:p>
        </p:txBody>
      </p:sp>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1A1347DD-741C-4F46-830D-7F2D21BE48E9}"/>
              </a:ext>
            </a:extLst>
          </p:cNvPr>
          <p:cNvGraphicFramePr>
            <a:graphicFrameLocks noGrp="1"/>
          </p:cNvGraphicFramePr>
          <p:nvPr>
            <p:ph idx="1"/>
            <p:extLst>
              <p:ext uri="{D42A27DB-BD31-4B8C-83A1-F6EECF244321}">
                <p14:modId xmlns:p14="http://schemas.microsoft.com/office/powerpoint/2010/main" val="417826078"/>
              </p:ext>
            </p:extLst>
          </p:nvPr>
        </p:nvGraphicFramePr>
        <p:xfrm>
          <a:off x="4626429" y="2133600"/>
          <a:ext cx="6878184"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
            <a:extLst>
              <a:ext uri="{FF2B5EF4-FFF2-40B4-BE49-F238E27FC236}">
                <a16:creationId xmlns:a16="http://schemas.microsoft.com/office/drawing/2014/main" id="{AA1024C1-D4B4-B8E5-256F-FA5B07DE8EDE}"/>
              </a:ext>
            </a:extLst>
          </p:cNvPr>
          <p:cNvSpPr txBox="1"/>
          <p:nvPr/>
        </p:nvSpPr>
        <p:spPr>
          <a:xfrm>
            <a:off x="8137077" y="4593772"/>
            <a:ext cx="473526" cy="25807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ZA" sz="700" dirty="0"/>
              <a:t>15</a:t>
            </a:r>
            <a:r>
              <a:rPr lang="en-ZA" sz="700" kern="1200" dirty="0"/>
              <a:t>%</a:t>
            </a:r>
          </a:p>
        </p:txBody>
      </p:sp>
      <p:sp>
        <p:nvSpPr>
          <p:cNvPr id="14" name="TextBox 1">
            <a:extLst>
              <a:ext uri="{FF2B5EF4-FFF2-40B4-BE49-F238E27FC236}">
                <a16:creationId xmlns:a16="http://schemas.microsoft.com/office/drawing/2014/main" id="{AA1024C1-D4B4-B8E5-256F-FA5B07DE8EDE}"/>
              </a:ext>
            </a:extLst>
          </p:cNvPr>
          <p:cNvSpPr txBox="1"/>
          <p:nvPr/>
        </p:nvSpPr>
        <p:spPr>
          <a:xfrm>
            <a:off x="10194471" y="2666999"/>
            <a:ext cx="375554" cy="2689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ZA" sz="700" dirty="0"/>
              <a:t>55</a:t>
            </a:r>
            <a:r>
              <a:rPr lang="en-ZA" sz="700" kern="1200" dirty="0"/>
              <a:t>%</a:t>
            </a:r>
          </a:p>
        </p:txBody>
      </p:sp>
    </p:spTree>
    <p:extLst>
      <p:ext uri="{BB962C8B-B14F-4D97-AF65-F5344CB8AC3E}">
        <p14:creationId xmlns:p14="http://schemas.microsoft.com/office/powerpoint/2010/main" val="8023411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120</TotalTime>
  <Words>602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Bright Coffee Shop</vt:lpstr>
      <vt:lpstr>Contents</vt:lpstr>
      <vt:lpstr>1. Introduction</vt:lpstr>
      <vt:lpstr>2. Revenue per Month</vt:lpstr>
      <vt:lpstr>Revenue generated per location</vt:lpstr>
      <vt:lpstr>Total Revenue per Month &amp; Location</vt:lpstr>
      <vt:lpstr>Weekday Revenue comparison</vt:lpstr>
      <vt:lpstr>Total Revenue per day and time classification </vt:lpstr>
      <vt:lpstr>Total Revenue by Time of Classification</vt:lpstr>
      <vt:lpstr>Revenue per product category </vt:lpstr>
      <vt:lpstr>Revenue per product category </vt:lpstr>
      <vt:lpstr>Recommendations </vt:lpstr>
      <vt:lpstr>Appendix</vt:lpstr>
      <vt:lpstr>Methodology</vt:lpstr>
    </vt:vector>
  </TitlesOfParts>
  <Company>Absa Bank Limited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Muano Kharidzha (ZA)</dc:creator>
  <cp:lastModifiedBy>Muano Kharidzha (ZA)</cp:lastModifiedBy>
  <cp:revision>1</cp:revision>
  <dcterms:created xsi:type="dcterms:W3CDTF">2025-10-26T20:15:27Z</dcterms:created>
  <dcterms:modified xsi:type="dcterms:W3CDTF">2025-10-27T10:38:52Z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5b93d1f-0ad4-4957-b824-94d94a84c1c8_Enabled">
    <vt:lpwstr>true</vt:lpwstr>
  </property>
  <property fmtid="{D5CDD505-2E9C-101B-9397-08002B2CF9AE}" pid="3" name="MSIP_Label_e5b93d1f-0ad4-4957-b824-94d94a84c1c8_SetDate">
    <vt:lpwstr>2025-10-26T20:36:27Z</vt:lpwstr>
  </property>
  <property fmtid="{D5CDD505-2E9C-101B-9397-08002B2CF9AE}" pid="4" name="MSIP_Label_e5b93d1f-0ad4-4957-b824-94d94a84c1c8_Method">
    <vt:lpwstr>Standard</vt:lpwstr>
  </property>
  <property fmtid="{D5CDD505-2E9C-101B-9397-08002B2CF9AE}" pid="5" name="MSIP_Label_e5b93d1f-0ad4-4957-b824-94d94a84c1c8_Name">
    <vt:lpwstr>Internal Only</vt:lpwstr>
  </property>
  <property fmtid="{D5CDD505-2E9C-101B-9397-08002B2CF9AE}" pid="6" name="MSIP_Label_e5b93d1f-0ad4-4957-b824-94d94a84c1c8_SiteId">
    <vt:lpwstr>5be1f46d-495f-465b-9507-996e8c8cdcb6</vt:lpwstr>
  </property>
  <property fmtid="{D5CDD505-2E9C-101B-9397-08002B2CF9AE}" pid="7" name="MSIP_Label_e5b93d1f-0ad4-4957-b824-94d94a84c1c8_ActionId">
    <vt:lpwstr>3a188486-5528-4dff-9b62-897e212d4aa1</vt:lpwstr>
  </property>
  <property fmtid="{D5CDD505-2E9C-101B-9397-08002B2CF9AE}" pid="8" name="MSIP_Label_e5b93d1f-0ad4-4957-b824-94d94a84c1c8_ContentBits">
    <vt:lpwstr>0</vt:lpwstr>
  </property>
  <property fmtid="{D5CDD505-2E9C-101B-9397-08002B2CF9AE}" pid="9" name="MSIP_Label_e5b93d1f-0ad4-4957-b824-94d94a84c1c8_Tag">
    <vt:lpwstr>10, 3, 0, 1</vt:lpwstr>
  </property>
</Properties>
</file>