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8" r:id="rId6"/>
    <p:sldId id="259" r:id="rId7"/>
    <p:sldId id="260" r:id="rId8"/>
    <p:sldId id="276" r:id="rId9"/>
    <p:sldId id="273" r:id="rId10"/>
    <p:sldId id="277" r:id="rId11"/>
    <p:sldId id="265" r:id="rId12"/>
    <p:sldId id="278" r:id="rId13"/>
    <p:sldId id="279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45067-1671-F873-E1B3-CA377E7FAA67}" v="445" dt="2023-04-22T14:34:49.551"/>
    <p1510:client id="{5D222B9A-C52B-A0DC-BDAC-644BFA00850F}" v="5" dt="2023-04-22T14:23:21.588"/>
    <p1510:client id="{60367EF0-5BA4-D977-2145-F1C6DCF65B95}" v="63" dt="2023-04-22T14:42:45.934"/>
    <p1510:client id="{904E780B-53BB-F8BE-6635-A059D82BB879}" v="14" dt="2023-04-22T14:20:03.445"/>
    <p1510:client id="{98954A02-89D2-46E0-8C02-0F86C1082FBE}" v="10" dt="2023-04-17T15:15:08.864"/>
    <p1510:client id="{99CC6413-8451-3A88-482B-B37170AED891}" v="7" dt="2023-04-24T03:28:53.242"/>
    <p1510:client id="{AE8805F9-CD6A-D13E-682C-0A4D26B1FD3D}" v="186" dt="2023-04-21T21:48:28.945"/>
    <p1510:client id="{B33E87B1-603A-1923-0479-AB7FDF7F873B}" v="60" dt="2023-04-17T16:00:47.160"/>
    <p1510:client id="{F2B6F333-F58A-53FD-81C5-61C8F4EF760A}" v="402" dt="2023-04-19T16:34:17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4/23/2023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4/23/2023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4/23/2023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4/23/2023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4/23/2023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4/23/2023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4/23/2023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/>
              <a:t>CIS202 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Arial"/>
                <a:cs typeface="Arial"/>
              </a:rPr>
              <a:t>Adam Thomas, Kurt Mueller, </a:t>
            </a:r>
            <a:r>
              <a:rPr lang="en-US" err="1">
                <a:latin typeface="Arial"/>
                <a:cs typeface="Arial"/>
              </a:rPr>
              <a:t>Huseen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Muyne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0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2187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2928F-89F4-15D0-6523-28C7DFCC2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AE6F7E-4FDC-8834-68BB-BF309043A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104" y="192555"/>
            <a:ext cx="6026384" cy="645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3996334" cy="133600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6960B4E-BA96-7D14-BF68-C4D471CC4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38" y="383088"/>
            <a:ext cx="1354428" cy="1332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35CCA-E9A4-B613-88C7-FDFB012DA967}"/>
              </a:ext>
            </a:extLst>
          </p:cNvPr>
          <p:cNvSpPr txBox="1"/>
          <p:nvPr/>
        </p:nvSpPr>
        <p:spPr>
          <a:xfrm>
            <a:off x="7000203" y="1760112"/>
            <a:ext cx="11134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Taylor</a:t>
            </a:r>
          </a:p>
        </p:txBody>
      </p:sp>
      <p:pic>
        <p:nvPicPr>
          <p:cNvPr id="7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30A5F76B-DB88-51D1-6B5B-F153E2F7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960" y="368886"/>
            <a:ext cx="1343695" cy="1323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64B44F-3BB9-D479-B76D-B8C54DD228C8}"/>
              </a:ext>
            </a:extLst>
          </p:cNvPr>
          <p:cNvSpPr txBox="1"/>
          <p:nvPr/>
        </p:nvSpPr>
        <p:spPr>
          <a:xfrm>
            <a:off x="8943907" y="1746991"/>
            <a:ext cx="1046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Robin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659DAD7-EC72-AB9E-D488-8D6D596F3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51" y="2235633"/>
            <a:ext cx="12054743" cy="15993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latin typeface="Segoe UI"/>
                <a:cs typeface="Segoe UI"/>
              </a:rPr>
              <a:t>Two best friends, Robin and Taylor, see an opportunity to open up a bookstore named The Literary Oasis in their town. </a:t>
            </a:r>
          </a:p>
          <a:p>
            <a:r>
              <a:rPr lang="en-US" sz="1600" dirty="0">
                <a:latin typeface="Segoe UI"/>
                <a:cs typeface="Segoe UI"/>
              </a:rPr>
              <a:t>They see an untapped market for a high quality, service-oriented bookstore that they can be successful in. </a:t>
            </a:r>
          </a:p>
          <a:p>
            <a:r>
              <a:rPr lang="en-US" sz="1600" dirty="0">
                <a:latin typeface="Segoe UI"/>
                <a:cs typeface="Segoe UI"/>
              </a:rPr>
              <a:t>The challenge they face is the need of a computer-based information system in order to accomplish their goal that our team has been hired to design and implement.</a:t>
            </a:r>
          </a:p>
          <a:p>
            <a:r>
              <a:rPr lang="en-US" sz="1600" dirty="0">
                <a:solidFill>
                  <a:srgbClr val="FFFFFF"/>
                </a:solidFill>
                <a:latin typeface="Segoe UI"/>
                <a:cs typeface="Segoe UI"/>
              </a:rPr>
              <a:t>Using our system they will be able to: 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8F1AF-1CD0-CE56-6E02-75442AB83715}"/>
              </a:ext>
            </a:extLst>
          </p:cNvPr>
          <p:cNvSpPr txBox="1"/>
          <p:nvPr/>
        </p:nvSpPr>
        <p:spPr>
          <a:xfrm>
            <a:off x="3739541" y="4235363"/>
            <a:ext cx="798273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rtl="0"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Look up books via title, author and ISBN​</a:t>
            </a:r>
          </a:p>
          <a:p>
            <a:pPr lvl="0" rtl="0"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Keep track of sales history ​</a:t>
            </a:r>
          </a:p>
          <a:p>
            <a:pPr lvl="0" rtl="0"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Easily order books based off sales history ​</a:t>
            </a:r>
          </a:p>
          <a:p>
            <a:pPr lvl="0" rtl="0"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Maintain several databases including :​</a:t>
            </a:r>
          </a:p>
          <a:p>
            <a:pPr lvl="1" rtl="0"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 Customer information file,​</a:t>
            </a:r>
          </a:p>
          <a:p>
            <a:pPr lvl="1" rtl="0"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Book information file, ​</a:t>
            </a:r>
          </a:p>
          <a:p>
            <a:pPr lvl="1" rtl="0"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Sale history file​</a:t>
            </a:r>
          </a:p>
          <a:p>
            <a:pPr lvl="1" rtl="0"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Customer order file​</a:t>
            </a:r>
          </a:p>
          <a:p>
            <a:pPr lvl="1" rtl="0"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Purchase order file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CIS202 Term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2D896E-F723-EC4A-344F-528271C5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601CF1-DCB9-3E1B-C9B1-381D0C596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01085"/>
              </p:ext>
            </p:extLst>
          </p:nvPr>
        </p:nvGraphicFramePr>
        <p:xfrm>
          <a:off x="136769" y="1729153"/>
          <a:ext cx="11978748" cy="4872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15">
                  <a:extLst>
                    <a:ext uri="{9D8B030D-6E8A-4147-A177-3AD203B41FA5}">
                      <a16:colId xmlns:a16="http://schemas.microsoft.com/office/drawing/2014/main" val="2731916754"/>
                    </a:ext>
                  </a:extLst>
                </a:gridCol>
                <a:gridCol w="8999133">
                  <a:extLst>
                    <a:ext uri="{9D8B030D-6E8A-4147-A177-3AD203B41FA5}">
                      <a16:colId xmlns:a16="http://schemas.microsoft.com/office/drawing/2014/main" val="3091788693"/>
                    </a:ext>
                  </a:extLst>
                </a:gridCol>
              </a:tblGrid>
              <a:tr h="7998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#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u="none" strike="noStrike">
                          <a:effectLst/>
                        </a:rPr>
                        <a:t>Functional </a:t>
                      </a:r>
                      <a:r>
                        <a:rPr lang="en-US" sz="4000" b="1" i="0" u="none" strike="noStrike" noProof="0">
                          <a:solidFill>
                            <a:srgbClr val="FFFFFF"/>
                          </a:solidFill>
                          <a:effectLst/>
                          <a:latin typeface="Tenorite"/>
                        </a:rPr>
                        <a:t>Requirement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22817363"/>
                  </a:ext>
                </a:extLst>
              </a:tr>
              <a:tr h="5817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be able to look up books. 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54133535"/>
                  </a:ext>
                </a:extLst>
              </a:tr>
              <a:tr h="5817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collect customer orders for out of stock books.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40703290"/>
                  </a:ext>
                </a:extLst>
              </a:tr>
              <a:tr h="5817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collect new customer information.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51346724"/>
                  </a:ext>
                </a:extLst>
              </a:tr>
              <a:tr h="5817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update files at point of sale.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17312697"/>
                  </a:ext>
                </a:extLst>
              </a:tr>
              <a:tr h="5817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generate purchase orders.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7004267"/>
                  </a:ext>
                </a:extLst>
              </a:tr>
              <a:tr h="5817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generate shipping labels..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67840368"/>
                  </a:ext>
                </a:extLst>
              </a:tr>
              <a:tr h="5817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be able to purge records.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41604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46CF-7ACB-A6C8-A785-99225406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Requirements 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4C11A44-D413-46C3-F6C8-E168A4444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989013"/>
              </p:ext>
            </p:extLst>
          </p:nvPr>
        </p:nvGraphicFramePr>
        <p:xfrm>
          <a:off x="229643" y="1711890"/>
          <a:ext cx="11644384" cy="4632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937">
                  <a:extLst>
                    <a:ext uri="{9D8B030D-6E8A-4147-A177-3AD203B41FA5}">
                      <a16:colId xmlns:a16="http://schemas.microsoft.com/office/drawing/2014/main" val="3823417623"/>
                    </a:ext>
                  </a:extLst>
                </a:gridCol>
                <a:gridCol w="8877447">
                  <a:extLst>
                    <a:ext uri="{9D8B030D-6E8A-4147-A177-3AD203B41FA5}">
                      <a16:colId xmlns:a16="http://schemas.microsoft.com/office/drawing/2014/main" val="1876109908"/>
                    </a:ext>
                  </a:extLst>
                </a:gridCol>
              </a:tblGrid>
              <a:tr h="10425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#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noProof="0">
                          <a:solidFill>
                            <a:srgbClr val="FFFFFF"/>
                          </a:solidFill>
                          <a:effectLst/>
                          <a:latin typeface="Tenorite"/>
                        </a:rPr>
                        <a:t>Functional Requirement</a:t>
                      </a:r>
                      <a:endParaRPr lang="en-US" b="1" i="0" noProof="0">
                        <a:solidFill>
                          <a:srgbClr val="FFFFFF"/>
                        </a:solidFill>
                        <a:latin typeface="Tenorit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73975046"/>
                  </a:ext>
                </a:extLst>
              </a:tr>
              <a:tr h="96336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effectLst/>
                        </a:rPr>
                        <a:t>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The system must retain customer's names, addresses, phone numbers, reading interests, and a unique customer number of anyone who has purchased a book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65046970"/>
                  </a:ext>
                </a:extLst>
              </a:tr>
              <a:tr h="6070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retain sales order history to determine reorder quantities.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04426691"/>
                  </a:ext>
                </a:extLst>
              </a:tr>
              <a:tr h="8050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retain the publisher name, ISBN, title, author, category, specific location in book stacks, and price for each book.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93422498"/>
                  </a:ext>
                </a:extLst>
              </a:tr>
              <a:tr h="6070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retain the orders purchased from the distributor.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63013571"/>
                  </a:ext>
                </a:extLst>
              </a:tr>
              <a:tr h="6070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retain orders for books not in stock.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0654991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8FE19-CFFF-0AB7-0C4C-47DC76C7F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22222391-8DD4-8FCB-3CA0-0EA59A1C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57791"/>
            <a:ext cx="12191998" cy="59982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08C0DE-94EB-22DD-3462-46918D4D7DAC}"/>
              </a:ext>
            </a:extLst>
          </p:cNvPr>
          <p:cNvSpPr txBox="1"/>
          <p:nvPr/>
        </p:nvSpPr>
        <p:spPr>
          <a:xfrm>
            <a:off x="2655276" y="181707"/>
            <a:ext cx="69166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Data Flow Diagram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FEB93-5F2A-1947-1BF8-51C94B51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D5C1AFCE-7B9D-3C12-E2FF-2BEB6971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3" y="1455388"/>
            <a:ext cx="10503876" cy="44395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32ACA4-89BE-7E00-3354-28CCD0D15B60}"/>
              </a:ext>
            </a:extLst>
          </p:cNvPr>
          <p:cNvSpPr txBox="1"/>
          <p:nvPr/>
        </p:nvSpPr>
        <p:spPr>
          <a:xfrm>
            <a:off x="3121269" y="410308"/>
            <a:ext cx="59348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accent5"/>
                </a:solidFill>
              </a:rPr>
              <a:t>Structure Chart</a:t>
            </a:r>
          </a:p>
        </p:txBody>
      </p:sp>
    </p:spTree>
    <p:extLst>
      <p:ext uri="{BB962C8B-B14F-4D97-AF65-F5344CB8AC3E}">
        <p14:creationId xmlns:p14="http://schemas.microsoft.com/office/powerpoint/2010/main" val="343477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Interface Layouts 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C28A10C-3D53-0C5B-391B-C43DE5204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1" r="-2" b="537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1800" y="6356350"/>
            <a:ext cx="762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A1360F-4BE1-3134-382E-94E5E555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47" y="665728"/>
            <a:ext cx="5291666" cy="5526544"/>
          </a:xfrm>
          <a:prstGeom prst="rect">
            <a:avLst/>
          </a:prstGeom>
        </p:spPr>
      </p:pic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3BF225EB-48E8-60BE-2834-052E23CBF106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597621" y="665727"/>
            <a:ext cx="5291667" cy="55265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E3071-0CC4-1BE7-42F3-1EF1DCDD6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5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1176D5-513E-4E73-98C9-4CEA832F576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CIS202 Term Project</vt:lpstr>
      <vt:lpstr>Introduction</vt:lpstr>
      <vt:lpstr>Requirements</vt:lpstr>
      <vt:lpstr>Processes</vt:lpstr>
      <vt:lpstr>Information Requirements </vt:lpstr>
      <vt:lpstr>PowerPoint Presentation</vt:lpstr>
      <vt:lpstr>PowerPoint Presentation</vt:lpstr>
      <vt:lpstr>Interface Layouts 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43</cp:revision>
  <dcterms:created xsi:type="dcterms:W3CDTF">2023-04-17T15:14:46Z</dcterms:created>
  <dcterms:modified xsi:type="dcterms:W3CDTF">2023-04-24T03:29:16Z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