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81" r:id="rId4"/>
    <p:sldId id="266" r:id="rId5"/>
    <p:sldId id="282" r:id="rId6"/>
    <p:sldId id="283" r:id="rId7"/>
    <p:sldId id="272" r:id="rId8"/>
    <p:sldId id="278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D9"/>
    <a:srgbClr val="F7F7F7"/>
    <a:srgbClr val="797DE8"/>
    <a:srgbClr val="AD8BE1"/>
    <a:srgbClr val="E29FBE"/>
    <a:srgbClr val="FC9598"/>
    <a:srgbClr val="AFD7D9"/>
    <a:srgbClr val="D8C9C6"/>
    <a:srgbClr val="F8ADA8"/>
    <a:srgbClr val="FD7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MBTI </a:t>
            </a:r>
            <a:r>
              <a:rPr kumimoji="1" lang="ko-KR" altLang="en-US" dirty="0"/>
              <a:t>성격 테스트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44081" y="5221357"/>
            <a:ext cx="2303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b="1" spc="-150" dirty="0">
                <a:solidFill>
                  <a:schemeClr val="bg1"/>
                </a:solidFill>
              </a:rPr>
              <a:t>AD</a:t>
            </a:r>
            <a:r>
              <a:rPr lang="ko-KR" altLang="en-US" sz="3200" b="1" spc="-150" dirty="0">
                <a:solidFill>
                  <a:schemeClr val="bg1"/>
                </a:solidFill>
              </a:rPr>
              <a:t>프로젝트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FF3CE-75FA-421A-8B27-5EE14D1D71A9}"/>
              </a:ext>
            </a:extLst>
          </p:cNvPr>
          <p:cNvSpPr txBox="1"/>
          <p:nvPr/>
        </p:nvSpPr>
        <p:spPr>
          <a:xfrm>
            <a:off x="9144895" y="532907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20203074 </a:t>
            </a:r>
            <a:r>
              <a:rPr lang="ko-KR" altLang="en-US" dirty="0"/>
              <a:t>박정민</a:t>
            </a: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CCF079-466B-4406-84F9-833DE08DD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353" y="746501"/>
            <a:ext cx="6124664" cy="572507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B84A495-92F3-4E2F-8F26-683248002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837" y="161768"/>
            <a:ext cx="5119762" cy="48403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58E636-879D-4401-BA96-9302A58E9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837" y="5184649"/>
            <a:ext cx="4190159" cy="141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B623A6-B9B7-4732-8480-DF460FAD7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84" y="72000"/>
            <a:ext cx="6201436" cy="61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08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 명세서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C1B50-92F0-45BA-9E0E-2DAC2392C012}"/>
              </a:ext>
            </a:extLst>
          </p:cNvPr>
          <p:cNvSpPr txBox="1"/>
          <p:nvPr/>
        </p:nvSpPr>
        <p:spPr>
          <a:xfrm>
            <a:off x="1783977" y="845113"/>
            <a:ext cx="6096000" cy="585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기능적 요구사항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게임에 이용되는 질문들이 필요하다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각 질문들에 대한 선택지가 필요하다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각 선택지마다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MBTI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유형 매칭이 필요하다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결과들을 종합하여 최종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MBTI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유형을 산출할 수 있어야 한다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최종적인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MBTI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유형에 따른 결과를 제공해주어야 한다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사용자 인터페이스 요구사항</a:t>
            </a:r>
          </a:p>
          <a:p>
            <a:pPr marL="7112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2-1. </a:t>
            </a:r>
            <a:r>
              <a:rPr lang="en-US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StartPage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7112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	2-1-1.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게임의 제목 표시</a:t>
            </a:r>
          </a:p>
          <a:p>
            <a:pPr marL="7112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	2-1-2.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사용자 닉네임 입력</a:t>
            </a:r>
          </a:p>
          <a:p>
            <a:pPr marL="7112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	2-1-3.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시작 버튼</a:t>
            </a:r>
          </a:p>
          <a:p>
            <a:pPr marL="7112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2-2. </a:t>
            </a:r>
            <a:r>
              <a:rPr lang="en-US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MainPage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7112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	2-2-1. 1~12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문제들과 선택지 두 개씩</a:t>
            </a:r>
          </a:p>
          <a:p>
            <a:pPr marL="7112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	2-2-2.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제출 버튼</a:t>
            </a:r>
          </a:p>
          <a:p>
            <a:pPr marL="7112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2-3. </a:t>
            </a:r>
            <a:r>
              <a:rPr lang="en-US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ResultPage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7112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	2-3-1.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나의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결과창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7112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		2-3-1-1.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내가 입력한 닉네임과 산출된 결과 유형을 표시</a:t>
            </a:r>
          </a:p>
          <a:p>
            <a:pPr marL="7112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		2-3-1-2.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산출된 결과에 대한 자세한 설명 표시</a:t>
            </a:r>
          </a:p>
          <a:p>
            <a:pPr marL="7112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	2-3-2.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나와 가장 잘 어울리는 파트너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결과창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7112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		2-3-2-1.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나와 가장 잘 어울리는 파트너 유형을 표시</a:t>
            </a:r>
          </a:p>
          <a:p>
            <a:pPr marL="7112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		2-3-2-2.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파트너 유형에 대한 자세한 설명 표시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795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소프트웨어 구조설계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main.py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546B9F-5876-4E3C-8F52-A2F60890A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45569"/>
              </p:ext>
            </p:extLst>
          </p:nvPr>
        </p:nvGraphicFramePr>
        <p:xfrm>
          <a:off x="536092" y="1011743"/>
          <a:ext cx="5559908" cy="52406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6915">
                  <a:extLst>
                    <a:ext uri="{9D8B030D-6E8A-4147-A177-3AD203B41FA5}">
                      <a16:colId xmlns:a16="http://schemas.microsoft.com/office/drawing/2014/main" val="1215492672"/>
                    </a:ext>
                  </a:extLst>
                </a:gridCol>
                <a:gridCol w="1256915">
                  <a:extLst>
                    <a:ext uri="{9D8B030D-6E8A-4147-A177-3AD203B41FA5}">
                      <a16:colId xmlns:a16="http://schemas.microsoft.com/office/drawing/2014/main" val="452632674"/>
                    </a:ext>
                  </a:extLst>
                </a:gridCol>
                <a:gridCol w="1523039">
                  <a:extLst>
                    <a:ext uri="{9D8B030D-6E8A-4147-A177-3AD203B41FA5}">
                      <a16:colId xmlns:a16="http://schemas.microsoft.com/office/drawing/2014/main" val="2829165163"/>
                    </a:ext>
                  </a:extLst>
                </a:gridCol>
                <a:gridCol w="1523039">
                  <a:extLst>
                    <a:ext uri="{9D8B030D-6E8A-4147-A177-3AD203B41FA5}">
                      <a16:colId xmlns:a16="http://schemas.microsoft.com/office/drawing/2014/main" val="724228524"/>
                    </a:ext>
                  </a:extLst>
                </a:gridCol>
              </a:tblGrid>
              <a:tr h="1664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모듈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190" marR="631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클래스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190" marR="631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메서드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190" marR="631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기능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190" marR="63190" marT="0" marB="0"/>
                </a:tc>
                <a:extLst>
                  <a:ext uri="{0D108BD9-81ED-4DB2-BD59-A6C34878D82A}">
                    <a16:rowId xmlns:a16="http://schemas.microsoft.com/office/drawing/2014/main" val="1454983706"/>
                  </a:ext>
                </a:extLst>
              </a:tr>
              <a:tr h="2901698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main.py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190" marR="6319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StartView(QWidget)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190" marR="631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initUI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190" marR="631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Start</a:t>
                      </a:r>
                      <a:r>
                        <a:rPr lang="ko-KR" sz="900" kern="100">
                          <a:effectLst/>
                        </a:rPr>
                        <a:t>창 레이아웃 설정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1. QLabel</a:t>
                      </a:r>
                      <a:r>
                        <a:rPr lang="ko-KR" sz="900" kern="100">
                          <a:effectLst/>
                        </a:rPr>
                        <a:t>로 게임 제목 표시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2. QLineEdit</a:t>
                      </a:r>
                      <a:r>
                        <a:rPr lang="ko-KR" sz="900" kern="100">
                          <a:effectLst/>
                        </a:rPr>
                        <a:t>으로 사용자 닉네임 입력 받음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3. QPushButton</a:t>
                      </a:r>
                      <a:r>
                        <a:rPr lang="ko-KR" sz="900" kern="100">
                          <a:effectLst/>
                        </a:rPr>
                        <a:t>으로 게임 시작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4. 1~3</a:t>
                      </a:r>
                      <a:r>
                        <a:rPr lang="ko-KR" sz="900" kern="100">
                          <a:effectLst/>
                        </a:rPr>
                        <a:t>을 각각</a:t>
                      </a:r>
                      <a:r>
                        <a:rPr lang="en-US" sz="900" kern="100">
                          <a:effectLst/>
                        </a:rPr>
                        <a:t> QHBoxLayout</a:t>
                      </a:r>
                      <a:r>
                        <a:rPr lang="ko-KR" sz="900" kern="100">
                          <a:effectLst/>
                        </a:rPr>
                        <a:t>에 집어넣어 하나의</a:t>
                      </a:r>
                      <a:r>
                        <a:rPr lang="en-US" sz="900" kern="100">
                          <a:effectLst/>
                        </a:rPr>
                        <a:t> QVBoxLayout</a:t>
                      </a:r>
                      <a:r>
                        <a:rPr lang="ko-KR" sz="900" kern="100">
                          <a:effectLst/>
                        </a:rPr>
                        <a:t>에 추가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190" marR="63190" marT="0" marB="0"/>
                </a:tc>
                <a:extLst>
                  <a:ext uri="{0D108BD9-81ED-4DB2-BD59-A6C34878D82A}">
                    <a16:rowId xmlns:a16="http://schemas.microsoft.com/office/drawing/2014/main" val="495416989"/>
                  </a:ext>
                </a:extLst>
              </a:tr>
              <a:tr h="8220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startButtonClicked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190" marR="631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1. QLineEdit</a:t>
                      </a:r>
                      <a:r>
                        <a:rPr lang="ko-KR" sz="900" kern="100">
                          <a:effectLst/>
                        </a:rPr>
                        <a:t>에 입력된</a:t>
                      </a:r>
                      <a:r>
                        <a:rPr lang="en-US" sz="900" kern="100">
                          <a:effectLst/>
                        </a:rPr>
                        <a:t> text</a:t>
                      </a:r>
                      <a:r>
                        <a:rPr lang="ko-KR" sz="900" kern="100">
                          <a:effectLst/>
                        </a:rPr>
                        <a:t>를</a:t>
                      </a:r>
                      <a:r>
                        <a:rPr lang="en-US" sz="900" kern="100">
                          <a:effectLst/>
                        </a:rPr>
                        <a:t> logic</a:t>
                      </a:r>
                      <a:r>
                        <a:rPr lang="ko-KR" sz="900" kern="100">
                          <a:effectLst/>
                        </a:rPr>
                        <a:t>의</a:t>
                      </a:r>
                      <a:r>
                        <a:rPr lang="en-US" sz="900" kern="100">
                          <a:effectLst/>
                        </a:rPr>
                        <a:t> setName</a:t>
                      </a:r>
                      <a:r>
                        <a:rPr lang="ko-KR" sz="900" kern="100">
                          <a:effectLst/>
                        </a:rPr>
                        <a:t>함수로 전달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2. MainView </a:t>
                      </a:r>
                      <a:r>
                        <a:rPr lang="ko-KR" sz="900" kern="100">
                          <a:effectLst/>
                        </a:rPr>
                        <a:t>생성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190" marR="63190" marT="0" marB="0"/>
                </a:tc>
                <a:extLst>
                  <a:ext uri="{0D108BD9-81ED-4DB2-BD59-A6C34878D82A}">
                    <a16:rowId xmlns:a16="http://schemas.microsoft.com/office/drawing/2014/main" val="1761284423"/>
                  </a:ext>
                </a:extLst>
              </a:tr>
              <a:tr h="1664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MainView(QDialog)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190" marR="631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initUI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190" marR="631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Main</a:t>
                      </a:r>
                      <a:r>
                        <a:rPr lang="ko-KR" sz="900" kern="100">
                          <a:effectLst/>
                        </a:rPr>
                        <a:t>창 레이아웃 표시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190" marR="63190" marT="0" marB="0"/>
                </a:tc>
                <a:extLst>
                  <a:ext uri="{0D108BD9-81ED-4DB2-BD59-A6C34878D82A}">
                    <a16:rowId xmlns:a16="http://schemas.microsoft.com/office/drawing/2014/main" val="1692397024"/>
                  </a:ext>
                </a:extLst>
              </a:tr>
              <a:tr h="1183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submitButtonClicked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190" marR="631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1. </a:t>
                      </a:r>
                      <a:r>
                        <a:rPr lang="en-US" sz="900" kern="100" dirty="0" err="1">
                          <a:effectLst/>
                        </a:rPr>
                        <a:t>combobox</a:t>
                      </a:r>
                      <a:r>
                        <a:rPr lang="ko-KR" sz="900" kern="100" dirty="0">
                          <a:effectLst/>
                        </a:rPr>
                        <a:t>에서 선택된 값들을</a:t>
                      </a:r>
                      <a:r>
                        <a:rPr lang="en-US" sz="900" kern="100" dirty="0">
                          <a:effectLst/>
                        </a:rPr>
                        <a:t> selected</a:t>
                      </a:r>
                      <a:r>
                        <a:rPr lang="ko-KR" sz="900" kern="100" dirty="0">
                          <a:effectLst/>
                        </a:rPr>
                        <a:t>라는 리스트에 담아</a:t>
                      </a:r>
                      <a:r>
                        <a:rPr lang="en-US" sz="900" kern="100" dirty="0">
                          <a:effectLst/>
                        </a:rPr>
                        <a:t> logic</a:t>
                      </a:r>
                      <a:r>
                        <a:rPr lang="ko-KR" sz="900" kern="100" dirty="0">
                          <a:effectLst/>
                        </a:rPr>
                        <a:t>의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storeTestResult</a:t>
                      </a:r>
                      <a:r>
                        <a:rPr lang="ko-KR" sz="900" kern="100" dirty="0">
                          <a:effectLst/>
                        </a:rPr>
                        <a:t>에 전달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2. </a:t>
                      </a:r>
                      <a:r>
                        <a:rPr lang="en-US" sz="900" kern="100" dirty="0" err="1">
                          <a:effectLst/>
                        </a:rPr>
                        <a:t>ResultView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ko-KR" sz="900" kern="100" dirty="0">
                          <a:effectLst/>
                        </a:rPr>
                        <a:t>창 생성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190" marR="63190" marT="0" marB="0"/>
                </a:tc>
                <a:extLst>
                  <a:ext uri="{0D108BD9-81ED-4DB2-BD59-A6C34878D82A}">
                    <a16:rowId xmlns:a16="http://schemas.microsoft.com/office/drawing/2014/main" val="368466521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C4D9FE-F928-4B82-97D8-2002BFDF5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41258"/>
              </p:ext>
            </p:extLst>
          </p:nvPr>
        </p:nvGraphicFramePr>
        <p:xfrm>
          <a:off x="6655710" y="1616559"/>
          <a:ext cx="5000198" cy="4363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570">
                  <a:extLst>
                    <a:ext uri="{9D8B030D-6E8A-4147-A177-3AD203B41FA5}">
                      <a16:colId xmlns:a16="http://schemas.microsoft.com/office/drawing/2014/main" val="2847576173"/>
                    </a:ext>
                  </a:extLst>
                </a:gridCol>
                <a:gridCol w="1769814">
                  <a:extLst>
                    <a:ext uri="{9D8B030D-6E8A-4147-A177-3AD203B41FA5}">
                      <a16:colId xmlns:a16="http://schemas.microsoft.com/office/drawing/2014/main" val="646364368"/>
                    </a:ext>
                  </a:extLst>
                </a:gridCol>
                <a:gridCol w="1769814">
                  <a:extLst>
                    <a:ext uri="{9D8B030D-6E8A-4147-A177-3AD203B41FA5}">
                      <a16:colId xmlns:a16="http://schemas.microsoft.com/office/drawing/2014/main" val="500697021"/>
                    </a:ext>
                  </a:extLst>
                </a:gridCol>
              </a:tblGrid>
              <a:tr h="391625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ResultView(QDialog)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2669" marR="626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initUI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2669" marR="626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Result</a:t>
                      </a:r>
                      <a:r>
                        <a:rPr lang="ko-KR" sz="900" kern="100">
                          <a:effectLst/>
                        </a:rPr>
                        <a:t>창 레이아웃 표시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1. QTabWidget</a:t>
                      </a:r>
                      <a:r>
                        <a:rPr lang="ko-KR" sz="900" kern="100">
                          <a:effectLst/>
                        </a:rPr>
                        <a:t>을 활용하여 탭창 사용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2.</a:t>
                      </a:r>
                      <a:r>
                        <a:rPr lang="ko-KR" sz="900" kern="100">
                          <a:effectLst/>
                        </a:rPr>
                        <a:t>나의 결과를 보여주는 </a:t>
                      </a:r>
                      <a:r>
                        <a:rPr lang="en-US" sz="900" kern="100">
                          <a:effectLst/>
                        </a:rPr>
                        <a:t>myBestAbility </a:t>
                      </a:r>
                      <a:r>
                        <a:rPr lang="ko-KR" sz="900" kern="100">
                          <a:effectLst/>
                        </a:rPr>
                        <a:t>창과 나와 잘 어울리는 파트너에 대한 결과를 보여주는</a:t>
                      </a:r>
                      <a:r>
                        <a:rPr lang="en-US" sz="900" kern="100">
                          <a:effectLst/>
                        </a:rPr>
                        <a:t> bestPartner</a:t>
                      </a:r>
                      <a:r>
                        <a:rPr lang="ko-KR" sz="900" kern="100">
                          <a:effectLst/>
                        </a:rPr>
                        <a:t>창 생성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3. </a:t>
                      </a:r>
                      <a:r>
                        <a:rPr lang="ko-KR" sz="900" kern="100">
                          <a:effectLst/>
                        </a:rPr>
                        <a:t>나의</a:t>
                      </a:r>
                      <a:r>
                        <a:rPr lang="en-US" sz="900" kern="100">
                          <a:effectLst/>
                        </a:rPr>
                        <a:t> ability</a:t>
                      </a:r>
                      <a:r>
                        <a:rPr lang="ko-KR" sz="900" kern="100">
                          <a:effectLst/>
                        </a:rPr>
                        <a:t>에 대해 표시해주는</a:t>
                      </a:r>
                      <a:r>
                        <a:rPr lang="en-US" sz="900" kern="100">
                          <a:effectLst/>
                        </a:rPr>
                        <a:t> QHBoxLayout </a:t>
                      </a:r>
                      <a:r>
                        <a:rPr lang="ko-KR" sz="900" kern="100">
                          <a:effectLst/>
                        </a:rPr>
                        <a:t>생성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4.</a:t>
                      </a:r>
                      <a:r>
                        <a:rPr lang="ko-KR" sz="900" kern="100">
                          <a:effectLst/>
                        </a:rPr>
                        <a:t>나의</a:t>
                      </a:r>
                      <a:r>
                        <a:rPr lang="en-US" sz="900" kern="100">
                          <a:effectLst/>
                        </a:rPr>
                        <a:t> character</a:t>
                      </a:r>
                      <a:r>
                        <a:rPr lang="ko-KR" sz="900" kern="100">
                          <a:effectLst/>
                        </a:rPr>
                        <a:t>에 대해 표시해주는</a:t>
                      </a:r>
                      <a:r>
                        <a:rPr lang="en-US" sz="900" kern="100">
                          <a:effectLst/>
                        </a:rPr>
                        <a:t> QHBoxLayout </a:t>
                      </a:r>
                      <a:r>
                        <a:rPr lang="ko-KR" sz="900" kern="100">
                          <a:effectLst/>
                        </a:rPr>
                        <a:t>생성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5.detail</a:t>
                      </a:r>
                      <a:r>
                        <a:rPr lang="ko-KR" sz="900" kern="100">
                          <a:effectLst/>
                        </a:rPr>
                        <a:t>한 설명에 대해 표시해주는</a:t>
                      </a:r>
                      <a:r>
                        <a:rPr lang="en-US" sz="900" kern="100">
                          <a:effectLst/>
                        </a:rPr>
                        <a:t> QHBoxLayout </a:t>
                      </a:r>
                      <a:r>
                        <a:rPr lang="ko-KR" sz="900" kern="100">
                          <a:effectLst/>
                        </a:rPr>
                        <a:t>생성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6. </a:t>
                      </a:r>
                      <a:r>
                        <a:rPr lang="ko-KR" sz="900" kern="100">
                          <a:effectLst/>
                        </a:rPr>
                        <a:t>산출된</a:t>
                      </a:r>
                      <a:r>
                        <a:rPr lang="en-US" sz="900" kern="100">
                          <a:effectLst/>
                        </a:rPr>
                        <a:t> MBTI</a:t>
                      </a:r>
                      <a:r>
                        <a:rPr lang="ko-KR" sz="900" kern="100">
                          <a:effectLst/>
                        </a:rPr>
                        <a:t>결과를</a:t>
                      </a:r>
                      <a:r>
                        <a:rPr lang="en-US" sz="900" kern="100">
                          <a:effectLst/>
                        </a:rPr>
                        <a:t> logic</a:t>
                      </a:r>
                      <a:r>
                        <a:rPr lang="ko-KR" sz="900" kern="100">
                          <a:effectLst/>
                        </a:rPr>
                        <a:t>의</a:t>
                      </a:r>
                      <a:r>
                        <a:rPr lang="en-US" sz="900" kern="100">
                          <a:effectLst/>
                        </a:rPr>
                        <a:t> getMyMBTI</a:t>
                      </a:r>
                      <a:r>
                        <a:rPr lang="ko-KR" sz="900" kern="100">
                          <a:effectLst/>
                        </a:rPr>
                        <a:t>메서드에서 전달받아</a:t>
                      </a:r>
                      <a:r>
                        <a:rPr lang="en-US" sz="900" kern="100">
                          <a:effectLst/>
                        </a:rPr>
                        <a:t> personality</a:t>
                      </a:r>
                      <a:r>
                        <a:rPr lang="ko-KR" sz="900" kern="100">
                          <a:effectLst/>
                        </a:rPr>
                        <a:t>의</a:t>
                      </a:r>
                      <a:r>
                        <a:rPr lang="en-US" sz="900" kern="100">
                          <a:effectLst/>
                        </a:rPr>
                        <a:t> find </a:t>
                      </a:r>
                      <a:r>
                        <a:rPr lang="ko-KR" sz="900" kern="100">
                          <a:effectLst/>
                        </a:rPr>
                        <a:t>메서드를 통해</a:t>
                      </a:r>
                      <a:r>
                        <a:rPr lang="en-US" sz="900" kern="100">
                          <a:effectLst/>
                        </a:rPr>
                        <a:t> MBTI</a:t>
                      </a:r>
                      <a:r>
                        <a:rPr lang="ko-KR" sz="900" kern="100">
                          <a:effectLst/>
                        </a:rPr>
                        <a:t>유형별 정보를 정리해둔</a:t>
                      </a:r>
                      <a:r>
                        <a:rPr lang="en-US" sz="900" kern="100">
                          <a:effectLst/>
                        </a:rPr>
                        <a:t> info </a:t>
                      </a:r>
                      <a:r>
                        <a:rPr lang="ko-KR" sz="900" kern="100">
                          <a:effectLst/>
                        </a:rPr>
                        <a:t>딕셔너리에서 해당 인덱스 번호를 찾음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7. </a:t>
                      </a:r>
                      <a:r>
                        <a:rPr lang="ko-KR" sz="900" kern="100">
                          <a:effectLst/>
                        </a:rPr>
                        <a:t>찾은 인덱스 번호를 사용하여 각각의 정보들을 표시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2669" marR="62669" marT="0" marB="0"/>
                </a:tc>
                <a:extLst>
                  <a:ext uri="{0D108BD9-81ED-4DB2-BD59-A6C34878D82A}">
                    <a16:rowId xmlns:a16="http://schemas.microsoft.com/office/drawing/2014/main" val="2326710337"/>
                  </a:ext>
                </a:extLst>
              </a:tr>
              <a:tr h="4350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openDB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2669" marR="626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character</a:t>
                      </a:r>
                      <a:r>
                        <a:rPr lang="ko-KR" sz="900" kern="100" dirty="0">
                          <a:effectLst/>
                        </a:rPr>
                        <a:t>에 대한</a:t>
                      </a:r>
                      <a:r>
                        <a:rPr lang="en-US" sz="900" kern="100" dirty="0">
                          <a:effectLst/>
                        </a:rPr>
                        <a:t> detail</a:t>
                      </a:r>
                      <a:r>
                        <a:rPr lang="ko-KR" sz="900" kern="100" dirty="0">
                          <a:effectLst/>
                        </a:rPr>
                        <a:t>한 설명을 적어서 따로 저장해둔</a:t>
                      </a:r>
                      <a:r>
                        <a:rPr lang="en-US" sz="900" kern="100" dirty="0">
                          <a:effectLst/>
                        </a:rPr>
                        <a:t> txt</a:t>
                      </a:r>
                      <a:r>
                        <a:rPr lang="ko-KR" sz="900" kern="100" dirty="0">
                          <a:effectLst/>
                        </a:rPr>
                        <a:t>파일을</a:t>
                      </a:r>
                      <a:r>
                        <a:rPr lang="en-US" sz="900" kern="100" dirty="0">
                          <a:effectLst/>
                        </a:rPr>
                        <a:t> load</a:t>
                      </a:r>
                      <a:r>
                        <a:rPr lang="ko-KR" sz="900" kern="100" dirty="0">
                          <a:effectLst/>
                        </a:rPr>
                        <a:t>하는 메서드 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2669" marR="62669" marT="0" marB="0"/>
                </a:tc>
                <a:extLst>
                  <a:ext uri="{0D108BD9-81ED-4DB2-BD59-A6C34878D82A}">
                    <a16:rowId xmlns:a16="http://schemas.microsoft.com/office/drawing/2014/main" val="175857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885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소프트웨어 구조설계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logic.py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C336238-8AA0-4A86-ACB4-038DF0DA4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19921"/>
              </p:ext>
            </p:extLst>
          </p:nvPr>
        </p:nvGraphicFramePr>
        <p:xfrm>
          <a:off x="2463632" y="1596476"/>
          <a:ext cx="6375568" cy="3468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3712">
                  <a:extLst>
                    <a:ext uri="{9D8B030D-6E8A-4147-A177-3AD203B41FA5}">
                      <a16:colId xmlns:a16="http://schemas.microsoft.com/office/drawing/2014/main" val="800490154"/>
                    </a:ext>
                  </a:extLst>
                </a:gridCol>
                <a:gridCol w="1463976">
                  <a:extLst>
                    <a:ext uri="{9D8B030D-6E8A-4147-A177-3AD203B41FA5}">
                      <a16:colId xmlns:a16="http://schemas.microsoft.com/office/drawing/2014/main" val="3976595997"/>
                    </a:ext>
                  </a:extLst>
                </a:gridCol>
                <a:gridCol w="1773940">
                  <a:extLst>
                    <a:ext uri="{9D8B030D-6E8A-4147-A177-3AD203B41FA5}">
                      <a16:colId xmlns:a16="http://schemas.microsoft.com/office/drawing/2014/main" val="464889045"/>
                    </a:ext>
                  </a:extLst>
                </a:gridCol>
                <a:gridCol w="1773940">
                  <a:extLst>
                    <a:ext uri="{9D8B030D-6E8A-4147-A177-3AD203B41FA5}">
                      <a16:colId xmlns:a16="http://schemas.microsoft.com/office/drawing/2014/main" val="4007776456"/>
                    </a:ext>
                  </a:extLst>
                </a:gridCol>
              </a:tblGrid>
              <a:tr h="504045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logic.py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Logic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setName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사용자가</a:t>
                      </a:r>
                      <a:r>
                        <a:rPr lang="en-US" sz="1000" kern="100">
                          <a:effectLst/>
                        </a:rPr>
                        <a:t> start</a:t>
                      </a:r>
                      <a:r>
                        <a:rPr lang="ko-KR" sz="1000" kern="100">
                          <a:effectLst/>
                        </a:rPr>
                        <a:t>창에서 입력한 닉네임을 저장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632065"/>
                  </a:ext>
                </a:extLst>
              </a:tr>
              <a:tr h="2422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getName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저장한 닉네임을 반환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0236858"/>
                  </a:ext>
                </a:extLst>
              </a:tr>
              <a:tr h="11906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storeTestResult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1.</a:t>
                      </a:r>
                      <a:r>
                        <a:rPr lang="ko-KR" sz="1000" kern="100">
                          <a:effectLst/>
                        </a:rPr>
                        <a:t>선택한 선택지들을 리스트로 전달받아 유형을</a:t>
                      </a:r>
                      <a:r>
                        <a:rPr lang="en-US" sz="1000" kern="100">
                          <a:effectLst/>
                        </a:rPr>
                        <a:t> count</a:t>
                      </a:r>
                      <a:r>
                        <a:rPr lang="ko-KR" sz="1000" kern="100">
                          <a:effectLst/>
                        </a:rPr>
                        <a:t>함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2. inspectMBTI</a:t>
                      </a:r>
                      <a:r>
                        <a:rPr lang="ko-KR" sz="1000" kern="100">
                          <a:effectLst/>
                        </a:rPr>
                        <a:t>를 호출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542906"/>
                  </a:ext>
                </a:extLst>
              </a:tr>
              <a:tr h="1289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inspectMBTI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testdb </a:t>
                      </a:r>
                      <a:r>
                        <a:rPr lang="ko-KR" sz="1000" kern="100">
                          <a:effectLst/>
                        </a:rPr>
                        <a:t>딕셔너리에 저장된 선택된 유형별 횟수를 같은</a:t>
                      </a:r>
                      <a:r>
                        <a:rPr lang="en-US" sz="1000" kern="100">
                          <a:effectLst/>
                        </a:rPr>
                        <a:t> type</a:t>
                      </a:r>
                      <a:r>
                        <a:rPr lang="ko-KR" sz="1000" kern="100">
                          <a:effectLst/>
                        </a:rPr>
                        <a:t>끼리 비교하여 최종</a:t>
                      </a:r>
                      <a:r>
                        <a:rPr lang="en-US" sz="1000" kern="100">
                          <a:effectLst/>
                        </a:rPr>
                        <a:t> MBTI</a:t>
                      </a:r>
                      <a:r>
                        <a:rPr lang="ko-KR" sz="1000" kern="100">
                          <a:effectLst/>
                        </a:rPr>
                        <a:t>결과 산출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616139"/>
                  </a:ext>
                </a:extLst>
              </a:tr>
              <a:tr h="2422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getMyMBTI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MBTI</a:t>
                      </a:r>
                      <a:r>
                        <a:rPr lang="ko-KR" sz="1000" kern="100" dirty="0">
                          <a:effectLst/>
                        </a:rPr>
                        <a:t>결과 반환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504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480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unittest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E681A5-39D3-4F94-B5F6-BBDD85749CD1}"/>
              </a:ext>
            </a:extLst>
          </p:cNvPr>
          <p:cNvSpPr txBox="1"/>
          <p:nvPr/>
        </p:nvSpPr>
        <p:spPr>
          <a:xfrm>
            <a:off x="1183341" y="1416423"/>
            <a:ext cx="9574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typeCheck.py</a:t>
            </a:r>
            <a:r>
              <a:rPr lang="ko-KR" altLang="en-US" dirty="0"/>
              <a:t>에서 </a:t>
            </a:r>
            <a:r>
              <a:rPr lang="en-US" altLang="ko-KR" dirty="0"/>
              <a:t>map</a:t>
            </a:r>
            <a:r>
              <a:rPr lang="ko-KR" altLang="en-US" dirty="0"/>
              <a:t>함수에 의해 </a:t>
            </a:r>
            <a:r>
              <a:rPr lang="en-US" altLang="ko-KR" dirty="0" err="1"/>
              <a:t>mapDic</a:t>
            </a:r>
            <a:r>
              <a:rPr lang="ko-KR" altLang="en-US" dirty="0"/>
              <a:t>이 제대로 형성되었는가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personality.py</a:t>
            </a:r>
            <a:r>
              <a:rPr lang="ko-KR" altLang="en-US" dirty="0"/>
              <a:t>에서 </a:t>
            </a:r>
            <a:r>
              <a:rPr lang="en-US" altLang="ko-KR" dirty="0" err="1"/>
              <a:t>bestpartner</a:t>
            </a:r>
            <a:r>
              <a:rPr lang="en-US" altLang="ko-KR" dirty="0"/>
              <a:t> </a:t>
            </a:r>
            <a:r>
              <a:rPr lang="ko-KR" altLang="en-US" dirty="0" err="1"/>
              <a:t>딕셔너리가</a:t>
            </a:r>
            <a:r>
              <a:rPr lang="ko-KR" altLang="en-US" dirty="0"/>
              <a:t> 제대로 형성되었는가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main.py</a:t>
            </a:r>
            <a:r>
              <a:rPr lang="ko-KR" altLang="en-US" dirty="0"/>
              <a:t>의 </a:t>
            </a:r>
            <a:r>
              <a:rPr lang="en-US" altLang="ko-KR" dirty="0" err="1"/>
              <a:t>ResultView</a:t>
            </a:r>
            <a:r>
              <a:rPr lang="en-US" altLang="ko-KR" dirty="0"/>
              <a:t> class</a:t>
            </a:r>
            <a:r>
              <a:rPr lang="ko-KR" altLang="en-US" dirty="0"/>
              <a:t>의 </a:t>
            </a:r>
            <a:r>
              <a:rPr lang="en-US" altLang="ko-KR" dirty="0" err="1"/>
              <a:t>openDB</a:t>
            </a:r>
            <a:r>
              <a:rPr lang="en-US" altLang="ko-KR" dirty="0"/>
              <a:t> </a:t>
            </a:r>
            <a:r>
              <a:rPr lang="ko-KR" altLang="en-US" dirty="0"/>
              <a:t>메서드에 의해 </a:t>
            </a:r>
            <a:r>
              <a:rPr lang="en-US" altLang="ko-KR" dirty="0"/>
              <a:t>txt</a:t>
            </a:r>
            <a:r>
              <a:rPr lang="ko-KR" altLang="en-US" dirty="0"/>
              <a:t>파일이 제대로 반환되는가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main.py</a:t>
            </a:r>
            <a:r>
              <a:rPr lang="ko-KR" altLang="en-US" dirty="0"/>
              <a:t>의 </a:t>
            </a:r>
            <a:r>
              <a:rPr lang="en-US" altLang="ko-KR" dirty="0" err="1"/>
              <a:t>StartView</a:t>
            </a:r>
            <a:r>
              <a:rPr lang="en-US" altLang="ko-KR" dirty="0"/>
              <a:t> class</a:t>
            </a:r>
            <a:r>
              <a:rPr lang="ko-KR" altLang="en-US" dirty="0"/>
              <a:t>의 </a:t>
            </a:r>
            <a:r>
              <a:rPr lang="en-US" altLang="ko-KR" dirty="0" err="1"/>
              <a:t>self.nameEdit</a:t>
            </a:r>
            <a:r>
              <a:rPr lang="ko-KR" altLang="en-US" dirty="0"/>
              <a:t>가 </a:t>
            </a:r>
            <a:r>
              <a:rPr lang="en-US" altLang="ko-KR" dirty="0"/>
              <a:t>logic.py</a:t>
            </a:r>
            <a:r>
              <a:rPr lang="ko-KR" altLang="en-US" dirty="0"/>
              <a:t>의 </a:t>
            </a:r>
            <a:r>
              <a:rPr lang="en-US" altLang="ko-KR" dirty="0" err="1"/>
              <a:t>setName</a:t>
            </a:r>
            <a:r>
              <a:rPr lang="ko-KR" altLang="en-US" dirty="0"/>
              <a:t>으로 잘 전달되어 저장되는가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43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740888" y="2910508"/>
            <a:ext cx="4710223" cy="1036983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942A6-6B66-4A6F-A44A-5A6FFAB9CDB9}"/>
              </a:ext>
            </a:extLst>
          </p:cNvPr>
          <p:cNvSpPr txBox="1"/>
          <p:nvPr/>
        </p:nvSpPr>
        <p:spPr>
          <a:xfrm>
            <a:off x="5077130" y="304427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43351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476</Words>
  <Application>Microsoft Office PowerPoint</Application>
  <PresentationFormat>와이드스크린</PresentationFormat>
  <Paragraphs>86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박정민(학생-소프트웨어학부)</cp:lastModifiedBy>
  <cp:revision>26</cp:revision>
  <dcterms:created xsi:type="dcterms:W3CDTF">2018-12-07T00:32:38Z</dcterms:created>
  <dcterms:modified xsi:type="dcterms:W3CDTF">2020-12-05T12:11:31Z</dcterms:modified>
</cp:coreProperties>
</file>