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641" r:id="rId2"/>
  </p:sldMasterIdLst>
  <p:notesMasterIdLst>
    <p:notesMasterId r:id="rId32"/>
  </p:notesMasterIdLst>
  <p:handoutMasterIdLst>
    <p:handoutMasterId r:id="rId33"/>
  </p:handoutMasterIdLst>
  <p:sldIdLst>
    <p:sldId id="621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5" r:id="rId15"/>
    <p:sldId id="604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7" r:id="rId24"/>
    <p:sldId id="618" r:id="rId25"/>
    <p:sldId id="619" r:id="rId26"/>
    <p:sldId id="620" r:id="rId27"/>
    <p:sldId id="623" r:id="rId28"/>
    <p:sldId id="625" r:id="rId29"/>
    <p:sldId id="622" r:id="rId30"/>
    <p:sldId id="624" r:id="rId3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3744">
          <p15:clr>
            <a:srgbClr val="A4A3A4"/>
          </p15:clr>
        </p15:guide>
        <p15:guide id="3" pos="768">
          <p15:clr>
            <a:srgbClr val="A4A3A4"/>
          </p15:clr>
        </p15:guide>
        <p15:guide id="4" pos="36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711" autoAdjust="0"/>
  </p:normalViewPr>
  <p:slideViewPr>
    <p:cSldViewPr>
      <p:cViewPr varScale="1">
        <p:scale>
          <a:sx n="108" d="100"/>
          <a:sy n="108" d="100"/>
        </p:scale>
        <p:origin x="1878" y="108"/>
      </p:cViewPr>
      <p:guideLst>
        <p:guide orient="horz" pos="2496"/>
        <p:guide pos="3744"/>
        <p:guide pos="768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43D7F386-76C7-4472-B3EF-F45064BE9452}" type="datetimeFigureOut">
              <a:rPr lang="ko-KR" altLang="en-US"/>
              <a:pPr>
                <a:defRPr/>
              </a:pPr>
              <a:t>2021-05-03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C40B32A6-FA89-46A0-8FDB-03A9AEA0AD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887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98E0A5C-E60C-4201-8A8E-01A9C28022AC}" type="datetimeFigureOut">
              <a:rPr lang="ko-KR" altLang="en-US"/>
              <a:pPr>
                <a:defRPr/>
              </a:pPr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807CA2B-6EA7-49FE-B0BA-E064DF47B5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8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3621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95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8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prstClr val="white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286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43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prstClr val="white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prstClr val="white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0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386C2EB7-3FA4-48E4-9A2F-E6EF0D7BF2DA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64CB7B2D-4B16-49FB-8D44-79263B66B765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45959" y="914400"/>
            <a:ext cx="6858000" cy="3276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ko-KR" altLang="en-US" sz="3200" dirty="0" err="1">
                <a:solidFill>
                  <a:sysClr val="windowText" lastClr="000000"/>
                </a:solidFill>
              </a:rPr>
              <a:t>웹클라이언트컴퓨팅</a:t>
            </a:r>
            <a:endParaRPr kumimoji="0" lang="en-US" altLang="ko-KR" sz="32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br>
              <a:rPr kumimoji="0" lang="en-US" altLang="ko-KR" sz="2700" dirty="0">
                <a:solidFill>
                  <a:sysClr val="windowText" lastClr="000000"/>
                </a:solidFill>
              </a:rPr>
            </a:br>
            <a:br>
              <a:rPr kumimoji="0" lang="en-US" altLang="ko-KR" sz="2700" dirty="0">
                <a:solidFill>
                  <a:sysClr val="windowText" lastClr="000000"/>
                </a:solidFill>
              </a:rPr>
            </a:br>
            <a:r>
              <a:rPr kumimoji="0" lang="en-US" altLang="ko-KR" sz="2000" dirty="0">
                <a:solidFill>
                  <a:sysClr val="windowText" lastClr="000000"/>
                </a:solidFill>
              </a:rPr>
              <a:t>(</a:t>
            </a:r>
            <a:r>
              <a:rPr kumimoji="0" lang="ko-KR" altLang="en-US" sz="2000" dirty="0">
                <a:solidFill>
                  <a:sysClr val="windowText" lastClr="000000"/>
                </a:solidFill>
              </a:rPr>
              <a:t>프로젝트</a:t>
            </a:r>
            <a:r>
              <a:rPr kumimoji="0" lang="en-US" altLang="ko-KR" sz="2000" dirty="0">
                <a:solidFill>
                  <a:sysClr val="windowText" lastClr="000000"/>
                </a:solidFill>
              </a:rPr>
              <a:t>1) Ajax(</a:t>
            </a:r>
            <a:r>
              <a:rPr kumimoji="0" lang="en-US" altLang="ko-KR" sz="2000" dirty="0" err="1">
                <a:solidFill>
                  <a:sysClr val="windowText" lastClr="000000"/>
                </a:solidFill>
              </a:rPr>
              <a:t>XMLHttpRequest</a:t>
            </a:r>
            <a:r>
              <a:rPr kumimoji="0" lang="en-US" altLang="ko-KR" sz="2000" dirty="0">
                <a:solidFill>
                  <a:sysClr val="windowText" lastClr="000000"/>
                </a:solidFill>
              </a:rPr>
              <a:t>)</a:t>
            </a:r>
            <a:r>
              <a:rPr kumimoji="0" lang="ko-KR" altLang="en-US" sz="2000" dirty="0">
                <a:solidFill>
                  <a:sysClr val="windowText" lastClr="000000"/>
                </a:solidFill>
              </a:rPr>
              <a:t>를 사용한</a:t>
            </a:r>
            <a:endParaRPr kumimoji="0" lang="en-US" altLang="ko-KR" sz="20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ysClr val="windowText" lastClr="000000"/>
                </a:solidFill>
              </a:rPr>
              <a:t> </a:t>
            </a:r>
            <a:endParaRPr kumimoji="0" lang="en-US" altLang="ko-KR" sz="20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ysClr val="windowText" lastClr="000000"/>
                </a:solidFill>
              </a:rPr>
              <a:t>서버측 데이터 접근</a:t>
            </a:r>
            <a:br>
              <a:rPr kumimoji="0" lang="en-US" altLang="ko-KR" sz="2000" dirty="0">
                <a:solidFill>
                  <a:sysClr val="windowText" lastClr="000000"/>
                </a:solidFill>
              </a:rPr>
            </a:br>
            <a:endParaRPr kumimoji="0"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4800600"/>
            <a:ext cx="6858000" cy="679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kumimoji="0" lang="en-US" altLang="ko-KR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400" dirty="0">
                <a:solidFill>
                  <a:sysClr val="windowText" lastClr="000000"/>
                </a:solidFill>
              </a:rPr>
              <a:t>김영만</a:t>
            </a:r>
          </a:p>
        </p:txBody>
      </p:sp>
    </p:spTree>
    <p:extLst>
      <p:ext uri="{BB962C8B-B14F-4D97-AF65-F5344CB8AC3E}">
        <p14:creationId xmlns:p14="http://schemas.microsoft.com/office/powerpoint/2010/main" val="28362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en-US" altLang="ko-KR"/>
              <a:t>createRequest( ) </a:t>
            </a:r>
            <a:r>
              <a:rPr lang="ko-KR" altLang="en-US"/>
              <a:t>함수</a:t>
            </a:r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741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05000"/>
            <a:ext cx="60102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모든 브라우저에서 동작하는 </a:t>
            </a:r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객체를 만드는 부분이 살짝 변경됐음에 유의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grpSp>
        <p:nvGrpSpPr>
          <p:cNvPr id="18436" name="그룹 4"/>
          <p:cNvGrpSpPr>
            <a:grpSpLocks/>
          </p:cNvGrpSpPr>
          <p:nvPr/>
        </p:nvGrpSpPr>
        <p:grpSpPr bwMode="auto">
          <a:xfrm>
            <a:off x="1219200" y="2325688"/>
            <a:ext cx="4572000" cy="4303712"/>
            <a:chOff x="1143000" y="2286000"/>
            <a:chExt cx="5991225" cy="5638800"/>
          </a:xfrm>
        </p:grpSpPr>
        <p:pic>
          <p:nvPicPr>
            <p:cNvPr id="18437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286000"/>
              <a:ext cx="599122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3295650"/>
              <a:ext cx="5895975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아주 과거의 인터넷 익스플로러까지 지원하는 </a:t>
            </a:r>
            <a:r>
              <a:rPr lang="en-US" altLang="ko-KR"/>
              <a:t>createRequest( ) </a:t>
            </a:r>
            <a:r>
              <a:rPr lang="ko-KR" altLang="en-US"/>
              <a:t>함수</a:t>
            </a:r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981200"/>
            <a:ext cx="58007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동기 방식일 때 </a:t>
            </a:r>
            <a:r>
              <a:rPr lang="en-US" altLang="ko-KR"/>
              <a:t>send( ) </a:t>
            </a:r>
            <a:r>
              <a:rPr lang="ko-KR" altLang="en-US"/>
              <a:t>메서드에 소비되는 시간 측정</a:t>
            </a:r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048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8959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en-US" altLang="ko-KR"/>
              <a:t>open ( ) </a:t>
            </a:r>
            <a:r>
              <a:rPr lang="ko-KR" altLang="en-US"/>
              <a:t>메서드의 세 번째 매개변수를 </a:t>
            </a:r>
            <a:r>
              <a:rPr lang="en-US" altLang="ko-KR"/>
              <a:t>true</a:t>
            </a:r>
            <a:r>
              <a:rPr lang="ko-KR" altLang="en-US"/>
              <a:t>로 바꾸고 실행</a:t>
            </a:r>
            <a:endParaRPr lang="en-US" altLang="ko-KR"/>
          </a:p>
          <a:p>
            <a:pPr lvl="1"/>
            <a:r>
              <a:rPr lang="ko-KR" altLang="en-US"/>
              <a:t>세 번째 매개변수를 </a:t>
            </a:r>
            <a:r>
              <a:rPr lang="en-US" altLang="ko-KR"/>
              <a:t>true</a:t>
            </a:r>
            <a:r>
              <a:rPr lang="ko-KR" altLang="en-US"/>
              <a:t>로 입력하면 비동기 방식으로 실행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150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362200"/>
            <a:ext cx="598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비동기 방식을 사용하면 데이터를 받는 동안에도 코드를 지속적으로 실행하므로 </a:t>
            </a:r>
            <a:r>
              <a:rPr lang="en-US" altLang="ko-KR"/>
              <a:t>send ( ) </a:t>
            </a:r>
            <a:r>
              <a:rPr lang="ko-KR" altLang="en-US"/>
              <a:t>메서드에서 </a:t>
            </a:r>
            <a:r>
              <a:rPr lang="en-US" altLang="ko-KR"/>
              <a:t>0</a:t>
            </a:r>
            <a:r>
              <a:rPr lang="ko-KR" altLang="en-US"/>
              <a:t>밀리 초에서 </a:t>
            </a:r>
            <a:r>
              <a:rPr lang="en-US" altLang="ko-KR"/>
              <a:t>1</a:t>
            </a:r>
            <a:r>
              <a:rPr lang="ko-KR" altLang="en-US"/>
              <a:t>밀리 초 이상 걸리지 않음</a:t>
            </a:r>
            <a:endParaRPr lang="en-US" altLang="ko-KR"/>
          </a:p>
          <a:p>
            <a:pPr lvl="1"/>
            <a:r>
              <a:rPr lang="ko-KR" altLang="en-US"/>
              <a:t>자바스크립트는 데이터가 배달된 것을 </a:t>
            </a:r>
            <a:r>
              <a:rPr lang="en-US" altLang="ko-KR"/>
              <a:t>onreadystatechange </a:t>
            </a:r>
            <a:r>
              <a:rPr lang="ko-KR" altLang="en-US"/>
              <a:t>이벤트로 알 수 있음</a:t>
            </a:r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253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352800"/>
            <a:ext cx="602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프로젝트를 실행하면 경고창에 숫자를 출력</a:t>
            </a:r>
            <a:endParaRPr lang="en-US" altLang="ko-KR"/>
          </a:p>
          <a:p>
            <a:pPr lvl="1"/>
            <a:r>
              <a:rPr lang="ko-KR" altLang="en-US"/>
              <a:t>이 숫자는 </a:t>
            </a:r>
            <a:r>
              <a:rPr lang="en-US" altLang="ko-KR"/>
              <a:t>XMLHttpRequest </a:t>
            </a:r>
            <a:r>
              <a:rPr lang="ko-KR" altLang="en-US"/>
              <a:t>객체의 </a:t>
            </a:r>
            <a:r>
              <a:rPr lang="en-US" altLang="ko-KR"/>
              <a:t>readyState </a:t>
            </a:r>
            <a:r>
              <a:rPr lang="ko-KR" altLang="en-US"/>
              <a:t>속성</a:t>
            </a:r>
            <a:endParaRPr lang="en-US" altLang="ko-KR"/>
          </a:p>
          <a:p>
            <a:pPr lvl="2"/>
            <a:r>
              <a:rPr lang="en-US" altLang="ko-KR"/>
              <a:t>readyState </a:t>
            </a:r>
            <a:r>
              <a:rPr lang="ko-KR" altLang="en-US"/>
              <a:t>속성은 표 </a:t>
            </a:r>
            <a:r>
              <a:rPr lang="en-US" altLang="ko-KR"/>
              <a:t>20-1</a:t>
            </a:r>
            <a:r>
              <a:rPr lang="ko-KR" altLang="en-US"/>
              <a:t>과 같음</a:t>
            </a:r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355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865438"/>
            <a:ext cx="5991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모든 데이터를 전송받는 시점은 </a:t>
            </a:r>
            <a:r>
              <a:rPr lang="en-US" altLang="ko-KR"/>
              <a:t>readyState </a:t>
            </a:r>
            <a:r>
              <a:rPr lang="ko-KR" altLang="en-US"/>
              <a:t>속성이 </a:t>
            </a:r>
            <a:r>
              <a:rPr lang="en-US" altLang="ko-KR"/>
              <a:t>4</a:t>
            </a:r>
            <a:r>
              <a:rPr lang="ko-KR" altLang="en-US"/>
              <a:t>일 때</a:t>
            </a:r>
            <a:endParaRPr lang="en-US" altLang="ko-KR"/>
          </a:p>
          <a:p>
            <a:pPr lvl="1"/>
            <a:r>
              <a:rPr lang="ko-KR" altLang="en-US"/>
              <a:t>이때 코드 </a:t>
            </a:r>
            <a:r>
              <a:rPr lang="en-US" altLang="ko-KR"/>
              <a:t>20-13</a:t>
            </a:r>
            <a:r>
              <a:rPr lang="ko-KR" altLang="en-US"/>
              <a:t>처럼 문서 객체와 관련된 처리</a:t>
            </a:r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458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286000"/>
            <a:ext cx="5981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20-14</a:t>
            </a:r>
            <a:r>
              <a:rPr lang="ko-KR" altLang="en-US"/>
              <a:t>처럼 </a:t>
            </a:r>
            <a:r>
              <a:rPr lang="en-US" altLang="ko-KR"/>
              <a:t>XMLHttpRequest </a:t>
            </a:r>
            <a:r>
              <a:rPr lang="ko-KR" altLang="en-US"/>
              <a:t>객체의 </a:t>
            </a:r>
            <a:r>
              <a:rPr lang="en-US" altLang="ko-KR"/>
              <a:t>status </a:t>
            </a:r>
            <a:r>
              <a:rPr lang="ko-KR" altLang="en-US"/>
              <a:t>속성이 </a:t>
            </a:r>
            <a:r>
              <a:rPr lang="en-US" altLang="ko-KR"/>
              <a:t>200</a:t>
            </a:r>
            <a:r>
              <a:rPr lang="ko-KR" altLang="en-US"/>
              <a:t>일 때 원하는 코드를 처리</a:t>
            </a:r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560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436813"/>
            <a:ext cx="5848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동기 방식과 비동기 방식</a:t>
            </a:r>
            <a:endParaRPr lang="en-US" altLang="ko-KR"/>
          </a:p>
          <a:p>
            <a:pPr lvl="1"/>
            <a:r>
              <a:rPr lang="en-US" altLang="ko-KR"/>
              <a:t>status </a:t>
            </a:r>
            <a:r>
              <a:rPr lang="ko-KR" altLang="en-US"/>
              <a:t>속성과 관련된 내용은 </a:t>
            </a:r>
            <a:r>
              <a:rPr lang="en-US" altLang="ko-KR"/>
              <a:t>HTTP Status Code </a:t>
            </a:r>
            <a:r>
              <a:rPr lang="ko-KR" altLang="en-US"/>
              <a:t>관련 문서를 참고</a:t>
            </a:r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동기 방식과 비동기 방식</a:t>
            </a:r>
          </a:p>
        </p:txBody>
      </p:sp>
      <p:pic>
        <p:nvPicPr>
          <p:cNvPr id="2662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1050"/>
            <a:ext cx="5924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</a:t>
            </a:r>
          </a:p>
          <a:p>
            <a:pPr lvl="1"/>
            <a:r>
              <a:rPr lang="en-US" altLang="ko-KR"/>
              <a:t>XMLHttpRequest</a:t>
            </a:r>
            <a:r>
              <a:rPr lang="ko-KR" altLang="en-US"/>
              <a:t>는 자바스크립트가 </a:t>
            </a:r>
            <a:r>
              <a:rPr lang="en-US" altLang="ko-KR"/>
              <a:t>Ajax</a:t>
            </a:r>
            <a:r>
              <a:rPr lang="ko-KR" altLang="en-US"/>
              <a:t>를 사용할 때 사용하는 객체</a:t>
            </a:r>
            <a:endParaRPr lang="en-US" altLang="ko-KR"/>
          </a:p>
          <a:p>
            <a:pPr lvl="1"/>
            <a:r>
              <a:rPr lang="ko-KR" altLang="en-US"/>
              <a:t>간단하게 </a:t>
            </a:r>
            <a:r>
              <a:rPr lang="en-US" altLang="ko-KR"/>
              <a:t>xhr</a:t>
            </a:r>
            <a:r>
              <a:rPr lang="ko-KR" altLang="en-US"/>
              <a:t>이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>
                <a:solidFill>
                  <a:srgbClr val="000000"/>
                </a:solidFill>
              </a:rPr>
              <a:t>XMLHttpRequest </a:t>
            </a:r>
            <a:r>
              <a:rPr lang="ko-KR" altLang="en-US">
                <a:solidFill>
                  <a:srgbClr val="000000"/>
                </a:solidFill>
              </a:rPr>
              <a:t>객체</a:t>
            </a:r>
            <a:endParaRPr lang="en-US" altLang="ko-KR">
              <a:solidFill>
                <a:srgbClr val="000000"/>
              </a:solidFill>
            </a:endParaRPr>
          </a:p>
          <a:p>
            <a:pPr lvl="1"/>
            <a:r>
              <a:rPr lang="ko-KR" altLang="en-US"/>
              <a:t>프로젝트의 </a:t>
            </a:r>
            <a:r>
              <a:rPr lang="en-US" altLang="ko-KR"/>
              <a:t>public </a:t>
            </a:r>
            <a:r>
              <a:rPr lang="ko-KR" altLang="en-US"/>
              <a:t>폴더의 </a:t>
            </a:r>
            <a:r>
              <a:rPr lang="en-US" altLang="ko-KR"/>
              <a:t>index.html </a:t>
            </a:r>
            <a:r>
              <a:rPr lang="ko-KR" altLang="en-US"/>
              <a:t>파일에 코드를 입력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생성자 함수로 </a:t>
            </a:r>
            <a:r>
              <a:rPr lang="en-US" altLang="ko-KR"/>
              <a:t>XMLHttpRequest </a:t>
            </a:r>
            <a:r>
              <a:rPr lang="ko-KR" altLang="en-US"/>
              <a:t>객체를 만듬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922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0102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요청과 조작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문자열을 자바스크립트 객체로 변환</a:t>
            </a:r>
            <a:endParaRPr lang="en-US" altLang="ko-KR"/>
          </a:p>
          <a:p>
            <a:pPr lvl="1"/>
            <a:r>
              <a:rPr lang="en-US" altLang="ko-KR"/>
              <a:t>JSON</a:t>
            </a:r>
            <a:r>
              <a:rPr lang="ko-KR" altLang="en-US"/>
              <a:t>이 이미 자바스크립트 형태의 문자열이므로 코드 </a:t>
            </a:r>
            <a:r>
              <a:rPr lang="en-US" altLang="ko-KR"/>
              <a:t>20-15</a:t>
            </a:r>
            <a:r>
              <a:rPr lang="ko-KR" altLang="en-US"/>
              <a:t>처럼 </a:t>
            </a:r>
            <a:br>
              <a:rPr lang="en-US" altLang="ko-KR"/>
            </a:br>
            <a:r>
              <a:rPr lang="en-US" altLang="ko-KR"/>
              <a:t>eval ( ) </a:t>
            </a:r>
            <a:r>
              <a:rPr lang="ko-KR" altLang="en-US"/>
              <a:t>함수로 자바스크립트 객체로 변환할 수 있음</a:t>
            </a: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요청과 조작</a:t>
            </a:r>
          </a:p>
        </p:txBody>
      </p:sp>
      <p:pic>
        <p:nvPicPr>
          <p:cNvPr id="2765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876550"/>
            <a:ext cx="6048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요청과 조작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조작</a:t>
            </a:r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요청과 조작</a:t>
            </a:r>
          </a:p>
        </p:txBody>
      </p:sp>
      <p:pic>
        <p:nvPicPr>
          <p:cNvPr id="2867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846263"/>
            <a:ext cx="5991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762000"/>
            <a:ext cx="8686800" cy="5886510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요청 방식</a:t>
            </a: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68" y="1363647"/>
            <a:ext cx="5962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ECE564-E0A5-48A2-AA01-D0F706B8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37302"/>
            <a:ext cx="2394554" cy="203935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1BD0D-F9BC-4840-801E-807B58F81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6" y="3837302"/>
            <a:ext cx="2286000" cy="203935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8693F5-8E58-4188-9E52-37BCA6042089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초기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CC5A4-D123-4576-8CBA-C284DA078589}"/>
              </a:ext>
            </a:extLst>
          </p:cNvPr>
          <p:cNvSpPr txBox="1"/>
          <p:nvPr/>
        </p:nvSpPr>
        <p:spPr>
          <a:xfrm>
            <a:off x="4727312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GET </a:t>
            </a:r>
            <a:r>
              <a:rPr lang="ko-KR" altLang="en-US" sz="1200" b="1" dirty="0"/>
              <a:t>요청 직후 화면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7013" y="658813"/>
            <a:ext cx="8686800" cy="5715000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요청 방식</a:t>
            </a:r>
          </a:p>
        </p:txBody>
      </p:sp>
      <p:pic>
        <p:nvPicPr>
          <p:cNvPr id="3482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35076"/>
            <a:ext cx="5905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332D0-4995-4B38-8F1B-1F9B3A69DA76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POST </a:t>
            </a:r>
            <a:r>
              <a:rPr lang="ko-KR" altLang="en-US" sz="1200" b="1" dirty="0"/>
              <a:t>요청 직후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27656-F90A-4B9B-8105-70D6F2FB0751}"/>
              </a:ext>
            </a:extLst>
          </p:cNvPr>
          <p:cNvSpPr txBox="1"/>
          <p:nvPr/>
        </p:nvSpPr>
        <p:spPr>
          <a:xfrm>
            <a:off x="4417151" y="5962107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POST </a:t>
            </a:r>
            <a:r>
              <a:rPr lang="ko-KR" altLang="en-US" sz="1200" b="1" dirty="0"/>
              <a:t>요청 후 </a:t>
            </a:r>
            <a:r>
              <a:rPr lang="en-US" altLang="ko-KR" sz="1200" b="1" dirty="0"/>
              <a:t>GET </a:t>
            </a:r>
            <a:r>
              <a:rPr lang="ko-KR" altLang="en-US" sz="1200" b="1" dirty="0"/>
              <a:t>결과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789B6-BED2-4041-A958-683BE2E0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96448"/>
            <a:ext cx="2394554" cy="205337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869F95-2B4D-4524-8667-E1383027C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89" y="3764631"/>
            <a:ext cx="2422389" cy="2101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>
          <a:xfrm>
            <a:off x="304800" y="571500"/>
            <a:ext cx="8686800" cy="5715000"/>
          </a:xfrm>
        </p:spPr>
        <p:txBody>
          <a:bodyPr/>
          <a:lstStyle/>
          <a:p>
            <a:r>
              <a:rPr lang="en-US" altLang="ko-KR" sz="1600" dirty="0"/>
              <a:t>PUT </a:t>
            </a:r>
            <a:r>
              <a:rPr lang="ko-KR" altLang="en-US" sz="1600" dirty="0"/>
              <a:t>요청</a:t>
            </a:r>
            <a:endParaRPr lang="en-US" altLang="ko-KR" sz="1600" dirty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데이터 요청 방식</a:t>
            </a:r>
          </a:p>
        </p:txBody>
      </p:sp>
      <p:pic>
        <p:nvPicPr>
          <p:cNvPr id="3584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8608"/>
            <a:ext cx="5972175" cy="27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389B7-FB1B-4668-AB88-8DC2637A65B9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PUT </a:t>
            </a:r>
            <a:r>
              <a:rPr lang="ko-KR" altLang="en-US" sz="1200" b="1" dirty="0"/>
              <a:t>요청 직후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BBD35-7E69-4523-A1B6-3653D4AD3F1F}"/>
              </a:ext>
            </a:extLst>
          </p:cNvPr>
          <p:cNvSpPr txBox="1"/>
          <p:nvPr/>
        </p:nvSpPr>
        <p:spPr>
          <a:xfrm>
            <a:off x="4417151" y="5962107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PUT </a:t>
            </a:r>
            <a:r>
              <a:rPr lang="ko-KR" altLang="en-US" sz="1200" b="1" dirty="0"/>
              <a:t>요청 후 </a:t>
            </a:r>
            <a:r>
              <a:rPr lang="en-US" altLang="ko-KR" sz="1200" b="1" dirty="0"/>
              <a:t>GET </a:t>
            </a:r>
            <a:r>
              <a:rPr lang="ko-KR" altLang="en-US" sz="1200" b="1" dirty="0"/>
              <a:t>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59548-3ADF-4780-AFE5-68E027C5E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98242"/>
            <a:ext cx="2394554" cy="204978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C8E1CE-3466-4BB2-8D3B-63F5FD04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1" y="3764631"/>
            <a:ext cx="2405865" cy="2101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>
          <a:xfrm>
            <a:off x="381000" y="700304"/>
            <a:ext cx="8686800" cy="5715000"/>
          </a:xfrm>
        </p:spPr>
        <p:txBody>
          <a:bodyPr/>
          <a:lstStyle/>
          <a:p>
            <a:r>
              <a:rPr lang="en-US" altLang="ko-KR" sz="1800" dirty="0"/>
              <a:t>DELETE </a:t>
            </a:r>
            <a:r>
              <a:rPr lang="ko-KR" altLang="en-US" sz="1800" dirty="0"/>
              <a:t>요청</a:t>
            </a:r>
            <a:endParaRPr lang="en-US" altLang="ko-KR" sz="1800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데이터 요청 방식</a:t>
            </a:r>
          </a:p>
        </p:txBody>
      </p:sp>
      <p:pic>
        <p:nvPicPr>
          <p:cNvPr id="368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5724"/>
            <a:ext cx="5972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272EE-3A5D-4B4B-9B8F-56D304C5B5AB}"/>
              </a:ext>
            </a:extLst>
          </p:cNvPr>
          <p:cNvSpPr txBox="1"/>
          <p:nvPr/>
        </p:nvSpPr>
        <p:spPr>
          <a:xfrm>
            <a:off x="1447800" y="5981706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DELETE </a:t>
            </a:r>
            <a:r>
              <a:rPr lang="ko-KR" altLang="en-US" sz="1200" b="1" dirty="0"/>
              <a:t>요청 직후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8A707-6ADF-4B88-957D-BD33139D6852}"/>
              </a:ext>
            </a:extLst>
          </p:cNvPr>
          <p:cNvSpPr txBox="1"/>
          <p:nvPr/>
        </p:nvSpPr>
        <p:spPr>
          <a:xfrm>
            <a:off x="4417151" y="5962107"/>
            <a:ext cx="239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DELETE </a:t>
            </a:r>
            <a:r>
              <a:rPr lang="ko-KR" altLang="en-US" sz="1200" b="1" dirty="0"/>
              <a:t>요청 후 </a:t>
            </a:r>
            <a:r>
              <a:rPr lang="en-US" altLang="ko-KR" sz="1200" b="1" dirty="0"/>
              <a:t>GET </a:t>
            </a:r>
            <a:r>
              <a:rPr lang="ko-KR" altLang="en-US" sz="1200" b="1" dirty="0"/>
              <a:t>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C9038-F57D-4663-B271-AAFC2731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06401"/>
            <a:ext cx="2394554" cy="20334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E90124-50A5-4D2A-9680-A37DFE39E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1" y="3795326"/>
            <a:ext cx="2405865" cy="20405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38A767-EB1E-4C1B-88CA-151E5CA467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소스코드</a:t>
            </a:r>
            <a:r>
              <a:rPr lang="en-US" altLang="ko-KR" sz="1600" dirty="0"/>
              <a:t>) proj1/public/XMLHttpRequest_sync.html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FEE6C2-60B4-4E7E-8DBA-52F1A714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동기화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기반 클라이언트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26376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A19267-7BF0-43DE-9956-DEB3822E54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소스코드</a:t>
            </a:r>
            <a:r>
              <a:rPr lang="en-US" altLang="ko-KR" sz="1600" dirty="0">
                <a:solidFill>
                  <a:prstClr val="black"/>
                </a:solidFill>
              </a:rPr>
              <a:t>) proj1/public/XMLHttpRequest_async.html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F6EE22-5C62-40C9-A2C7-C039B508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비동기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기반 클라이언트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5233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B5D8B8-3A84-477E-AB69-6280931091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) proj1/server.js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7647BA-1E62-48F9-BB55-A865F100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8. REST API </a:t>
            </a:r>
            <a:r>
              <a:rPr lang="ko-KR" altLang="en-US" sz="2400" dirty="0"/>
              <a:t>서버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409452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38A767-EB1E-4C1B-88CA-151E5CA467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) proj1/public/ajax.html</a:t>
            </a:r>
            <a:endParaRPr lang="ko-KR" altLang="en-US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FEE6C2-60B4-4E7E-8DBA-52F1A714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9. jQuery Ajax </a:t>
            </a:r>
            <a:r>
              <a:rPr lang="ko-KR" altLang="en-US" sz="2000" dirty="0"/>
              <a:t>기반 클라이언트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71930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객체는 빈 편지지와 같음</a:t>
            </a:r>
            <a:endParaRPr lang="en-US" altLang="ko-KR"/>
          </a:p>
          <a:p>
            <a:pPr lvl="1"/>
            <a:r>
              <a:rPr lang="ko-KR" altLang="en-US"/>
              <a:t>빈 편지지에는 수취인과 배송 방식</a:t>
            </a:r>
            <a:r>
              <a:rPr lang="en-US" altLang="ko-KR"/>
              <a:t>, </a:t>
            </a:r>
            <a:r>
              <a:rPr lang="ko-KR" altLang="en-US"/>
              <a:t>내용물을 넣을 수 있음</a:t>
            </a:r>
            <a:endParaRPr lang="en-US" altLang="ko-KR"/>
          </a:p>
          <a:p>
            <a:pPr lvl="1"/>
            <a:r>
              <a:rPr lang="en-US" altLang="ko-KR"/>
              <a:t>XMLHttpRequest </a:t>
            </a:r>
            <a:r>
              <a:rPr lang="ko-KR" altLang="en-US"/>
              <a:t>객체의 </a:t>
            </a:r>
            <a:r>
              <a:rPr lang="en-US" altLang="ko-KR"/>
              <a:t>open ( ) </a:t>
            </a:r>
            <a:r>
              <a:rPr lang="ko-KR" altLang="en-US"/>
              <a:t>메서드로 편지지의 전송 위치와 방식을 지정</a:t>
            </a:r>
            <a:endParaRPr lang="en-US" altLang="ko-KR"/>
          </a:p>
          <a:p>
            <a:pPr lvl="1"/>
            <a:r>
              <a:rPr lang="en-US" altLang="ko-KR"/>
              <a:t>open ( ) </a:t>
            </a:r>
            <a:r>
              <a:rPr lang="ko-KR" altLang="en-US"/>
              <a:t>메서드의 형태는 다음과 같음</a:t>
            </a:r>
            <a:endParaRPr lang="en-US" altLang="ko-KR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024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89363"/>
            <a:ext cx="59912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open ( ) </a:t>
            </a:r>
            <a:r>
              <a:rPr lang="ko-KR" altLang="en-US"/>
              <a:t>메서드를 사용한 간단한 편지지</a:t>
            </a:r>
            <a:endParaRPr lang="en-US" altLang="ko-KR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12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05000"/>
            <a:ext cx="5981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20-4</a:t>
            </a:r>
            <a:r>
              <a:rPr lang="ko-KR" altLang="en-US"/>
              <a:t>는 </a:t>
            </a:r>
            <a:r>
              <a:rPr lang="en-US" altLang="ko-KR"/>
              <a:t>send ( ) </a:t>
            </a:r>
            <a:r>
              <a:rPr lang="ko-KR" altLang="en-US"/>
              <a:t>메서드와 </a:t>
            </a:r>
            <a:r>
              <a:rPr lang="en-US" altLang="ko-KR"/>
              <a:t>responseText </a:t>
            </a:r>
            <a:r>
              <a:rPr lang="ko-KR" altLang="en-US"/>
              <a:t>속성으로 </a:t>
            </a:r>
            <a:r>
              <a:rPr lang="en-US" altLang="ko-KR"/>
              <a:t>Ajax</a:t>
            </a:r>
            <a:r>
              <a:rPr lang="ko-KR" altLang="en-US"/>
              <a:t>를 수행하고 </a:t>
            </a:r>
            <a:r>
              <a:rPr lang="en-US" altLang="ko-KR"/>
              <a:t>Ajax </a:t>
            </a:r>
            <a:r>
              <a:rPr lang="ko-KR" altLang="en-US"/>
              <a:t>응답을 출력</a:t>
            </a:r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229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5972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ko-KR" altLang="en-US"/>
              <a:t>크롬의 요소 검사로 살펴보면 이전에 살펴보았던 네이버 </a:t>
            </a:r>
            <a:r>
              <a:rPr lang="en-US" altLang="ko-KR"/>
              <a:t>SE</a:t>
            </a:r>
            <a:r>
              <a:rPr lang="ko-KR" altLang="en-US"/>
              <a:t>처럼 동적인 요청과 응답을 확인할 수 있음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331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438400"/>
            <a:ext cx="4857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XMLHttpRequest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r>
              <a:rPr lang="en-US" altLang="ko-KR"/>
              <a:t>Ajax </a:t>
            </a:r>
            <a:r>
              <a:rPr lang="ko-KR" altLang="en-US"/>
              <a:t>요청을 활용한 동적 요소 생성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9626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870450"/>
            <a:ext cx="29162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ko-KR" altLang="en-US"/>
              <a:t>앞 절의 예제는 인터넷 익스플로러 </a:t>
            </a:r>
            <a:r>
              <a:rPr lang="en-US" altLang="ko-KR"/>
              <a:t>6 </a:t>
            </a:r>
            <a:r>
              <a:rPr lang="ko-KR" altLang="en-US"/>
              <a:t>이하에서 동작하지 않음</a:t>
            </a:r>
            <a:endParaRPr lang="en-US" altLang="ko-KR"/>
          </a:p>
          <a:p>
            <a:pPr lvl="1"/>
            <a:r>
              <a:rPr lang="en-US" altLang="ko-KR"/>
              <a:t>createRequest( ) </a:t>
            </a:r>
            <a:r>
              <a:rPr lang="ko-KR" altLang="en-US"/>
              <a:t>함수 생성</a:t>
            </a:r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536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362200"/>
            <a:ext cx="5991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en-US" altLang="ko-KR"/>
              <a:t>createRequest( ) </a:t>
            </a:r>
            <a:r>
              <a:rPr lang="ko-KR" altLang="en-US"/>
              <a:t>함수 예외 처리</a:t>
            </a: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</a:t>
            </a:r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981200"/>
            <a:ext cx="5953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17423</TotalTime>
  <Words>596</Words>
  <Application>Microsoft Office PowerPoint</Application>
  <PresentationFormat>화면 슬라이드 쇼(4:3)</PresentationFormat>
  <Paragraphs>107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HY강M</vt:lpstr>
      <vt:lpstr>HY견고딕</vt:lpstr>
      <vt:lpstr>HY헤드라인M</vt:lpstr>
      <vt:lpstr>굴림</vt:lpstr>
      <vt:lpstr>돋움</vt:lpstr>
      <vt:lpstr>맑은 고딕</vt:lpstr>
      <vt:lpstr>Arial</vt:lpstr>
      <vt:lpstr>Verdana</vt:lpstr>
      <vt:lpstr>Wingdings</vt:lpstr>
      <vt:lpstr>2_디자인 사용자 지정</vt:lpstr>
      <vt:lpstr>4_디자인 사용자 지정</vt:lpstr>
      <vt:lpstr>PowerPoint 프레젠테이션</vt:lpstr>
      <vt:lpstr>1. XMLHttpRequest 객체</vt:lpstr>
      <vt:lpstr>1. XMLHttpRequest 객체</vt:lpstr>
      <vt:lpstr>1. XMLHttpRequest 객체</vt:lpstr>
      <vt:lpstr>1. XMLHttpRequest 객체</vt:lpstr>
      <vt:lpstr>1. XMLHttpRequest 객체</vt:lpstr>
      <vt:lpstr>1. XMLHttpRequest 객체</vt:lpstr>
      <vt:lpstr>2. 생성</vt:lpstr>
      <vt:lpstr>2. 생성</vt:lpstr>
      <vt:lpstr>2. 생성</vt:lpstr>
      <vt:lpstr>2. 생성</vt:lpstr>
      <vt:lpstr>2. 생성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3. 동기 방식과 비동기 방식</vt:lpstr>
      <vt:lpstr>4. 데이터 요청과 조작</vt:lpstr>
      <vt:lpstr>4. 데이터 요청과 조작</vt:lpstr>
      <vt:lpstr>5. 데이터 요청 방식</vt:lpstr>
      <vt:lpstr>5. 데이터 요청 방식</vt:lpstr>
      <vt:lpstr>5. 데이터 요청 방식</vt:lpstr>
      <vt:lpstr>5. 데이터 요청 방식</vt:lpstr>
      <vt:lpstr>6. 동기화 XMLHttpRequest 기반 클라이언트 소스 코드</vt:lpstr>
      <vt:lpstr>7. 비동기 XMLHttpRequest 기반 클라이언트 소스 코드</vt:lpstr>
      <vt:lpstr>8. REST API 서버 소스 코드</vt:lpstr>
      <vt:lpstr>9. jQuery Ajax 기반 클라이언트 소스 코드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2669</cp:revision>
  <dcterms:created xsi:type="dcterms:W3CDTF">2004-07-21T02:43:03Z</dcterms:created>
  <dcterms:modified xsi:type="dcterms:W3CDTF">2021-05-03T01:18:37Z</dcterms:modified>
</cp:coreProperties>
</file>