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85" r:id="rId6"/>
    <p:sldId id="272" r:id="rId7"/>
    <p:sldId id="276" r:id="rId8"/>
    <p:sldId id="275" r:id="rId9"/>
    <p:sldId id="315" r:id="rId10"/>
    <p:sldId id="316" r:id="rId11"/>
    <p:sldId id="309" r:id="rId12"/>
    <p:sldId id="280" r:id="rId13"/>
    <p:sldId id="284" r:id="rId14"/>
    <p:sldId id="287" r:id="rId15"/>
    <p:sldId id="290" r:id="rId16"/>
    <p:sldId id="310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8" r:id="rId27"/>
    <p:sldId id="311" r:id="rId28"/>
    <p:sldId id="312" r:id="rId29"/>
    <p:sldId id="313" r:id="rId30"/>
    <p:sldId id="263" r:id="rId31"/>
  </p:sldIdLst>
  <p:sldSz cx="12192000" cy="6858000"/>
  <p:notesSz cx="6858000" cy="9144000"/>
  <p:embeddedFontLst>
    <p:embeddedFont>
      <p:font typeface="둥근모꼴" panose="020B0600000101010101" charset="-127"/>
      <p:regular r:id="rId32"/>
    </p:embeddedFont>
    <p:embeddedFont>
      <p:font typeface="나눔스퀘어 Light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D4E"/>
    <a:srgbClr val="07437F"/>
    <a:srgbClr val="031D38"/>
    <a:srgbClr val="F76FE7"/>
    <a:srgbClr val="FFCF37"/>
    <a:srgbClr val="F3E929"/>
    <a:srgbClr val="29BAE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3512600" y="2751644"/>
            <a:ext cx="46650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 및 보고서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633509" y="3696823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1099442" y="1677174"/>
            <a:ext cx="1034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2023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분기 게임 설계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ko-KR" altLang="en-US" sz="66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16" y="3696823"/>
            <a:ext cx="657225" cy="1504950"/>
          </a:xfrm>
          <a:prstGeom prst="rect">
            <a:avLst/>
          </a:prstGeom>
        </p:spPr>
      </p:pic>
      <p:pic>
        <p:nvPicPr>
          <p:cNvPr id="2" name="그림 1" descr="시계, 방이(가) 표시된 사진&#10;&#10;자동 생성된 설명">
            <a:extLst>
              <a:ext uri="{FF2B5EF4-FFF2-40B4-BE49-F238E27FC236}">
                <a16:creationId xmlns:a16="http://schemas.microsoft.com/office/drawing/2014/main" id="{5F9035FF-BE7C-D2F9-2F4B-2EB3FACD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54" y="3479684"/>
            <a:ext cx="1722089" cy="17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029803" y="971763"/>
            <a:ext cx="664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장르 선호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트렌드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8F64AF-8D19-5EEA-E526-68881561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7EF78-F248-5611-EBDE-D0A55AE93952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트랜드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6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연도별 장르 선호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검정 결과의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트렌드의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트렌드를 정확하게 파악하기 위해 연도를 기준으로 시대별로 나누어 보도록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년대이후 총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지역별로도 연도별 트렌드에 차이가 있는지 분석함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트렌드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25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플랫폼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 순으로 인기가 있었으며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시뮬레이션이 가장 낮은 순위를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레이싱이 두각을 나타내기 시작했으며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 분야가 사장되기 시작함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액션과 스포츠 분야가 두각을 나타냄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슈팅게임이 스포츠를 제치고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Trend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4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출고량을 기준으로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인기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10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게임을 알아보고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따라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지역은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개로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65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 – Popularity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F45DE-90C0-6064-83BD-D8687B1C5555}"/>
              </a:ext>
            </a:extLst>
          </p:cNvPr>
          <p:cNvSpPr txBox="1"/>
          <p:nvPr/>
        </p:nvSpPr>
        <p:spPr>
          <a:xfrm>
            <a:off x="792062" y="1405261"/>
            <a:ext cx="6959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Popularity of Total</a:t>
            </a:r>
            <a:r>
              <a:rPr lang="ko-KR" altLang="en-US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Region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29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8377-5A37-16F9-78F8-2DC8F48E20E8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78845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00466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유럽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91403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40031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2930300" y="2428400"/>
            <a:ext cx="6671167" cy="644784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5051418" y="698998"/>
            <a:ext cx="2127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2949938" y="3009399"/>
            <a:ext cx="6667571" cy="644784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2933628" y="3610024"/>
            <a:ext cx="6667571" cy="644784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2933628" y="4815315"/>
            <a:ext cx="6667571" cy="644784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352242" y="2427614"/>
            <a:ext cx="551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2.Genre of World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371880" y="3033301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3.Trend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355569" y="3652938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4.Popularity Game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3375849" y="4839562"/>
            <a:ext cx="452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6.Game Design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3BB786-95C8-6C2E-8A30-152A2F59705C}"/>
              </a:ext>
            </a:extLst>
          </p:cNvPr>
          <p:cNvGrpSpPr/>
          <p:nvPr/>
        </p:nvGrpSpPr>
        <p:grpSpPr>
          <a:xfrm>
            <a:off x="2930300" y="1819841"/>
            <a:ext cx="6671167" cy="644784"/>
            <a:chOff x="3894885" y="1889312"/>
            <a:chExt cx="6188487" cy="1039625"/>
          </a:xfrm>
        </p:grpSpPr>
        <p:pic>
          <p:nvPicPr>
            <p:cNvPr id="3" name="그림 2" descr="조류이(가) 표시된 사진&#10;&#10;자동 생성된 설명">
              <a:extLst>
                <a:ext uri="{FF2B5EF4-FFF2-40B4-BE49-F238E27FC236}">
                  <a16:creationId xmlns:a16="http://schemas.microsoft.com/office/drawing/2014/main" id="{7A870981-84AD-DC2C-CAE9-D32CE949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3199E1-E9EC-4FBC-5A95-C337F169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15959283-5F4B-083C-99DC-2D92050C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CF4BC3-0E27-114F-62D6-021DAAC9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2351B2-3C1A-07D5-9115-A29FD9D9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6057EF-B129-94FF-86F3-BFF6F3DC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2E39DE-5FC8-68C4-68D1-39A33103A5A5}"/>
              </a:ext>
            </a:extLst>
          </p:cNvPr>
          <p:cNvSpPr txBox="1"/>
          <p:nvPr/>
        </p:nvSpPr>
        <p:spPr>
          <a:xfrm>
            <a:off x="3352242" y="1819055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1.Data Analysis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DB890C-8E23-FF3D-F41B-3908508D418A}"/>
              </a:ext>
            </a:extLst>
          </p:cNvPr>
          <p:cNvGrpSpPr/>
          <p:nvPr/>
        </p:nvGrpSpPr>
        <p:grpSpPr>
          <a:xfrm>
            <a:off x="2984428" y="4202689"/>
            <a:ext cx="6667571" cy="644784"/>
            <a:chOff x="3894885" y="1889312"/>
            <a:chExt cx="6188487" cy="1039625"/>
          </a:xfrm>
        </p:grpSpPr>
        <p:pic>
          <p:nvPicPr>
            <p:cNvPr id="12" name="그림 11" descr="조류이(가) 표시된 사진&#10;&#10;자동 생성된 설명">
              <a:extLst>
                <a:ext uri="{FF2B5EF4-FFF2-40B4-BE49-F238E27FC236}">
                  <a16:creationId xmlns:a16="http://schemas.microsoft.com/office/drawing/2014/main" id="{751C32A5-177C-C4E8-CE41-59BD26AD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C0EA77E-8CB5-7383-2BC3-C6F5D91B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86AFAF52-A4BD-24DE-0D5D-83760775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BA72A45-B95B-D20F-20CE-135ADCDC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12C442-B766-57D9-8645-5ABFD5A2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E8E29F-A92E-165B-7B87-9DC8BAA8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51E8C5-3CA3-4571-5A1A-72F58A5F6AFB}"/>
              </a:ext>
            </a:extLst>
          </p:cNvPr>
          <p:cNvSpPr txBox="1"/>
          <p:nvPr/>
        </p:nvSpPr>
        <p:spPr>
          <a:xfrm>
            <a:off x="3372503" y="4228670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5.Platform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87138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연도별에 따른 플랫폼의 변화를 파악하여 보기로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Graph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01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플랫폼의 현황을 나타냈으나 조금 더 간략하게 표현하도록 시대를 나누도록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1980, 1990, 2000, 2010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각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39"/>
            <a:ext cx="6016786" cy="37815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49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년대의 주 플랫폼을 보면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주가 된다는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본격적인 게임 산업의 초입인지라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플랫폼이 매우 적은 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1980’s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36451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1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출시되면서 엄청난 인기를 누리기 시작했고 다른 플랫폼에 비해서도 독보적인 상태를 유지함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이전 세대였던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플랫폼에서 아예 배제되기 시작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1990’s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39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플랫폼이 매우 다양해짐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경쟁 가운데에서도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초반에는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강세를 보였으며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PS3, X-360, Wii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타 플랫폼에 비해 우위인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2000’s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35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초반에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X360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가장 높은 출고량을 보였으나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2010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후반에 들어서면서 새롭게 출시된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X-One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강세를 보이기 시작함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2010’s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65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617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분기에 설계할 게임으로는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각 지역별로 선호도가 높았던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북미와 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시장으로 나누어 각각 인기 있었던 장르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해당 장르가 적용된 상위 플랫폼 출고량 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개에 적용할 수 있는 게임을 설계하도록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 별 시리즈가 나누어져 있는 것은 동일한 플랫폼으로 간주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92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1836148"/>
            <a:ext cx="10591799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지역을 목표한 게임은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게임으로 설계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869092" y="3428999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79F745-C20D-5EB7-E3B7-F8692C951C4C}"/>
              </a:ext>
            </a:extLst>
          </p:cNvPr>
          <p:cNvSpPr/>
          <p:nvPr/>
        </p:nvSpPr>
        <p:spPr>
          <a:xfrm>
            <a:off x="6157518" y="3423806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8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9751" y="1836148"/>
            <a:ext cx="10600188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 역시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드러냈으며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그 다음을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높은 수준을 차지함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유럽지역을 겨냥한 게임 역시 장르와 플랫폼 역시 북미 지역과 크게 차이가 없어 설계 할 때에 매우 편할 것이며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추가적으로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부분에서도 즐길 수 있는 게임이 된다면 좋은 결과를 얻을 것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08D509-F3C0-1E57-7592-4F73428DCF86}"/>
              </a:ext>
            </a:extLst>
          </p:cNvPr>
          <p:cNvSpPr/>
          <p:nvPr/>
        </p:nvSpPr>
        <p:spPr>
          <a:xfrm>
            <a:off x="877481" y="3652030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5A98D-8350-D1B3-15D2-A2AB38054347}"/>
              </a:ext>
            </a:extLst>
          </p:cNvPr>
          <p:cNvSpPr/>
          <p:nvPr/>
        </p:nvSpPr>
        <p:spPr>
          <a:xfrm>
            <a:off x="6165907" y="3646837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1711" y="1836148"/>
            <a:ext cx="10608577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북미와 유럽 지역과 큰 차이가 있었는데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분야에서 많은 매출을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PC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시리즈는 매우 부진하였음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게임은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게임이 설계되어야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341C1D-7A6D-B1F9-6789-57551F9A940A}"/>
              </a:ext>
            </a:extLst>
          </p:cNvPr>
          <p:cNvSpPr/>
          <p:nvPr/>
        </p:nvSpPr>
        <p:spPr>
          <a:xfrm>
            <a:off x="877481" y="3652030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550EE-C70B-311B-B4F0-9C6B07A8B56E}"/>
              </a:ext>
            </a:extLst>
          </p:cNvPr>
          <p:cNvSpPr/>
          <p:nvPr/>
        </p:nvSpPr>
        <p:spPr>
          <a:xfrm>
            <a:off x="6165907" y="3646837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8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257219"/>
            <a:ext cx="10587138" cy="28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데이터셋은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게임과 플랫폼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출고량으로 이루어져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 선호도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플랫폼에 대한 분석은 각 게임 별 총 출고량을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분석하기 앞서 불필요한 컬럼을 제거하고 데이터들의 누락된 값과 전반적인 이상치를 각각 제거 밑 수정하는 과정을 거침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출고량 뿐만 아니라 전체 출고량을 나타내는 컬럼을 생성하여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인기를 파악할 수 있도록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회사는 다양한 게임을 출시할 능력이 있는 대규모의 게임 회사로 가정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다국적 기업이므로 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지역 모두 진출하고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89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 – Data Analyses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2" y="1405261"/>
            <a:ext cx="6399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Analysis Method / Assume 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0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2338476" y="1724122"/>
            <a:ext cx="783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발표를 들어주어 </a:t>
            </a:r>
            <a:r>
              <a:rPr lang="ko-KR" altLang="en-US" sz="32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대단히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따른 장르별 총 판매량을 파악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 장르별 선호도가 다른 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5572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63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564008" y="971763"/>
            <a:ext cx="522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C48AC1-3D5D-3BD9-B5A4-089CC8BE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40" y="2384080"/>
            <a:ext cx="10197827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지역별 장르 선호의 검정 결과의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장르 선호는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게임에 따른 지역별 출고량을 모두 나누는 과정을 실행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별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대한 출고량을 알아볼 수 있도록 하였음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52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2407829" y="342721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7960222" y="33836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8014483" y="545690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Other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2872723" y="545690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63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39" y="2030228"/>
            <a:ext cx="1043489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지역과 유럽 지역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슈팅게임으로 모두 동일하였음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지역 모두 전략 부분이 가장 낮은 선호를 보였음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달리 일본지역은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스포츠로 나타났으며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슈팅게임이 가장 낮은 비율을 차지함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지역별로의 장르 선호의 차이는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경우 상위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선호는 차이가 없으며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일본은 예외적으로 앞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지역과 비교해 많은 차이를 보인다는 것을 파악할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6540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 Difference</a:t>
            </a:r>
          </a:p>
        </p:txBody>
      </p:sp>
    </p:spTree>
    <p:extLst>
      <p:ext uri="{BB962C8B-B14F-4D97-AF65-F5344CB8AC3E}">
        <p14:creationId xmlns:p14="http://schemas.microsoft.com/office/powerpoint/2010/main" val="185462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데이터를 기준으로 연도별 장르 선호도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차이가 있는지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전반적인 트렌드를 나타내기 위하여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 graph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92797-34DA-3CFA-80AE-52B2E9ADC7B9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3EECB-3C0F-6F9A-5C2A-DBA6DE50034D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Chi square test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0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991</Words>
  <Application>Microsoft Office PowerPoint</Application>
  <PresentationFormat>와이드스크린</PresentationFormat>
  <Paragraphs>148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맑은 고딕</vt:lpstr>
      <vt:lpstr>나눔스퀘어 Light</vt:lpstr>
      <vt:lpstr>둥근모꼴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권섭</cp:lastModifiedBy>
  <cp:revision>117</cp:revision>
  <dcterms:created xsi:type="dcterms:W3CDTF">2020-04-01T17:14:31Z</dcterms:created>
  <dcterms:modified xsi:type="dcterms:W3CDTF">2023-01-08T03:17:41Z</dcterms:modified>
</cp:coreProperties>
</file>