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6" r:id="rId4"/>
    <p:sldId id="271" r:id="rId5"/>
    <p:sldId id="285" r:id="rId6"/>
    <p:sldId id="272" r:id="rId7"/>
    <p:sldId id="276" r:id="rId8"/>
    <p:sldId id="275" r:id="rId9"/>
    <p:sldId id="315" r:id="rId10"/>
    <p:sldId id="316" r:id="rId11"/>
    <p:sldId id="309" r:id="rId12"/>
    <p:sldId id="280" r:id="rId13"/>
    <p:sldId id="284" r:id="rId14"/>
    <p:sldId id="287" r:id="rId15"/>
    <p:sldId id="290" r:id="rId16"/>
    <p:sldId id="310" r:id="rId17"/>
    <p:sldId id="317" r:id="rId18"/>
    <p:sldId id="296" r:id="rId19"/>
    <p:sldId id="318" r:id="rId20"/>
    <p:sldId id="297" r:id="rId21"/>
    <p:sldId id="319" r:id="rId22"/>
    <p:sldId id="298" r:id="rId23"/>
    <p:sldId id="320" r:id="rId24"/>
    <p:sldId id="299" r:id="rId25"/>
    <p:sldId id="300" r:id="rId26"/>
    <p:sldId id="301" r:id="rId27"/>
    <p:sldId id="302" r:id="rId28"/>
    <p:sldId id="303" r:id="rId29"/>
    <p:sldId id="304" r:id="rId30"/>
    <p:sldId id="308" r:id="rId31"/>
    <p:sldId id="311" r:id="rId32"/>
    <p:sldId id="312" r:id="rId33"/>
    <p:sldId id="313" r:id="rId34"/>
    <p:sldId id="263" r:id="rId35"/>
  </p:sldIdLst>
  <p:sldSz cx="12192000" cy="6858000"/>
  <p:notesSz cx="6858000" cy="9144000"/>
  <p:embeddedFontLst>
    <p:embeddedFont>
      <p:font typeface="둥근모꼴" panose="020B0600000101010101" charset="-127"/>
      <p:regular r:id="rId36"/>
    </p:embeddedFont>
    <p:embeddedFont>
      <p:font typeface="나눔스퀘어 Light" panose="020B0600000101010101" pitchFamily="50" charset="-127"/>
      <p:regular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2D4E"/>
    <a:srgbClr val="07437F"/>
    <a:srgbClr val="031D38"/>
    <a:srgbClr val="F76FE7"/>
    <a:srgbClr val="FFCF37"/>
    <a:srgbClr val="F3E929"/>
    <a:srgbClr val="29BAED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10901-A50E-4E5D-906E-A0E20544F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3A9700-B1F6-4C0A-BF9A-3591E67A2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94E6D-B263-4472-B3EC-BC42A72D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22A79-17FC-406B-B521-41EFA715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CD3D7-EDF5-4118-BAEB-B38FBBB2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55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D1500-B931-4291-B477-E237E0CD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FA29DD-3ADF-49EF-ADFD-7EC854547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E3B2B-BE37-42DD-BC91-55E6ED22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1C3AE-B824-43FD-836B-12FA53E11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CD091-B7BB-4BAD-A5FC-CF214100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43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39AEE1-3ACA-46D8-8986-B945A35F3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0D8AB7-3A8E-4FAE-AE0F-BAE05DE5E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CB00A-0216-4902-BF61-044E27CA2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3EA41-D857-4637-822B-9FD94459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CF4FC-BB58-41C1-96A5-686EA0F9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97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D39C2-816C-4A3D-B757-C1534F86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AE1C6-3879-4284-ABC4-1A86BF932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686AF-E5CB-4460-A209-F5A9A108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CBBD5C-E5B7-404F-B667-16F05F19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B0CC21-9231-4377-B18F-5CB0591D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61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4DAD2-EE08-440B-A395-52F79E89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0FDF9F-42E6-404C-ACE3-7E8049695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374812-440E-4EB1-B191-52CF8F0A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C77BC-7683-4606-A808-DEDFAC2F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49D518-D5A9-4917-AB5A-F749EF16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69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70954-83CF-4878-8C42-5E4F706F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521799-CFBE-4758-BD4F-2372514D7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58A98F-CBEB-4EB8-8385-151E21994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C2D160-D835-4206-A07D-55758DF9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A39C92-161F-4EC4-A29F-9130C146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0B351-B25C-4DB6-86AD-B162904E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9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064DA-39D3-4E12-AA69-83D0C5C34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8578F3-99DF-4BEE-88CE-9BA3A1752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A6521E-AB0D-41EE-A2EF-6902BBD49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4DAE21-DC0A-41EC-9590-6BF34A694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54CD8C-292D-43A9-928C-B1B6F1475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EF0B32-A701-4BCF-9BD9-388E1D4D7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426897-4FB5-4978-BA74-E02A48D2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F51D0D-62A7-4224-A061-D1C5C4C7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38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B5EBB-3A4E-4214-9374-D5058218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884714-F82D-4C10-8A24-8DDF5F8F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D9A14C-BCD5-486C-9CE2-A4659E51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E8330C-157E-4662-AEDC-630814FE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00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91782C-3364-47D9-96DE-9585BD1E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736248-F288-4B11-BE63-AD2C8236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7A5953-0F67-4F6F-B108-B3B56424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87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66C9A-C8B6-4ED6-B571-82DE33977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F93A9-A9A1-4694-80F9-00161F60A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539D83-4891-46CC-956D-1F08DEF04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F64013-AF0A-4121-AE94-89B1891D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4BC43A-6595-45DC-94E4-9CC94E74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ACA9B5-1362-48B4-B1AD-C44595C4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23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E9116-5B17-430C-B2F5-6B67ED9AC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6C54D8-7861-44CB-95B4-E94B00EB8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4314BE-727F-437A-916A-89D53762A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B38B5B-3673-40D1-9D86-BA7B62A5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16AFFF-8F5F-42A1-AC65-FD63F1C6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F181A7-8624-4D4E-8A9D-9BD3EA5B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66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E3F93C-0561-488A-B221-B2CC4D5D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1D947F-0174-43BB-91B1-3325444B8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FD4417-4215-41C6-9EDE-43226F91F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87E6-343F-44AF-9998-ADBF016BA9F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DC306E-52D4-4F21-9E66-09CE98DE6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F5531-C92F-4AB0-A4D2-C71B999C6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79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0C16BF4-0587-456D-A6DB-E71C1D1B72C1}"/>
              </a:ext>
            </a:extLst>
          </p:cNvPr>
          <p:cNvSpPr txBox="1"/>
          <p:nvPr/>
        </p:nvSpPr>
        <p:spPr>
          <a:xfrm>
            <a:off x="3512600" y="2751644"/>
            <a:ext cx="466506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분석 및 보고서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6F689C4-B90C-44A6-AA7B-6467043DB07E}"/>
              </a:ext>
            </a:extLst>
          </p:cNvPr>
          <p:cNvGrpSpPr/>
          <p:nvPr/>
        </p:nvGrpSpPr>
        <p:grpSpPr>
          <a:xfrm>
            <a:off x="3633509" y="3696823"/>
            <a:ext cx="4423241" cy="584775"/>
            <a:chOff x="3884379" y="3948857"/>
            <a:chExt cx="4423241" cy="58477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38B9E1F-DD60-4722-9BF9-C5FB33932114}"/>
                </a:ext>
              </a:extLst>
            </p:cNvPr>
            <p:cNvGrpSpPr/>
            <p:nvPr/>
          </p:nvGrpSpPr>
          <p:grpSpPr>
            <a:xfrm>
              <a:off x="3884379" y="4042801"/>
              <a:ext cx="4423241" cy="490267"/>
              <a:chOff x="3844038" y="3971083"/>
              <a:chExt cx="4423241" cy="490267"/>
            </a:xfrm>
          </p:grpSpPr>
          <p:pic>
            <p:nvPicPr>
              <p:cNvPr id="4" name="그림 3" descr="유리이(가) 표시된 사진&#10;&#10;자동 생성된 설명">
                <a:extLst>
                  <a:ext uri="{FF2B5EF4-FFF2-40B4-BE49-F238E27FC236}">
                    <a16:creationId xmlns:a16="http://schemas.microsoft.com/office/drawing/2014/main" id="{99D7F50F-73BC-453B-97F8-56496AF6F9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4038" y="3971083"/>
                <a:ext cx="3356442" cy="490267"/>
              </a:xfrm>
              <a:prstGeom prst="rect">
                <a:avLst/>
              </a:prstGeom>
            </p:spPr>
          </p:pic>
          <p:pic>
            <p:nvPicPr>
              <p:cNvPr id="8" name="그림 7" descr="유리이(가) 표시된 사진&#10;&#10;자동 생성된 설명">
                <a:extLst>
                  <a:ext uri="{FF2B5EF4-FFF2-40B4-BE49-F238E27FC236}">
                    <a16:creationId xmlns:a16="http://schemas.microsoft.com/office/drawing/2014/main" id="{AA0DA575-02A7-4045-BBA8-88B8B97CDA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36"/>
              <a:stretch/>
            </p:blipFill>
            <p:spPr>
              <a:xfrm>
                <a:off x="5244352" y="3971083"/>
                <a:ext cx="3022927" cy="490267"/>
              </a:xfrm>
              <a:prstGeom prst="rect">
                <a:avLst/>
              </a:prstGeom>
            </p:spPr>
          </p:pic>
        </p:grp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C65CC442-3D30-46A0-ACEC-C918548A6801}"/>
                </a:ext>
              </a:extLst>
            </p:cNvPr>
            <p:cNvSpPr/>
            <p:nvPr/>
          </p:nvSpPr>
          <p:spPr>
            <a:xfrm rot="5400000">
              <a:off x="4188145" y="4135534"/>
              <a:ext cx="261657" cy="30480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752C82-C600-42B2-941A-BD1C8C9277A3}"/>
                </a:ext>
              </a:extLst>
            </p:cNvPr>
            <p:cNvSpPr txBox="1"/>
            <p:nvPr/>
          </p:nvSpPr>
          <p:spPr>
            <a:xfrm>
              <a:off x="4640880" y="3948857"/>
              <a:ext cx="35143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3200" spc="600" dirty="0">
                  <a:solidFill>
                    <a:srgbClr val="FFC000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START!</a:t>
              </a:r>
              <a:endParaRPr lang="ko-KR" altLang="en-US" sz="32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BA4736F-CC54-485A-84FA-8E3710AA2768}"/>
              </a:ext>
            </a:extLst>
          </p:cNvPr>
          <p:cNvSpPr txBox="1"/>
          <p:nvPr/>
        </p:nvSpPr>
        <p:spPr>
          <a:xfrm>
            <a:off x="1099442" y="1677174"/>
            <a:ext cx="103498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2023</a:t>
            </a:r>
            <a:r>
              <a:rPr lang="ko-KR" altLang="en-US" sz="66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년 </a:t>
            </a:r>
            <a:r>
              <a:rPr lang="en-US" altLang="ko-KR" sz="66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</a:t>
            </a:r>
            <a:r>
              <a:rPr lang="ko-KR" altLang="en-US" sz="66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분기 게임 설계 </a:t>
            </a:r>
            <a:r>
              <a:rPr lang="en-US" altLang="ko-KR" sz="66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endParaRPr lang="ko-KR" altLang="en-US" sz="6600" b="1" spc="300" dirty="0">
              <a:ln w="22225">
                <a:solidFill>
                  <a:srgbClr val="FFC000"/>
                </a:solidFill>
                <a:prstDash val="solid"/>
              </a:ln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6" name="그림 15" descr="그리기, 테이블이(가) 표시된 사진&#10;&#10;자동 생성된 설명">
            <a:extLst>
              <a:ext uri="{FF2B5EF4-FFF2-40B4-BE49-F238E27FC236}">
                <a16:creationId xmlns:a16="http://schemas.microsoft.com/office/drawing/2014/main" id="{7E47493C-E7C7-4231-A69A-DF2B6142E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116" y="3696823"/>
            <a:ext cx="657225" cy="1504950"/>
          </a:xfrm>
          <a:prstGeom prst="rect">
            <a:avLst/>
          </a:prstGeom>
        </p:spPr>
      </p:pic>
      <p:pic>
        <p:nvPicPr>
          <p:cNvPr id="2" name="그림 1" descr="시계, 방이(가) 표시된 사진&#10;&#10;자동 생성된 설명">
            <a:extLst>
              <a:ext uri="{FF2B5EF4-FFF2-40B4-BE49-F238E27FC236}">
                <a16:creationId xmlns:a16="http://schemas.microsoft.com/office/drawing/2014/main" id="{5F9035FF-BE7C-D2F9-2F4B-2EB3FACDB5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654" y="3479684"/>
            <a:ext cx="1722089" cy="172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E3C421-81D4-4AA8-8FF7-D950CE1E85A3}"/>
              </a:ext>
            </a:extLst>
          </p:cNvPr>
          <p:cNvSpPr txBox="1"/>
          <p:nvPr/>
        </p:nvSpPr>
        <p:spPr>
          <a:xfrm>
            <a:off x="3029803" y="971763"/>
            <a:ext cx="66464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연도별 장르 선호</a:t>
            </a:r>
            <a:r>
              <a:rPr lang="en-US" altLang="ko-KR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(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트렌드</a:t>
            </a:r>
            <a:r>
              <a:rPr lang="en-US" altLang="ko-KR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)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차이 검정</a:t>
            </a:r>
            <a:endParaRPr lang="en-US" altLang="ko-KR" sz="3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76FE7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1"/>
            <a:ext cx="9558867" cy="386837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B8F64AF-8D19-5EEA-E526-68881561A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1787360"/>
            <a:ext cx="9558867" cy="386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15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1"/>
            <a:ext cx="9558867" cy="386837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B7EF78-F248-5611-EBDE-D0A55AE93952}"/>
              </a:ext>
            </a:extLst>
          </p:cNvPr>
          <p:cNvSpPr txBox="1"/>
          <p:nvPr/>
        </p:nvSpPr>
        <p:spPr>
          <a:xfrm>
            <a:off x="4255293" y="1047908"/>
            <a:ext cx="36814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연도별 트랜드</a:t>
            </a:r>
            <a:endParaRPr lang="en-US" altLang="ko-KR" sz="3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76FE7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066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87361" y="2113147"/>
            <a:ext cx="10197827" cy="17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결과로 보듯이 연도별 장르 선호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트렌드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카이제곱검정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P-value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0.05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보다 작으므로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연도별 트렌드의 차이가 있다는 것을 확인 할 수 있음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연도별 트렌드를 정확하게 파악하기 위해 연도를 기준으로 시대별로 나누어 보도록 함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시대는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80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90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00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10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년대이후 총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가지로 나눔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5267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03 - Trend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5EB50-411D-7C7D-2629-80F37DE5F718}"/>
              </a:ext>
            </a:extLst>
          </p:cNvPr>
          <p:cNvSpPr txBox="1"/>
          <p:nvPr/>
        </p:nvSpPr>
        <p:spPr>
          <a:xfrm>
            <a:off x="792062" y="1405261"/>
            <a:ext cx="5303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Year Separation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104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E3C421-81D4-4AA8-8FF7-D950CE1E85A3}"/>
              </a:ext>
            </a:extLst>
          </p:cNvPr>
          <p:cNvSpPr txBox="1"/>
          <p:nvPr/>
        </p:nvSpPr>
        <p:spPr>
          <a:xfrm>
            <a:off x="4255293" y="1047908"/>
            <a:ext cx="36814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연도별 트렌드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2"/>
            <a:ext cx="4410075" cy="164163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408E4D-E485-4A68-BDAE-DCD27A195239}"/>
              </a:ext>
            </a:extLst>
          </p:cNvPr>
          <p:cNvSpPr/>
          <p:nvPr/>
        </p:nvSpPr>
        <p:spPr>
          <a:xfrm>
            <a:off x="6286500" y="1787362"/>
            <a:ext cx="4410075" cy="164163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F7E07A-3A44-3B3B-F61A-D553C70EF9EA}"/>
              </a:ext>
            </a:extLst>
          </p:cNvPr>
          <p:cNvSpPr/>
          <p:nvPr/>
        </p:nvSpPr>
        <p:spPr>
          <a:xfrm>
            <a:off x="1295399" y="3887095"/>
            <a:ext cx="4410075" cy="1641638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97A03D-A6DB-BDF0-2375-A05FC56A3E22}"/>
              </a:ext>
            </a:extLst>
          </p:cNvPr>
          <p:cNvSpPr/>
          <p:nvPr/>
        </p:nvSpPr>
        <p:spPr>
          <a:xfrm>
            <a:off x="6286500" y="3887095"/>
            <a:ext cx="4410075" cy="1641638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71FCF-8CF6-8217-7D48-E7E80856B6C9}"/>
              </a:ext>
            </a:extLst>
          </p:cNvPr>
          <p:cNvSpPr txBox="1"/>
          <p:nvPr/>
        </p:nvSpPr>
        <p:spPr>
          <a:xfrm>
            <a:off x="1295395" y="342060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1980’s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213670-7DAD-E025-FEE4-A8EE07A50EB9}"/>
              </a:ext>
            </a:extLst>
          </p:cNvPr>
          <p:cNvSpPr txBox="1"/>
          <p:nvPr/>
        </p:nvSpPr>
        <p:spPr>
          <a:xfrm>
            <a:off x="9588575" y="340130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1990’s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AD340-706C-C2E7-A58C-085BC890A93E}"/>
              </a:ext>
            </a:extLst>
          </p:cNvPr>
          <p:cNvSpPr txBox="1"/>
          <p:nvPr/>
        </p:nvSpPr>
        <p:spPr>
          <a:xfrm>
            <a:off x="9607002" y="54902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2010’s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C9B120-34BD-AAC5-8826-6AF82A534CBF}"/>
              </a:ext>
            </a:extLst>
          </p:cNvPr>
          <p:cNvSpPr txBox="1"/>
          <p:nvPr/>
        </p:nvSpPr>
        <p:spPr>
          <a:xfrm>
            <a:off x="1295395" y="552516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2000’s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8255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87361" y="2113147"/>
            <a:ext cx="10197827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1980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년대에는 플랫폼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퍼즐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슈팅게임 순으로 인기가 있었으며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시뮬레이션이 가장 낮은 순위를 차지함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1990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년대에는 롤플레잉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레이싱이 두각을 나타내기 시작했으며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퍼즐 분야가 사장되기 시작함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2000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년대에 들어서면서 액션과 스포츠 분야가 두각을 나타냄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2010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년대에는 슈팅게임이 스포츠를 제치고 전체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위를 차지함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5267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03 - Trend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5EB50-411D-7C7D-2629-80F37DE5F718}"/>
              </a:ext>
            </a:extLst>
          </p:cNvPr>
          <p:cNvSpPr txBox="1"/>
          <p:nvPr/>
        </p:nvSpPr>
        <p:spPr>
          <a:xfrm>
            <a:off x="792062" y="1405261"/>
            <a:ext cx="5303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Year Trend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7540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87361" y="2113147"/>
            <a:ext cx="10197827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출고량을 기준으로 전체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지역별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인기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 10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게임을 알아보고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이에 따라 시각화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지역은 북미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/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유럽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일본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개로 진행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6577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04 – Popularity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4F45DE-90C0-6064-83BD-D8687B1C5555}"/>
              </a:ext>
            </a:extLst>
          </p:cNvPr>
          <p:cNvSpPr txBox="1"/>
          <p:nvPr/>
        </p:nvSpPr>
        <p:spPr>
          <a:xfrm>
            <a:off x="792062" y="1405261"/>
            <a:ext cx="6959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Popularity of Total</a:t>
            </a:r>
            <a:r>
              <a:rPr lang="ko-KR" altLang="en-US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/ Region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5291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2"/>
            <a:ext cx="9522417" cy="398343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168377-5A37-16F9-78F8-2DC8F48E20E8}"/>
              </a:ext>
            </a:extLst>
          </p:cNvPr>
          <p:cNvSpPr txBox="1"/>
          <p:nvPr/>
        </p:nvSpPr>
        <p:spPr>
          <a:xfrm>
            <a:off x="4472899" y="1020676"/>
            <a:ext cx="324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전체 </a:t>
            </a:r>
            <a:r>
              <a:rPr lang="en-US" altLang="ko-KR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TOT 10 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</a:t>
            </a:r>
          </a:p>
        </p:txBody>
      </p:sp>
    </p:spTree>
    <p:extLst>
      <p:ext uri="{BB962C8B-B14F-4D97-AF65-F5344CB8AC3E}">
        <p14:creationId xmlns:p14="http://schemas.microsoft.com/office/powerpoint/2010/main" val="2788454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2"/>
            <a:ext cx="9522417" cy="398343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168377-5A37-16F9-78F8-2DC8F48E20E8}"/>
              </a:ext>
            </a:extLst>
          </p:cNvPr>
          <p:cNvSpPr txBox="1"/>
          <p:nvPr/>
        </p:nvSpPr>
        <p:spPr>
          <a:xfrm>
            <a:off x="4472899" y="1020676"/>
            <a:ext cx="324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전체 </a:t>
            </a:r>
            <a:r>
              <a:rPr lang="en-US" altLang="ko-KR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TOT 10 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</a:t>
            </a:r>
          </a:p>
        </p:txBody>
      </p:sp>
    </p:spTree>
    <p:extLst>
      <p:ext uri="{BB962C8B-B14F-4D97-AF65-F5344CB8AC3E}">
        <p14:creationId xmlns:p14="http://schemas.microsoft.com/office/powerpoint/2010/main" val="149607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2"/>
            <a:ext cx="9522417" cy="398343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AA559E-25D1-DE3D-FD71-ED82E8793495}"/>
              </a:ext>
            </a:extLst>
          </p:cNvPr>
          <p:cNvSpPr txBox="1"/>
          <p:nvPr/>
        </p:nvSpPr>
        <p:spPr>
          <a:xfrm>
            <a:off x="4472899" y="1020676"/>
            <a:ext cx="324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북미 </a:t>
            </a:r>
            <a:r>
              <a:rPr lang="en-US" altLang="ko-KR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TOT 10 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</a:t>
            </a:r>
          </a:p>
        </p:txBody>
      </p:sp>
    </p:spTree>
    <p:extLst>
      <p:ext uri="{BB962C8B-B14F-4D97-AF65-F5344CB8AC3E}">
        <p14:creationId xmlns:p14="http://schemas.microsoft.com/office/powerpoint/2010/main" val="1004666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2"/>
            <a:ext cx="9522417" cy="398343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AA559E-25D1-DE3D-FD71-ED82E8793495}"/>
              </a:ext>
            </a:extLst>
          </p:cNvPr>
          <p:cNvSpPr txBox="1"/>
          <p:nvPr/>
        </p:nvSpPr>
        <p:spPr>
          <a:xfrm>
            <a:off x="4472899" y="1020676"/>
            <a:ext cx="324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북미 </a:t>
            </a:r>
            <a:r>
              <a:rPr lang="en-US" altLang="ko-KR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TOT 10 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</a:t>
            </a:r>
          </a:p>
        </p:txBody>
      </p:sp>
    </p:spTree>
    <p:extLst>
      <p:ext uri="{BB962C8B-B14F-4D97-AF65-F5344CB8AC3E}">
        <p14:creationId xmlns:p14="http://schemas.microsoft.com/office/powerpoint/2010/main" val="268327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5465141D-CFAA-4380-9C20-863831AD7783}"/>
              </a:ext>
            </a:extLst>
          </p:cNvPr>
          <p:cNvGrpSpPr/>
          <p:nvPr/>
        </p:nvGrpSpPr>
        <p:grpSpPr>
          <a:xfrm>
            <a:off x="2930300" y="2428400"/>
            <a:ext cx="6671167" cy="644784"/>
            <a:chOff x="3894885" y="1889312"/>
            <a:chExt cx="6188487" cy="1039625"/>
          </a:xfrm>
        </p:grpSpPr>
        <p:pic>
          <p:nvPicPr>
            <p:cNvPr id="5" name="그림 4" descr="조류이(가) 표시된 사진&#10;&#10;자동 생성된 설명">
              <a:extLst>
                <a:ext uri="{FF2B5EF4-FFF2-40B4-BE49-F238E27FC236}">
                  <a16:creationId xmlns:a16="http://schemas.microsoft.com/office/drawing/2014/main" id="{7B50F7C6-92F3-4668-B550-B35B28BE0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AEBEB36-D921-475E-A5C0-E1BBC5832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27" name="그림 26" descr="테이블이(가) 표시된 사진&#10;&#10;자동 생성된 설명">
              <a:extLst>
                <a:ext uri="{FF2B5EF4-FFF2-40B4-BE49-F238E27FC236}">
                  <a16:creationId xmlns:a16="http://schemas.microsoft.com/office/drawing/2014/main" id="{901EC0FE-05B5-46D3-A352-C385361D0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DB2873ED-4F97-4B11-B5C5-299BBDA50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45B94012-4D3D-41C8-B0FF-B1938304C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75648177-7295-4F5A-BCAF-FEA26AADD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6C4DEAC-A7F6-4C67-AF71-C3EC2A6B468A}"/>
              </a:ext>
            </a:extLst>
          </p:cNvPr>
          <p:cNvSpPr txBox="1"/>
          <p:nvPr/>
        </p:nvSpPr>
        <p:spPr>
          <a:xfrm>
            <a:off x="5051418" y="698998"/>
            <a:ext cx="21275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목차</a:t>
            </a:r>
            <a:r>
              <a:rPr lang="ko-KR" altLang="en-US" sz="6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endParaRPr lang="en-US" altLang="ko-KR" sz="6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7318AEC-23E8-4A1E-90D4-76D0BD36AB9A}"/>
              </a:ext>
            </a:extLst>
          </p:cNvPr>
          <p:cNvGrpSpPr/>
          <p:nvPr/>
        </p:nvGrpSpPr>
        <p:grpSpPr>
          <a:xfrm>
            <a:off x="2949938" y="3009399"/>
            <a:ext cx="6667571" cy="644784"/>
            <a:chOff x="3894885" y="1889312"/>
            <a:chExt cx="6188487" cy="1039625"/>
          </a:xfrm>
        </p:grpSpPr>
        <p:pic>
          <p:nvPicPr>
            <p:cNvPr id="58" name="그림 57" descr="조류이(가) 표시된 사진&#10;&#10;자동 생성된 설명">
              <a:extLst>
                <a:ext uri="{FF2B5EF4-FFF2-40B4-BE49-F238E27FC236}">
                  <a16:creationId xmlns:a16="http://schemas.microsoft.com/office/drawing/2014/main" id="{B6CC6086-173A-463B-B463-AB734A405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A5CF2B2B-B8D3-42DF-A042-A62B91481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60" name="그림 59" descr="테이블이(가) 표시된 사진&#10;&#10;자동 생성된 설명">
              <a:extLst>
                <a:ext uri="{FF2B5EF4-FFF2-40B4-BE49-F238E27FC236}">
                  <a16:creationId xmlns:a16="http://schemas.microsoft.com/office/drawing/2014/main" id="{7194405B-C4FD-481C-8CDB-48C8847ED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68B1A1C7-C2AC-4536-BC6F-297917550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573D0B08-0764-46CD-B967-9F85B311D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FC914A08-5C82-4CDB-896F-EF35130A0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3D5B761-39E3-486D-BA6C-B46B7712F234}"/>
              </a:ext>
            </a:extLst>
          </p:cNvPr>
          <p:cNvGrpSpPr/>
          <p:nvPr/>
        </p:nvGrpSpPr>
        <p:grpSpPr>
          <a:xfrm>
            <a:off x="2933628" y="3610024"/>
            <a:ext cx="6667571" cy="644784"/>
            <a:chOff x="3894885" y="1889312"/>
            <a:chExt cx="6188487" cy="1039625"/>
          </a:xfrm>
        </p:grpSpPr>
        <p:pic>
          <p:nvPicPr>
            <p:cNvPr id="65" name="그림 64" descr="조류이(가) 표시된 사진&#10;&#10;자동 생성된 설명">
              <a:extLst>
                <a:ext uri="{FF2B5EF4-FFF2-40B4-BE49-F238E27FC236}">
                  <a16:creationId xmlns:a16="http://schemas.microsoft.com/office/drawing/2014/main" id="{BA49FF41-2B9E-472B-882C-CFBE36A7E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1D20F94F-E0E7-4412-AB05-6ED55A750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67" name="그림 66" descr="테이블이(가) 표시된 사진&#10;&#10;자동 생성된 설명">
              <a:extLst>
                <a:ext uri="{FF2B5EF4-FFF2-40B4-BE49-F238E27FC236}">
                  <a16:creationId xmlns:a16="http://schemas.microsoft.com/office/drawing/2014/main" id="{EE8EE5CD-E7F4-4E08-A771-D464484A1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C62E1E4C-5A91-4B12-A1B8-5C4AC4657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109B24F-83BE-4CEB-9897-B8AB16C98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8C3AE850-782C-47B4-8446-DA1100A03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3657AC6-DF9F-4117-BA86-FC500429D0AB}"/>
              </a:ext>
            </a:extLst>
          </p:cNvPr>
          <p:cNvGrpSpPr/>
          <p:nvPr/>
        </p:nvGrpSpPr>
        <p:grpSpPr>
          <a:xfrm>
            <a:off x="2933628" y="4815315"/>
            <a:ext cx="6667571" cy="644784"/>
            <a:chOff x="3894885" y="1889312"/>
            <a:chExt cx="6188487" cy="1039625"/>
          </a:xfrm>
        </p:grpSpPr>
        <p:pic>
          <p:nvPicPr>
            <p:cNvPr id="72" name="그림 71" descr="조류이(가) 표시된 사진&#10;&#10;자동 생성된 설명">
              <a:extLst>
                <a:ext uri="{FF2B5EF4-FFF2-40B4-BE49-F238E27FC236}">
                  <a16:creationId xmlns:a16="http://schemas.microsoft.com/office/drawing/2014/main" id="{CB8F9F7E-6CF8-491A-A92F-6FFB4E2FA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32F29DF-665C-4B4F-8076-3395F09AB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74" name="그림 73" descr="테이블이(가) 표시된 사진&#10;&#10;자동 생성된 설명">
              <a:extLst>
                <a:ext uri="{FF2B5EF4-FFF2-40B4-BE49-F238E27FC236}">
                  <a16:creationId xmlns:a16="http://schemas.microsoft.com/office/drawing/2014/main" id="{630C78EB-23D7-464A-BF0D-968786E02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56AA62F8-C9E3-4BF0-B6CD-0993487A7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D190B9A6-5A28-4148-B972-1AD02FEFA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C1A6CB5C-E3E5-43C4-9FF1-8B0A0570D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EC689F73-3689-4DA5-9E04-ED7EF9AFAC2B}"/>
              </a:ext>
            </a:extLst>
          </p:cNvPr>
          <p:cNvSpPr txBox="1"/>
          <p:nvPr/>
        </p:nvSpPr>
        <p:spPr>
          <a:xfrm>
            <a:off x="3352242" y="2427614"/>
            <a:ext cx="5518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2.Genre of World</a:t>
            </a:r>
            <a:endParaRPr lang="ko-KR" altLang="en-US" sz="3600" spc="600" dirty="0">
              <a:solidFill>
                <a:srgbClr val="FFC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29034E7-AAAC-4736-A695-1AC7339ABB5B}"/>
              </a:ext>
            </a:extLst>
          </p:cNvPr>
          <p:cNvSpPr txBox="1"/>
          <p:nvPr/>
        </p:nvSpPr>
        <p:spPr>
          <a:xfrm>
            <a:off x="3371880" y="3033301"/>
            <a:ext cx="518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3.Trend of Year</a:t>
            </a:r>
            <a:endParaRPr lang="ko-KR" altLang="en-US" sz="3600" spc="600" dirty="0">
              <a:solidFill>
                <a:srgbClr val="FFC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7582F0A-7877-44F1-AF9B-BF6FD9E822DE}"/>
              </a:ext>
            </a:extLst>
          </p:cNvPr>
          <p:cNvSpPr txBox="1"/>
          <p:nvPr/>
        </p:nvSpPr>
        <p:spPr>
          <a:xfrm>
            <a:off x="3355569" y="3652938"/>
            <a:ext cx="6052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4.Popularity Game</a:t>
            </a:r>
            <a:endParaRPr lang="ko-KR" altLang="en-US" sz="3600" spc="600" dirty="0">
              <a:solidFill>
                <a:srgbClr val="FFC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545B2B1-194C-46DE-8E8A-7497C3CB776C}"/>
              </a:ext>
            </a:extLst>
          </p:cNvPr>
          <p:cNvSpPr txBox="1"/>
          <p:nvPr/>
        </p:nvSpPr>
        <p:spPr>
          <a:xfrm>
            <a:off x="3375849" y="4839562"/>
            <a:ext cx="4520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6.Game Design</a:t>
            </a:r>
            <a:endParaRPr lang="ko-KR" altLang="en-US" sz="3600" spc="600" dirty="0">
              <a:solidFill>
                <a:srgbClr val="FFC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13BB786-95C8-6C2E-8A30-152A2F59705C}"/>
              </a:ext>
            </a:extLst>
          </p:cNvPr>
          <p:cNvGrpSpPr/>
          <p:nvPr/>
        </p:nvGrpSpPr>
        <p:grpSpPr>
          <a:xfrm>
            <a:off x="2930300" y="1819841"/>
            <a:ext cx="6671167" cy="644784"/>
            <a:chOff x="3894885" y="1889312"/>
            <a:chExt cx="6188487" cy="1039625"/>
          </a:xfrm>
        </p:grpSpPr>
        <p:pic>
          <p:nvPicPr>
            <p:cNvPr id="3" name="그림 2" descr="조류이(가) 표시된 사진&#10;&#10;자동 생성된 설명">
              <a:extLst>
                <a:ext uri="{FF2B5EF4-FFF2-40B4-BE49-F238E27FC236}">
                  <a16:creationId xmlns:a16="http://schemas.microsoft.com/office/drawing/2014/main" id="{7A870981-84AD-DC2C-CAE9-D32CE949C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93199E1-E9EC-4FBC-5A95-C337F1696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6" name="그림 5" descr="테이블이(가) 표시된 사진&#10;&#10;자동 생성된 설명">
              <a:extLst>
                <a:ext uri="{FF2B5EF4-FFF2-40B4-BE49-F238E27FC236}">
                  <a16:creationId xmlns:a16="http://schemas.microsoft.com/office/drawing/2014/main" id="{15959283-5F4B-083C-99DC-2D92050CF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BCF4BC3-0E27-114F-62D6-021DAAC93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12351B2-3C1A-07D5-9115-A29FD9D9C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66057EF-B129-94FF-86F3-BFF6F3DCB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82E39DE-5FC8-68C4-68D1-39A33103A5A5}"/>
              </a:ext>
            </a:extLst>
          </p:cNvPr>
          <p:cNvSpPr txBox="1"/>
          <p:nvPr/>
        </p:nvSpPr>
        <p:spPr>
          <a:xfrm>
            <a:off x="3352242" y="1819055"/>
            <a:ext cx="518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1.Data Analysis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5DB890C-8E23-FF3D-F41B-3908508D418A}"/>
              </a:ext>
            </a:extLst>
          </p:cNvPr>
          <p:cNvGrpSpPr/>
          <p:nvPr/>
        </p:nvGrpSpPr>
        <p:grpSpPr>
          <a:xfrm>
            <a:off x="2984428" y="4202689"/>
            <a:ext cx="6667571" cy="644784"/>
            <a:chOff x="3894885" y="1889312"/>
            <a:chExt cx="6188487" cy="1039625"/>
          </a:xfrm>
        </p:grpSpPr>
        <p:pic>
          <p:nvPicPr>
            <p:cNvPr id="12" name="그림 11" descr="조류이(가) 표시된 사진&#10;&#10;자동 생성된 설명">
              <a:extLst>
                <a:ext uri="{FF2B5EF4-FFF2-40B4-BE49-F238E27FC236}">
                  <a16:creationId xmlns:a16="http://schemas.microsoft.com/office/drawing/2014/main" id="{751C32A5-177C-C4E8-CE41-59BD26AD8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C0EA77E-8CB5-7383-2BC3-C6F5D91B8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14" name="그림 13" descr="테이블이(가) 표시된 사진&#10;&#10;자동 생성된 설명">
              <a:extLst>
                <a:ext uri="{FF2B5EF4-FFF2-40B4-BE49-F238E27FC236}">
                  <a16:creationId xmlns:a16="http://schemas.microsoft.com/office/drawing/2014/main" id="{86AFAF52-A4BD-24DE-0D5D-837607755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BA72A45-B95B-D20F-20CE-135ADCDC9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812C442-B766-57D9-8645-5ABFD5A2C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FE8E29F-A92E-165B-7B87-9DC8BAA84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B51E8C5-3CA3-4571-5A1A-72F58A5F6AFB}"/>
              </a:ext>
            </a:extLst>
          </p:cNvPr>
          <p:cNvSpPr txBox="1"/>
          <p:nvPr/>
        </p:nvSpPr>
        <p:spPr>
          <a:xfrm>
            <a:off x="3372503" y="4228670"/>
            <a:ext cx="6052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5.Platform of Year</a:t>
            </a:r>
            <a:endParaRPr lang="ko-KR" altLang="en-US" sz="3600" spc="600" dirty="0">
              <a:solidFill>
                <a:srgbClr val="FFC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6945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2"/>
            <a:ext cx="9522417" cy="398343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AA559E-25D1-DE3D-FD71-ED82E8793495}"/>
              </a:ext>
            </a:extLst>
          </p:cNvPr>
          <p:cNvSpPr txBox="1"/>
          <p:nvPr/>
        </p:nvSpPr>
        <p:spPr>
          <a:xfrm>
            <a:off x="4472899" y="1020676"/>
            <a:ext cx="324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유럽 </a:t>
            </a:r>
            <a:r>
              <a:rPr lang="en-US" altLang="ko-KR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TOT 10 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</a:t>
            </a:r>
          </a:p>
        </p:txBody>
      </p:sp>
    </p:spTree>
    <p:extLst>
      <p:ext uri="{BB962C8B-B14F-4D97-AF65-F5344CB8AC3E}">
        <p14:creationId xmlns:p14="http://schemas.microsoft.com/office/powerpoint/2010/main" val="1914035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2"/>
            <a:ext cx="9522417" cy="398343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AA559E-25D1-DE3D-FD71-ED82E8793495}"/>
              </a:ext>
            </a:extLst>
          </p:cNvPr>
          <p:cNvSpPr txBox="1"/>
          <p:nvPr/>
        </p:nvSpPr>
        <p:spPr>
          <a:xfrm>
            <a:off x="4472899" y="1020676"/>
            <a:ext cx="324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유럽 </a:t>
            </a:r>
            <a:r>
              <a:rPr lang="en-US" altLang="ko-KR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TOT 10 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</a:t>
            </a:r>
          </a:p>
        </p:txBody>
      </p:sp>
    </p:spTree>
    <p:extLst>
      <p:ext uri="{BB962C8B-B14F-4D97-AF65-F5344CB8AC3E}">
        <p14:creationId xmlns:p14="http://schemas.microsoft.com/office/powerpoint/2010/main" val="49678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2"/>
            <a:ext cx="9522417" cy="398343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AA559E-25D1-DE3D-FD71-ED82E8793495}"/>
              </a:ext>
            </a:extLst>
          </p:cNvPr>
          <p:cNvSpPr txBox="1"/>
          <p:nvPr/>
        </p:nvSpPr>
        <p:spPr>
          <a:xfrm>
            <a:off x="4472899" y="1020676"/>
            <a:ext cx="324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일본 </a:t>
            </a:r>
            <a:r>
              <a:rPr lang="en-US" altLang="ko-KR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TOT 10 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</a:t>
            </a:r>
          </a:p>
        </p:txBody>
      </p:sp>
    </p:spTree>
    <p:extLst>
      <p:ext uri="{BB962C8B-B14F-4D97-AF65-F5344CB8AC3E}">
        <p14:creationId xmlns:p14="http://schemas.microsoft.com/office/powerpoint/2010/main" val="4003119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2"/>
            <a:ext cx="9522417" cy="398343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AA559E-25D1-DE3D-FD71-ED82E8793495}"/>
              </a:ext>
            </a:extLst>
          </p:cNvPr>
          <p:cNvSpPr txBox="1"/>
          <p:nvPr/>
        </p:nvSpPr>
        <p:spPr>
          <a:xfrm>
            <a:off x="4472899" y="1020676"/>
            <a:ext cx="324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일본 </a:t>
            </a:r>
            <a:r>
              <a:rPr lang="en-US" altLang="ko-KR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TOT 10 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</a:t>
            </a:r>
          </a:p>
        </p:txBody>
      </p:sp>
    </p:spTree>
    <p:extLst>
      <p:ext uri="{BB962C8B-B14F-4D97-AF65-F5344CB8AC3E}">
        <p14:creationId xmlns:p14="http://schemas.microsoft.com/office/powerpoint/2010/main" val="3353987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92062" y="2051592"/>
            <a:ext cx="10587138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연도별에 따른 플랫폼의 변화를 파악하여 보기로 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Line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Graph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사용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590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05 - Platform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289A1-3B63-DF52-B6A3-6A1D9B8D8C59}"/>
              </a:ext>
            </a:extLst>
          </p:cNvPr>
          <p:cNvSpPr txBox="1"/>
          <p:nvPr/>
        </p:nvSpPr>
        <p:spPr>
          <a:xfrm>
            <a:off x="792061" y="1405261"/>
            <a:ext cx="5432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Platform of Year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2017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92062" y="2051592"/>
            <a:ext cx="4570352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 플랫폼의 현황을 나타냈으나 조금 더 간략하게 표현하도록 시대를 나누도록 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시대는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1980, 1990, 2000, 2010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 각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가지로 나눔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590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05 - Platform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289A1-3B63-DF52-B6A3-6A1D9B8D8C59}"/>
              </a:ext>
            </a:extLst>
          </p:cNvPr>
          <p:cNvSpPr txBox="1"/>
          <p:nvPr/>
        </p:nvSpPr>
        <p:spPr>
          <a:xfrm>
            <a:off x="792061" y="1405261"/>
            <a:ext cx="5432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Platform of Year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1D2BBE-0232-BECE-0578-781ED6844882}"/>
              </a:ext>
            </a:extLst>
          </p:cNvPr>
          <p:cNvSpPr/>
          <p:nvPr/>
        </p:nvSpPr>
        <p:spPr>
          <a:xfrm>
            <a:off x="5362414" y="1444839"/>
            <a:ext cx="6016786" cy="378150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7492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92062" y="2051592"/>
            <a:ext cx="4570352" cy="132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1980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년대의 주 플랫폼을 보면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2600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NES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주가 된다는 것을 알 수 있음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본격적인 게임 산업의 초입인지라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플랫폼이 매우 적은 편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590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05 - Platform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289A1-3B63-DF52-B6A3-6A1D9B8D8C59}"/>
              </a:ext>
            </a:extLst>
          </p:cNvPr>
          <p:cNvSpPr txBox="1"/>
          <p:nvPr/>
        </p:nvSpPr>
        <p:spPr>
          <a:xfrm>
            <a:off x="792061" y="1405261"/>
            <a:ext cx="5432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Platform of 1980’s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1D2BBE-0232-BECE-0578-781ED6844882}"/>
              </a:ext>
            </a:extLst>
          </p:cNvPr>
          <p:cNvSpPr/>
          <p:nvPr/>
        </p:nvSpPr>
        <p:spPr>
          <a:xfrm>
            <a:off x="5362414" y="1436451"/>
            <a:ext cx="6016786" cy="378185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71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92062" y="2051592"/>
            <a:ext cx="4570352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1990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년대에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PS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출시되면서 엄청난 인기를 누리기 시작했고 다른 플랫폼에 비해서도 독보적인 상태를 유지함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이전 세대였던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2600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등이 플랫폼에서 아예 배제되기 시작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590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05 - Platform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289A1-3B63-DF52-B6A3-6A1D9B8D8C59}"/>
              </a:ext>
            </a:extLst>
          </p:cNvPr>
          <p:cNvSpPr txBox="1"/>
          <p:nvPr/>
        </p:nvSpPr>
        <p:spPr>
          <a:xfrm>
            <a:off x="792061" y="1405261"/>
            <a:ext cx="5432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Platform of 1990’s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1D2BBE-0232-BECE-0578-781ED6844882}"/>
              </a:ext>
            </a:extLst>
          </p:cNvPr>
          <p:cNvSpPr/>
          <p:nvPr/>
        </p:nvSpPr>
        <p:spPr>
          <a:xfrm>
            <a:off x="5362414" y="1444840"/>
            <a:ext cx="6016786" cy="378185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394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92062" y="2051592"/>
            <a:ext cx="4570352" cy="132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2000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년대에 들어서면서 플랫폼이 매우 다양해짐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경쟁 가운데에서도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2000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 초반에는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PS2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강세를 보였으며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2000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 후반부터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PS3, X-360, Wii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타 플랫폼에 비해 우위인 것을 알 수 있음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590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05 - Platform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289A1-3B63-DF52-B6A3-6A1D9B8D8C59}"/>
              </a:ext>
            </a:extLst>
          </p:cNvPr>
          <p:cNvSpPr txBox="1"/>
          <p:nvPr/>
        </p:nvSpPr>
        <p:spPr>
          <a:xfrm>
            <a:off x="792061" y="1405261"/>
            <a:ext cx="5432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Platform of 2000’s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1D2BBE-0232-BECE-0578-781ED6844882}"/>
              </a:ext>
            </a:extLst>
          </p:cNvPr>
          <p:cNvSpPr/>
          <p:nvPr/>
        </p:nvSpPr>
        <p:spPr>
          <a:xfrm>
            <a:off x="5362414" y="1444840"/>
            <a:ext cx="6016786" cy="378185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235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92062" y="2051592"/>
            <a:ext cx="4570352" cy="132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년대에는 초반에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X360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PS3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등이 가장 높은 출고량을 보였으나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2010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 후반에 들어서면서 새롭게 출시된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PS4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X-One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강세를 보이기 시작함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590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05 - Platform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289A1-3B63-DF52-B6A3-6A1D9B8D8C59}"/>
              </a:ext>
            </a:extLst>
          </p:cNvPr>
          <p:cNvSpPr txBox="1"/>
          <p:nvPr/>
        </p:nvSpPr>
        <p:spPr>
          <a:xfrm>
            <a:off x="792061" y="1405261"/>
            <a:ext cx="5432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Platform of 2010’s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1D2BBE-0232-BECE-0578-781ED6844882}"/>
              </a:ext>
            </a:extLst>
          </p:cNvPr>
          <p:cNvSpPr/>
          <p:nvPr/>
        </p:nvSpPr>
        <p:spPr>
          <a:xfrm>
            <a:off x="5362414" y="1444840"/>
            <a:ext cx="6016786" cy="378185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165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92062" y="2257219"/>
            <a:ext cx="10587138" cy="280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데이터셋은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1980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년대부터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년까지 게임과 플랫폼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장르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북미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유럽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일본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기타지역의 출고량으로 이루어져 있음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장르 선호도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트렌드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플랫폼에 대한 분석은 각 게임 별 총 출고량을 기준으로 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분석하기 앞서 불필요한 컬럼을 제거하고 데이터들의 누락된 값과 전반적인 이상치를 각각 제거 밑 수정하는 과정을 거침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지역별 출고량 뿐만 아니라 전체 출고량을 나타내는 컬럼을 생성하여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 인기를 파악할 수 있도록 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회사는 다양한 게임을 출시할 능력이 있는 대규모의 게임 회사로 가정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다국적 기업이므로 북미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유럽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일본 지역 모두 진출하고 있음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8959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01 – Data Analyses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289A1-3B63-DF52-B6A3-6A1D9B8D8C59}"/>
              </a:ext>
            </a:extLst>
          </p:cNvPr>
          <p:cNvSpPr txBox="1"/>
          <p:nvPr/>
        </p:nvSpPr>
        <p:spPr>
          <a:xfrm>
            <a:off x="792062" y="1405261"/>
            <a:ext cx="6399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Analysis Method / Assume 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1101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92062" y="2051592"/>
            <a:ext cx="10561738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2023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분기에 설계할 게임으로는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년대에 각 지역별로 선호도가 높았던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 ~ 3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장르를 기준으로 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북미와 유럽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일본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 시장으로 나누어 각각 인기 있었던 장르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 ~ 3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개를 해당 장르가 적용된 상위 플랫폼 출고량 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 ~ 3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개에 적용할 수 있는 게임을 설계하도록 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플랫폼 별 시리즈가 나누어져 있는 것은 동일한 플랫폼으로 간주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590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06 - Design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289A1-3B63-DF52-B6A3-6A1D9B8D8C59}"/>
              </a:ext>
            </a:extLst>
          </p:cNvPr>
          <p:cNvSpPr txBox="1"/>
          <p:nvPr/>
        </p:nvSpPr>
        <p:spPr>
          <a:xfrm>
            <a:off x="792061" y="1405261"/>
            <a:ext cx="5432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Game Design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5592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92061" y="1836148"/>
            <a:ext cx="10591799" cy="132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북미지역의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년도 선호 장르는 액션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슈팅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스포츠이므로 해당 장르를 기준으로 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상위 플랫폼을 순위를 매기어 확인해 본 결과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 X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시리즈와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PS, Wii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시리즈가 가장 두각을 드러냄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북미 지역을 목표한 게임은 액션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슈팅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스포츠 장르가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시리즈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/ PS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시리즈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Wii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시리즈가 적용될 수 있는 게임으로 설계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1D2BBE-0232-BECE-0578-781ED6844882}"/>
              </a:ext>
            </a:extLst>
          </p:cNvPr>
          <p:cNvSpPr/>
          <p:nvPr/>
        </p:nvSpPr>
        <p:spPr>
          <a:xfrm>
            <a:off x="869092" y="3428999"/>
            <a:ext cx="5098278" cy="213188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A1FA8B-6F94-E497-D9BB-A8CD70E4F6C0}"/>
              </a:ext>
            </a:extLst>
          </p:cNvPr>
          <p:cNvSpPr txBox="1"/>
          <p:nvPr/>
        </p:nvSpPr>
        <p:spPr>
          <a:xfrm>
            <a:off x="618949" y="736954"/>
            <a:ext cx="590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06 - Design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6196F-3D83-12FE-FF0B-6493FFF5540E}"/>
              </a:ext>
            </a:extLst>
          </p:cNvPr>
          <p:cNvSpPr txBox="1"/>
          <p:nvPr/>
        </p:nvSpPr>
        <p:spPr>
          <a:xfrm>
            <a:off x="792061" y="1405261"/>
            <a:ext cx="5432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North America Design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79F745-C20D-5EB7-E3B7-F8692C951C4C}"/>
              </a:ext>
            </a:extLst>
          </p:cNvPr>
          <p:cNvSpPr/>
          <p:nvPr/>
        </p:nvSpPr>
        <p:spPr>
          <a:xfrm>
            <a:off x="6157518" y="3423806"/>
            <a:ext cx="5098278" cy="2131883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18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99751" y="1836148"/>
            <a:ext cx="10600188" cy="181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유럽지역의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년도 선호 장르 역시 액션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슈팅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스포츠이므로 해당 장르를 기준으로 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상위 플랫폼을 순위를 매기어 확인해 본 결과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PS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시리즈가 가장 두각을 드러냈으며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X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시리즈가 그 다음을 차지하였고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Wii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시리즈와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PC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역시 높은 수준을 차지함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유럽지역을 겨냥한 게임 역시 장르와 플랫폼 역시 북미 지역과 크게 차이가 없어 설계 할 때에 매우 편할 것이며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추가적으로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PC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부분에서도 즐길 수 있는 게임이 된다면 좋은 결과를 얻을 것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A1FA8B-6F94-E497-D9BB-A8CD70E4F6C0}"/>
              </a:ext>
            </a:extLst>
          </p:cNvPr>
          <p:cNvSpPr txBox="1"/>
          <p:nvPr/>
        </p:nvSpPr>
        <p:spPr>
          <a:xfrm>
            <a:off x="618949" y="736954"/>
            <a:ext cx="590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06 - Design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6196F-3D83-12FE-FF0B-6493FFF5540E}"/>
              </a:ext>
            </a:extLst>
          </p:cNvPr>
          <p:cNvSpPr txBox="1"/>
          <p:nvPr/>
        </p:nvSpPr>
        <p:spPr>
          <a:xfrm>
            <a:off x="792061" y="1405261"/>
            <a:ext cx="5432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Europe Design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08D509-F3C0-1E57-7592-4F73428DCF86}"/>
              </a:ext>
            </a:extLst>
          </p:cNvPr>
          <p:cNvSpPr/>
          <p:nvPr/>
        </p:nvSpPr>
        <p:spPr>
          <a:xfrm>
            <a:off x="877481" y="3652030"/>
            <a:ext cx="5098278" cy="213188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D5A98D-8350-D1B3-15D2-A2AB38054347}"/>
              </a:ext>
            </a:extLst>
          </p:cNvPr>
          <p:cNvSpPr/>
          <p:nvPr/>
        </p:nvSpPr>
        <p:spPr>
          <a:xfrm>
            <a:off x="6165907" y="3646837"/>
            <a:ext cx="5098278" cy="2131883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7313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91711" y="1836148"/>
            <a:ext cx="10608577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일본지역의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년도 선호 장르는 롤플레잉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액션이므로 해당 장르를 기준으로 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상위 플랫폼을 순위를 매기어 확인해 본 결과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북미와 유럽 지역과 큰 차이가 있었는데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DS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PS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분야에서 많은 매출을 차지하였고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PC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시리즈는 매우 부진하였음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일본지역의 게임은 롤플레잉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액션 장르가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DS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PS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시리즈가 적용될 수 있는 게임이 설계되어야 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A1FA8B-6F94-E497-D9BB-A8CD70E4F6C0}"/>
              </a:ext>
            </a:extLst>
          </p:cNvPr>
          <p:cNvSpPr txBox="1"/>
          <p:nvPr/>
        </p:nvSpPr>
        <p:spPr>
          <a:xfrm>
            <a:off x="618949" y="736954"/>
            <a:ext cx="590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06 - Design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6196F-3D83-12FE-FF0B-6493FFF5540E}"/>
              </a:ext>
            </a:extLst>
          </p:cNvPr>
          <p:cNvSpPr txBox="1"/>
          <p:nvPr/>
        </p:nvSpPr>
        <p:spPr>
          <a:xfrm>
            <a:off x="792061" y="1405261"/>
            <a:ext cx="5432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Japan Design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341C1D-7A6D-B1F9-6789-57551F9A940A}"/>
              </a:ext>
            </a:extLst>
          </p:cNvPr>
          <p:cNvSpPr/>
          <p:nvPr/>
        </p:nvSpPr>
        <p:spPr>
          <a:xfrm>
            <a:off x="877481" y="3652030"/>
            <a:ext cx="5098278" cy="213188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B550EE-C70B-311B-B4F0-9C6B07A8B56E}"/>
              </a:ext>
            </a:extLst>
          </p:cNvPr>
          <p:cNvSpPr/>
          <p:nvPr/>
        </p:nvSpPr>
        <p:spPr>
          <a:xfrm>
            <a:off x="6165907" y="3646837"/>
            <a:ext cx="5098278" cy="2131883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897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1CCDAC-528C-491F-BBE9-CFF39FADA596}"/>
              </a:ext>
            </a:extLst>
          </p:cNvPr>
          <p:cNvSpPr/>
          <p:nvPr/>
        </p:nvSpPr>
        <p:spPr>
          <a:xfrm>
            <a:off x="3839815" y="4435775"/>
            <a:ext cx="4512368" cy="4902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743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C16BF4-0587-456D-A6DB-E71C1D1B72C1}"/>
              </a:ext>
            </a:extLst>
          </p:cNvPr>
          <p:cNvSpPr txBox="1"/>
          <p:nvPr/>
        </p:nvSpPr>
        <p:spPr>
          <a:xfrm>
            <a:off x="1127475" y="1867939"/>
            <a:ext cx="941796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13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Thank you!</a:t>
            </a:r>
            <a:endParaRPr lang="ko-KR" altLang="en-US" sz="6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CE9D1-F4BF-4CBE-B132-BA5D69BF63D2}"/>
              </a:ext>
            </a:extLst>
          </p:cNvPr>
          <p:cNvSpPr txBox="1"/>
          <p:nvPr/>
        </p:nvSpPr>
        <p:spPr>
          <a:xfrm>
            <a:off x="6165614" y="1511948"/>
            <a:ext cx="1847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60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C65CC442-3D30-46A0-ACEC-C918548A6801}"/>
              </a:ext>
            </a:extLst>
          </p:cNvPr>
          <p:cNvSpPr/>
          <p:nvPr/>
        </p:nvSpPr>
        <p:spPr>
          <a:xfrm rot="5400000">
            <a:off x="4195633" y="4528508"/>
            <a:ext cx="261657" cy="3048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752C82-C600-42B2-941A-BD1C8C9277A3}"/>
              </a:ext>
            </a:extLst>
          </p:cNvPr>
          <p:cNvSpPr txBox="1"/>
          <p:nvPr/>
        </p:nvSpPr>
        <p:spPr>
          <a:xfrm>
            <a:off x="4694332" y="4341267"/>
            <a:ext cx="3514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spc="600" dirty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Game over!</a:t>
            </a:r>
            <a:endParaRPr lang="ko-KR" altLang="en-US" sz="3200" spc="600" dirty="0">
              <a:solidFill>
                <a:srgbClr val="FF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A4736F-CC54-485A-84FA-8E3710AA2768}"/>
              </a:ext>
            </a:extLst>
          </p:cNvPr>
          <p:cNvSpPr txBox="1"/>
          <p:nvPr/>
        </p:nvSpPr>
        <p:spPr>
          <a:xfrm>
            <a:off x="2338476" y="1724122"/>
            <a:ext cx="783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발표를 들어주어 </a:t>
            </a:r>
            <a:r>
              <a:rPr lang="ko-KR" altLang="en-US" sz="3200" b="1" spc="30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대단히 감사합니다</a:t>
            </a:r>
            <a:r>
              <a:rPr lang="en-US" altLang="ko-KR" sz="32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!</a:t>
            </a:r>
            <a:endParaRPr lang="ko-KR" altLang="en-US" sz="3200" b="1" spc="300" dirty="0">
              <a:ln w="22225">
                <a:solidFill>
                  <a:srgbClr val="FFC000"/>
                </a:solidFill>
                <a:prstDash val="solid"/>
              </a:ln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800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92061" y="2591137"/>
            <a:ext cx="9808360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북미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유럽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일본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기타지역에 따른 장르별 총 판매량을 파악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지역별로 장르별 선호도가 다른 지 </a:t>
            </a:r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카이제곱검정을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시행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5267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02 - Genre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5EB50-411D-7C7D-2629-80F37DE5F718}"/>
              </a:ext>
            </a:extLst>
          </p:cNvPr>
          <p:cNvSpPr txBox="1"/>
          <p:nvPr/>
        </p:nvSpPr>
        <p:spPr>
          <a:xfrm>
            <a:off x="792061" y="1405261"/>
            <a:ext cx="5572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Region Genre Preference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763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E3C421-81D4-4AA8-8FF7-D950CE1E85A3}"/>
              </a:ext>
            </a:extLst>
          </p:cNvPr>
          <p:cNvSpPr txBox="1"/>
          <p:nvPr/>
        </p:nvSpPr>
        <p:spPr>
          <a:xfrm>
            <a:off x="3564008" y="971763"/>
            <a:ext cx="52276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지역별 장르 선호 차이 검정</a:t>
            </a:r>
            <a:endParaRPr lang="en-US" altLang="ko-KR" sz="3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76FE7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1"/>
            <a:ext cx="9558867" cy="386837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3C48AC1-3D5D-3BD9-B5A4-089CC8BE3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87360"/>
            <a:ext cx="9558867" cy="386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84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08840" y="2384080"/>
            <a:ext cx="10197827" cy="203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결과로 보듯이 지역별 장르 선호의 </a:t>
            </a:r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카이제곱검정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P-value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0.05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보다 작으므로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지역별 장르 선호는 차이가 있다는 것을 확인 할 수 있음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 게임에 따른 지역별 출고량을 모두 나누는 과정을 실행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 별 북미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유럽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일본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기타지역에 대한 출고량을 알아볼 수 있도록 하였음 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5267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02 - Genre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5EB50-411D-7C7D-2629-80F37DE5F718}"/>
              </a:ext>
            </a:extLst>
          </p:cNvPr>
          <p:cNvSpPr txBox="1"/>
          <p:nvPr/>
        </p:nvSpPr>
        <p:spPr>
          <a:xfrm>
            <a:off x="792062" y="1405261"/>
            <a:ext cx="5303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Region Separation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8523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E3C421-81D4-4AA8-8FF7-D950CE1E85A3}"/>
              </a:ext>
            </a:extLst>
          </p:cNvPr>
          <p:cNvSpPr txBox="1"/>
          <p:nvPr/>
        </p:nvSpPr>
        <p:spPr>
          <a:xfrm>
            <a:off x="4255293" y="1047908"/>
            <a:ext cx="36814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지역별 장르 선호도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1295400" y="1787362"/>
            <a:ext cx="4410075" cy="164163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408E4D-E485-4A68-BDAE-DCD27A195239}"/>
              </a:ext>
            </a:extLst>
          </p:cNvPr>
          <p:cNvSpPr/>
          <p:nvPr/>
        </p:nvSpPr>
        <p:spPr>
          <a:xfrm>
            <a:off x="6286500" y="1787362"/>
            <a:ext cx="4410075" cy="164163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F7E07A-3A44-3B3B-F61A-D553C70EF9EA}"/>
              </a:ext>
            </a:extLst>
          </p:cNvPr>
          <p:cNvSpPr/>
          <p:nvPr/>
        </p:nvSpPr>
        <p:spPr>
          <a:xfrm>
            <a:off x="1295399" y="3887095"/>
            <a:ext cx="4410075" cy="1641638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97A03D-A6DB-BDF0-2375-A05FC56A3E22}"/>
              </a:ext>
            </a:extLst>
          </p:cNvPr>
          <p:cNvSpPr/>
          <p:nvPr/>
        </p:nvSpPr>
        <p:spPr>
          <a:xfrm>
            <a:off x="6286500" y="3887095"/>
            <a:ext cx="4410075" cy="1641638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71FCF-8CF6-8217-7D48-E7E80856B6C9}"/>
              </a:ext>
            </a:extLst>
          </p:cNvPr>
          <p:cNvSpPr txBox="1"/>
          <p:nvPr/>
        </p:nvSpPr>
        <p:spPr>
          <a:xfrm>
            <a:off x="2407829" y="3427215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North America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213670-7DAD-E025-FEE4-A8EE07A50EB9}"/>
              </a:ext>
            </a:extLst>
          </p:cNvPr>
          <p:cNvSpPr txBox="1"/>
          <p:nvPr/>
        </p:nvSpPr>
        <p:spPr>
          <a:xfrm>
            <a:off x="7960222" y="33836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Europe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AD340-706C-C2E7-A58C-085BC890A93E}"/>
              </a:ext>
            </a:extLst>
          </p:cNvPr>
          <p:cNvSpPr txBox="1"/>
          <p:nvPr/>
        </p:nvSpPr>
        <p:spPr>
          <a:xfrm>
            <a:off x="8014483" y="5456901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Other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C9B120-34BD-AAC5-8826-6AF82A534CBF}"/>
              </a:ext>
            </a:extLst>
          </p:cNvPr>
          <p:cNvSpPr txBox="1"/>
          <p:nvPr/>
        </p:nvSpPr>
        <p:spPr>
          <a:xfrm>
            <a:off x="2872723" y="5456902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Japan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4630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08839" y="2030228"/>
            <a:ext cx="10434893" cy="313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북미 지역과 유럽 지역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기타지역은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순위가 액션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2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순위가 스포츠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3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순위가 슈팅게임으로 모두 동일하였음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 지역 모두 전략 부분이 가장 낮은 선호를 보였음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이와 달리 일본지역은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순위가 롤플레잉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2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순위가 액션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3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순위가 스포츠로 나타났으며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슈팅게임이 가장 낮은 비율을 차지함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지역별로의 장르 선호의 차이는 북미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유럽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기타지역의 경우 상위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선호는 차이가 없으며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일본은 예외적으로 앞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지역과 비교해 많은 차이를 보인다는 것을 파악할 수 있음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618949" y="736954"/>
            <a:ext cx="5267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02 - Genre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5EB50-411D-7C7D-2629-80F37DE5F718}"/>
              </a:ext>
            </a:extLst>
          </p:cNvPr>
          <p:cNvSpPr txBox="1"/>
          <p:nvPr/>
        </p:nvSpPr>
        <p:spPr>
          <a:xfrm>
            <a:off x="792061" y="1405261"/>
            <a:ext cx="6540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Region Genre Preference Difference</a:t>
            </a:r>
          </a:p>
        </p:txBody>
      </p:sp>
    </p:spTree>
    <p:extLst>
      <p:ext uri="{BB962C8B-B14F-4D97-AF65-F5344CB8AC3E}">
        <p14:creationId xmlns:p14="http://schemas.microsoft.com/office/powerpoint/2010/main" val="1854624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792061" y="2591137"/>
            <a:ext cx="9808360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 데이터를 기준으로 연도별 장르 선호도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트렌드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차이가 있는지 </a:t>
            </a:r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카이제곱검정을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시행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전반적인 트렌드를 나타내기 위하여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Line graph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시각화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392797-34DA-3CFA-80AE-52B2E9ADC7B9}"/>
              </a:ext>
            </a:extLst>
          </p:cNvPr>
          <p:cNvSpPr txBox="1"/>
          <p:nvPr/>
        </p:nvSpPr>
        <p:spPr>
          <a:xfrm>
            <a:off x="618949" y="736954"/>
            <a:ext cx="5267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03 - Trend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C3EECB-3C0F-6F9A-5C2A-DBA6DE50034D}"/>
              </a:ext>
            </a:extLst>
          </p:cNvPr>
          <p:cNvSpPr txBox="1"/>
          <p:nvPr/>
        </p:nvSpPr>
        <p:spPr>
          <a:xfrm>
            <a:off x="792062" y="1405261"/>
            <a:ext cx="5303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Chi square test</a:t>
            </a:r>
            <a:endParaRPr lang="ko-KR" altLang="en-US" sz="22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901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999</Words>
  <Application>Microsoft Office PowerPoint</Application>
  <PresentationFormat>와이드스크린</PresentationFormat>
  <Paragraphs>150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나눔스퀘어 Light</vt:lpstr>
      <vt:lpstr>Arial</vt:lpstr>
      <vt:lpstr>맑은 고딕</vt:lpstr>
      <vt:lpstr>둥근모꼴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 권섭</cp:lastModifiedBy>
  <cp:revision>120</cp:revision>
  <dcterms:created xsi:type="dcterms:W3CDTF">2020-04-01T17:14:31Z</dcterms:created>
  <dcterms:modified xsi:type="dcterms:W3CDTF">2023-01-09T02:52:39Z</dcterms:modified>
</cp:coreProperties>
</file>