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6" r:id="rId2"/>
    <p:sldId id="297" r:id="rId3"/>
    <p:sldId id="257" r:id="rId4"/>
    <p:sldId id="327" r:id="rId5"/>
    <p:sldId id="285" r:id="rId6"/>
    <p:sldId id="328" r:id="rId7"/>
    <p:sldId id="303" r:id="rId8"/>
    <p:sldId id="307" r:id="rId9"/>
    <p:sldId id="293" r:id="rId10"/>
    <p:sldId id="296" r:id="rId11"/>
    <p:sldId id="310" r:id="rId12"/>
    <p:sldId id="300" r:id="rId13"/>
    <p:sldId id="298" r:id="rId14"/>
    <p:sldId id="302" r:id="rId15"/>
    <p:sldId id="348" r:id="rId16"/>
    <p:sldId id="301" r:id="rId17"/>
    <p:sldId id="309" r:id="rId18"/>
    <p:sldId id="366" r:id="rId19"/>
    <p:sldId id="349" r:id="rId20"/>
    <p:sldId id="351" r:id="rId21"/>
    <p:sldId id="365" r:id="rId22"/>
    <p:sldId id="352" r:id="rId23"/>
    <p:sldId id="353" r:id="rId24"/>
    <p:sldId id="295" r:id="rId25"/>
    <p:sldId id="284" r:id="rId26"/>
    <p:sldId id="313" r:id="rId2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74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B703"/>
    <a:srgbClr val="FFFFCC"/>
    <a:srgbClr val="FDDB7B"/>
    <a:srgbClr val="FDCF51"/>
    <a:srgbClr val="FCBB06"/>
    <a:srgbClr val="04064C"/>
    <a:srgbClr val="3441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85" autoAdjust="0"/>
    <p:restoredTop sz="87961" autoAdjust="0"/>
  </p:normalViewPr>
  <p:slideViewPr>
    <p:cSldViewPr>
      <p:cViewPr varScale="1">
        <p:scale>
          <a:sx n="77" d="100"/>
          <a:sy n="77" d="100"/>
        </p:scale>
        <p:origin x="1901" y="62"/>
      </p:cViewPr>
      <p:guideLst>
        <p:guide orient="horz" pos="2160"/>
        <p:guide pos="274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5E8083A5-835A-40A3-827E-61C33DF03009}" type="datetimeFigureOut">
              <a:rPr lang="en-US"/>
              <a:t>7/17/2020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8D26484F-62D4-4800-A64A-6E4326EED9F5}" type="slidenum">
              <a:rPr lang="en-US"/>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77416384-70EB-4F7A-A3EB-83E066DA6C13}" type="datetimeFigureOut">
              <a:rPr lang="en-US"/>
              <a:t>7/17/2020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DB3A640-5A90-4EFE-8EE3-1763810B463C}"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2F3DB4C-BF07-4AE8-BD70-46188008FA91}" type="datetimeFigureOut">
              <a:rPr lang="en-US"/>
              <a:t>7/17/2020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785698F-5D70-447B-9640-2F5B44CB74D4}"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DB0C623-8BB3-4A0C-907C-C425B179B16C}" type="datetimeFigureOut">
              <a:rPr lang="en-US"/>
              <a:t>7/17/2020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1B2FCE0-F572-44D1-8EC6-98221A3D30E8}"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92A7FFD-B393-4DE8-94CA-505F8CB7B4E1}" type="datetimeFigureOut">
              <a:rPr lang="en-US"/>
              <a:t>7/17/2020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32FD1A0-CEE1-4C34-B837-4E0DE6B73648}"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E14209CC-5F62-4A0E-B68D-CDC1E312E65D}" type="datetimeFigureOut">
              <a:rPr lang="en-US"/>
              <a:t>7/17/2020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D1ABBB5-69A4-49F2-8625-894EA093618B}"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5294B881-E9C7-4238-86B8-C8704B287258}" type="datetimeFigureOut">
              <a:rPr lang="en-US"/>
              <a:t>7/17/2020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E2A47C7-26BB-4129-97B3-85EC2F2FAE32}"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182A3704-44A8-48FD-B28C-C72E0174B7A2}" type="datetimeFigureOut">
              <a:rPr lang="en-US"/>
              <a:t>7/17/2020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5E606B0-FB8B-4E2B-8CAD-CA27997D94FC}"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9D4978CF-B59D-4AAE-AE38-F349BE4E1F78}" type="datetimeFigureOut">
              <a:rPr lang="en-US"/>
              <a:t>7/17/2020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4FAA6506-7608-4C24-BDCA-7091E7897A21}"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38A00EB-B883-4DF0-92AB-E0F6B7566B2C}" type="datetimeFigureOut">
              <a:rPr lang="en-US"/>
              <a:t>7/17/2020</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E6B81CF-C30D-4F9D-9783-B5C15BB34D29}"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8205479-5FF7-42F7-9A14-3F7912E6F615}" type="datetimeFigureOut">
              <a:rPr lang="en-US"/>
              <a:t>7/17/2020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3237EFC-1C0A-4015-85CD-08B4E188667C}"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A547F86-7B90-484B-976C-E9C83B5E17BB}" type="datetimeFigureOut">
              <a:rPr lang="en-US"/>
              <a:t>7/17/2020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7BD6424-3123-41A5-8E55-1B3CB96D0489}"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8E78C4BE-6499-4547-96C5-BC05057DA7AD}" type="datetimeFigureOut">
              <a:rPr lang="en-US"/>
              <a:t>7/17/2020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4A7FC8C8-D2D9-4AC5-BD62-E4E82A71281A}"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5257800"/>
            <a:ext cx="9144000" cy="1600200"/>
          </a:xfrm>
        </p:spPr>
        <p:txBody>
          <a:bodyPr rtlCol="0">
            <a:normAutofit fontScale="92500" lnSpcReduction="20000"/>
          </a:bodyPr>
          <a:lstStyle/>
          <a:p>
            <a:pPr algn="r" eaLnBrk="1" fontAlgn="auto" hangingPunct="1">
              <a:spcAft>
                <a:spcPts val="0"/>
              </a:spcAft>
              <a:buFont typeface="Arial" panose="020B0604020202020204" pitchFamily="34" charset="0"/>
              <a:buNone/>
              <a:defRPr/>
            </a:pPr>
            <a:r>
              <a:rPr lang="en-US" sz="2000" b="1" dirty="0" smtClean="0">
                <a:solidFill>
                  <a:schemeClr val="tx2">
                    <a:lumMod val="50000"/>
                  </a:schemeClr>
                </a:solidFill>
                <a:latin typeface="Book Antiqua" panose="02040602050305030304" pitchFamily="18" charset="0"/>
              </a:rPr>
              <a:t>Presented by</a:t>
            </a:r>
          </a:p>
          <a:p>
            <a:pPr algn="r" eaLnBrk="1" fontAlgn="auto" hangingPunct="1">
              <a:spcAft>
                <a:spcPts val="0"/>
              </a:spcAft>
              <a:defRPr/>
            </a:pPr>
            <a:r>
              <a:rPr lang="en-US" sz="2000" b="1" dirty="0">
                <a:solidFill>
                  <a:schemeClr val="tx2">
                    <a:lumMod val="50000"/>
                  </a:schemeClr>
                </a:solidFill>
                <a:latin typeface="Book Antiqua" panose="02040602050305030304" pitchFamily="18" charset="0"/>
              </a:rPr>
              <a:t>B.PAVAN KUMAR      16551A0517</a:t>
            </a:r>
          </a:p>
          <a:p>
            <a:pPr algn="r" eaLnBrk="1" fontAlgn="auto" hangingPunct="1">
              <a:spcAft>
                <a:spcPts val="0"/>
              </a:spcAft>
              <a:defRPr/>
            </a:pPr>
            <a:r>
              <a:rPr lang="en-US" sz="2000" b="1" dirty="0">
                <a:solidFill>
                  <a:schemeClr val="tx2">
                    <a:lumMod val="50000"/>
                  </a:schemeClr>
                </a:solidFill>
                <a:latin typeface="Book Antiqua" panose="02040602050305030304" pitchFamily="18" charset="0"/>
              </a:rPr>
              <a:t>K.MUKTA                      16551A0538</a:t>
            </a:r>
          </a:p>
          <a:p>
            <a:pPr algn="r" eaLnBrk="1" fontAlgn="auto" hangingPunct="1">
              <a:spcAft>
                <a:spcPts val="0"/>
              </a:spcAft>
              <a:defRPr/>
            </a:pPr>
            <a:r>
              <a:rPr lang="en-US" sz="2000" b="1" dirty="0">
                <a:solidFill>
                  <a:schemeClr val="tx2">
                    <a:lumMod val="50000"/>
                  </a:schemeClr>
                </a:solidFill>
                <a:latin typeface="Book Antiqua" panose="02040602050305030304" pitchFamily="18" charset="0"/>
              </a:rPr>
              <a:t>V.ESWARKUMAR      16551A05B1</a:t>
            </a:r>
          </a:p>
          <a:p>
            <a:pPr algn="r" eaLnBrk="1" fontAlgn="auto" hangingPunct="1">
              <a:spcAft>
                <a:spcPts val="0"/>
              </a:spcAft>
              <a:defRPr/>
            </a:pPr>
            <a:r>
              <a:rPr lang="en-US" sz="2000" b="1" dirty="0">
                <a:solidFill>
                  <a:schemeClr val="tx2">
                    <a:lumMod val="50000"/>
                  </a:schemeClr>
                </a:solidFill>
                <a:latin typeface="Book Antiqua" panose="02040602050305030304" pitchFamily="18" charset="0"/>
              </a:rPr>
              <a:t>RUPESH SHAH           16551A05B5</a:t>
            </a:r>
          </a:p>
          <a:p>
            <a:pPr algn="r" eaLnBrk="1" fontAlgn="auto" hangingPunct="1">
              <a:spcAft>
                <a:spcPts val="0"/>
              </a:spcAft>
              <a:buFont typeface="Arial" panose="020B0604020202020204" pitchFamily="34" charset="0"/>
              <a:buNone/>
              <a:defRPr/>
            </a:pPr>
            <a:endParaRPr lang="en-US" sz="2000" b="1" dirty="0" smtClean="0">
              <a:solidFill>
                <a:schemeClr val="tx2">
                  <a:lumMod val="50000"/>
                </a:schemeClr>
              </a:solidFill>
              <a:latin typeface="Book Antiqua" panose="02040602050305030304" pitchFamily="18" charset="0"/>
            </a:endParaRPr>
          </a:p>
        </p:txBody>
      </p:sp>
      <p:sp>
        <p:nvSpPr>
          <p:cNvPr id="8" name="TextBox 7"/>
          <p:cNvSpPr txBox="1"/>
          <p:nvPr/>
        </p:nvSpPr>
        <p:spPr>
          <a:xfrm>
            <a:off x="0" y="3867150"/>
            <a:ext cx="9144000" cy="400050"/>
          </a:xfrm>
          <a:prstGeom prst="rect">
            <a:avLst/>
          </a:prstGeom>
          <a:solidFill>
            <a:srgbClr val="FCBB06"/>
          </a:solidFill>
        </p:spPr>
        <p:txBody>
          <a:bodyPr>
            <a:spAutoFit/>
          </a:bodyPr>
          <a:lstStyle/>
          <a:p>
            <a:pPr algn="ctr" fontAlgn="auto">
              <a:spcBef>
                <a:spcPts val="0"/>
              </a:spcBef>
              <a:spcAft>
                <a:spcPts val="0"/>
              </a:spcAft>
              <a:defRPr/>
            </a:pPr>
            <a:r>
              <a:rPr lang="en-US" sz="2000" b="1" dirty="0" smtClean="0">
                <a:solidFill>
                  <a:schemeClr val="tx2">
                    <a:lumMod val="50000"/>
                  </a:schemeClr>
                </a:solidFill>
                <a:latin typeface="Times New Roman" panose="02020603050405020304" pitchFamily="18" charset="0"/>
                <a:cs typeface="Times New Roman" panose="02020603050405020304" pitchFamily="18" charset="0"/>
              </a:rPr>
              <a:t>Under the Guidance of </a:t>
            </a:r>
            <a:endParaRPr lang="en-US" sz="2000" b="1"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4" name="Rounded Rectangle 3"/>
          <p:cNvSpPr/>
          <p:nvPr/>
        </p:nvSpPr>
        <p:spPr>
          <a:xfrm>
            <a:off x="609600" y="1905000"/>
            <a:ext cx="8001000" cy="1752600"/>
          </a:xfrm>
          <a:prstGeom prst="roundRect">
            <a:avLst/>
          </a:prstGeom>
          <a:solidFill>
            <a:srgbClr val="04064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54" name="Title 6"/>
          <p:cNvSpPr>
            <a:spLocks noGrp="1"/>
          </p:cNvSpPr>
          <p:nvPr>
            <p:ph type="ctrTitle"/>
          </p:nvPr>
        </p:nvSpPr>
        <p:spPr>
          <a:xfrm>
            <a:off x="685800" y="2035175"/>
            <a:ext cx="7772400" cy="1470025"/>
          </a:xfrm>
        </p:spPr>
        <p:txBody>
          <a:bodyPr/>
          <a:lstStyle/>
          <a:p>
            <a:pPr eaLnBrk="1" hangingPunct="1"/>
            <a:r>
              <a:rPr lang="en-US" sz="3800" b="1" dirty="0">
                <a:solidFill>
                  <a:schemeClr val="bg1"/>
                </a:solidFill>
                <a:latin typeface="Arial" panose="020B0604020202020204" pitchFamily="34" charset="0"/>
                <a:cs typeface="Arial" panose="020B0604020202020204" pitchFamily="34" charset="0"/>
              </a:rPr>
              <a:t>A DEVICE PERFORMING OBJECT DETECTION TO HELP THE BLIND PEOPLE</a:t>
            </a:r>
            <a:endParaRPr lang="en-US" sz="3800" b="1" dirty="0" smtClean="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4800600" y="0"/>
            <a:ext cx="4343400" cy="1570038"/>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 name="Rectangle 11"/>
          <p:cNvSpPr/>
          <p:nvPr/>
        </p:nvSpPr>
        <p:spPr>
          <a:xfrm>
            <a:off x="0" y="0"/>
            <a:ext cx="4795838" cy="157003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TextBox 13"/>
          <p:cNvSpPr txBox="1"/>
          <p:nvPr/>
        </p:nvSpPr>
        <p:spPr>
          <a:xfrm>
            <a:off x="0" y="4267200"/>
            <a:ext cx="9144000" cy="1014730"/>
          </a:xfrm>
          <a:prstGeom prst="rect">
            <a:avLst/>
          </a:prstGeom>
          <a:solidFill>
            <a:srgbClr val="FDCF51"/>
          </a:solidFill>
        </p:spPr>
        <p:txBody>
          <a:bodyPr>
            <a:spAutoFit/>
          </a:bodyPr>
          <a:lstStyle/>
          <a:p>
            <a:pPr algn="ctr" fontAlgn="auto">
              <a:spcBef>
                <a:spcPts val="0"/>
              </a:spcBef>
              <a:spcAft>
                <a:spcPts val="0"/>
              </a:spcAft>
              <a:defRPr/>
            </a:pPr>
            <a:r>
              <a:rPr lang="en-US" sz="2000" b="1" dirty="0">
                <a:solidFill>
                  <a:schemeClr val="tx2">
                    <a:lumMod val="50000"/>
                  </a:schemeClr>
                </a:solidFill>
                <a:latin typeface="Times New Roman" panose="02020603050405020304" pitchFamily="18" charset="0"/>
                <a:cs typeface="Times New Roman" panose="02020603050405020304" pitchFamily="18" charset="0"/>
              </a:rPr>
              <a:t>Ms.A.VANDANA PETER, ASSISTANT PROFESSOR</a:t>
            </a:r>
          </a:p>
          <a:p>
            <a:pPr algn="ctr" fontAlgn="auto">
              <a:spcBef>
                <a:spcPts val="0"/>
              </a:spcBef>
              <a:spcAft>
                <a:spcPts val="0"/>
              </a:spcAft>
              <a:defRPr/>
            </a:pPr>
            <a:r>
              <a:rPr lang="en-US" sz="2000" b="1" dirty="0" smtClean="0">
                <a:solidFill>
                  <a:srgbClr val="002060"/>
                </a:solidFill>
                <a:latin typeface="Arial" panose="020B0604020202020204" pitchFamily="34" charset="0"/>
                <a:cs typeface="Arial" panose="020B0604020202020204" pitchFamily="34" charset="0"/>
              </a:rPr>
              <a:t>Department of Computer Science &amp; Engineering</a:t>
            </a:r>
          </a:p>
          <a:p>
            <a:pPr algn="ctr" fontAlgn="auto">
              <a:spcBef>
                <a:spcPts val="0"/>
              </a:spcBef>
              <a:spcAft>
                <a:spcPts val="0"/>
              </a:spcAft>
              <a:defRPr/>
            </a:pPr>
            <a:r>
              <a:rPr lang="en-US" sz="2000" b="1" dirty="0" smtClean="0">
                <a:solidFill>
                  <a:srgbClr val="002060"/>
                </a:solidFill>
                <a:latin typeface="Arial" panose="020B0604020202020204" pitchFamily="34" charset="0"/>
                <a:cs typeface="Arial" panose="020B0604020202020204" pitchFamily="34" charset="0"/>
              </a:rPr>
              <a:t>Godavari Institute of Engineering and Technology, Rajahmundry. </a:t>
            </a:r>
            <a:endParaRPr lang="en-US" sz="2000" b="1" dirty="0">
              <a:solidFill>
                <a:srgbClr val="002060"/>
              </a:solidFill>
              <a:latin typeface="Times New Roman" panose="02020603050405020304" pitchFamily="18" charset="0"/>
              <a:cs typeface="Times New Roman" panose="02020603050405020304" pitchFamily="18" charset="0"/>
            </a:endParaRPr>
          </a:p>
        </p:txBody>
      </p:sp>
      <p:pic>
        <p:nvPicPr>
          <p:cNvPr id="11" name="Picture 4"/>
          <p:cNvPicPr>
            <a:picLocks noChangeAspect="1" noChangeArrowheads="1"/>
          </p:cNvPicPr>
          <p:nvPr/>
        </p:nvPicPr>
        <p:blipFill>
          <a:blip r:embed="rId2"/>
          <a:srcRect/>
          <a:stretch>
            <a:fillRect/>
          </a:stretch>
        </p:blipFill>
        <p:spPr bwMode="auto">
          <a:xfrm>
            <a:off x="7114349" y="0"/>
            <a:ext cx="2029651" cy="1643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0" y="6550025"/>
            <a:ext cx="762000" cy="307975"/>
          </a:xfrm>
          <a:prstGeom prst="rect">
            <a:avLst/>
          </a:prstGeom>
          <a:solidFill>
            <a:srgbClr val="04064C"/>
          </a:solidFill>
        </p:spPr>
        <p:txBody>
          <a:bodyPr wrap="square">
            <a:spAutoFit/>
          </a:bodyPr>
          <a:lstStyle/>
          <a:p>
            <a:pPr algn="r" fontAlgn="auto">
              <a:spcBef>
                <a:spcPts val="0"/>
              </a:spcBef>
              <a:spcAft>
                <a:spcPts val="0"/>
              </a:spcAft>
              <a:defRPr/>
            </a:pPr>
            <a:endParaRPr lang="en-US" sz="1350" b="1" dirty="0">
              <a:solidFill>
                <a:schemeClr val="bg1"/>
              </a:solidFill>
              <a:latin typeface="Arial" panose="020B0604020202020204" pitchFamily="34" charset="0"/>
              <a:cs typeface="Arial" panose="020B0604020202020204" pitchFamily="34" charset="0"/>
            </a:endParaRPr>
          </a:p>
        </p:txBody>
      </p:sp>
      <p:sp>
        <p:nvSpPr>
          <p:cNvPr id="9" name="Rectangle 8"/>
          <p:cNvSpPr/>
          <p:nvPr/>
        </p:nvSpPr>
        <p:spPr>
          <a:xfrm>
            <a:off x="4800600" y="951"/>
            <a:ext cx="4343400" cy="1980467"/>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10" name="Rectangle 9"/>
          <p:cNvSpPr/>
          <p:nvPr/>
        </p:nvSpPr>
        <p:spPr>
          <a:xfrm>
            <a:off x="0" y="0"/>
            <a:ext cx="4795838" cy="2571744"/>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extBox 7"/>
          <p:cNvSpPr txBox="1"/>
          <p:nvPr/>
        </p:nvSpPr>
        <p:spPr>
          <a:xfrm>
            <a:off x="78" y="963239"/>
            <a:ext cx="4795838" cy="645160"/>
          </a:xfrm>
          <a:prstGeom prst="rect">
            <a:avLst/>
          </a:prstGeom>
          <a:noFill/>
        </p:spPr>
        <p:txBody>
          <a:bodyPr>
            <a:spAutoFit/>
          </a:bodyPr>
          <a:lstStyle/>
          <a:p>
            <a:pPr fontAlgn="auto">
              <a:spcBef>
                <a:spcPts val="0"/>
              </a:spcBef>
              <a:spcAft>
                <a:spcPts val="0"/>
              </a:spcAft>
              <a:defRPr/>
            </a:pPr>
            <a:r>
              <a:rPr lang="en-GB" sz="3600" b="1" dirty="0" smtClean="0">
                <a:solidFill>
                  <a:schemeClr val="tx2">
                    <a:lumMod val="75000"/>
                  </a:schemeClr>
                </a:solidFill>
                <a:latin typeface="Times New Roman" panose="02020603050405020304" pitchFamily="18" charset="0"/>
                <a:cs typeface="Times New Roman" panose="02020603050405020304" pitchFamily="18" charset="0"/>
              </a:rPr>
              <a:t>Software Requirements</a:t>
            </a:r>
            <a:endParaRPr lang="en-GB" sz="3600" b="1"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4103" name="TextBox 2"/>
          <p:cNvSpPr txBox="1">
            <a:spLocks noChangeArrowheads="1"/>
          </p:cNvSpPr>
          <p:nvPr/>
        </p:nvSpPr>
        <p:spPr bwMode="auto">
          <a:xfrm>
            <a:off x="14288" y="6553200"/>
            <a:ext cx="550862" cy="338138"/>
          </a:xfrm>
          <a:prstGeom prst="rect">
            <a:avLst/>
          </a:prstGeom>
          <a:noFill/>
          <a:ln w="9525">
            <a:noFill/>
            <a:miter lim="800000"/>
          </a:ln>
        </p:spPr>
        <p:txBody>
          <a:bodyPr wrap="none">
            <a:spAutoFit/>
          </a:bodyPr>
          <a:lstStyle/>
          <a:p>
            <a:r>
              <a:rPr lang="en-US" sz="1600" b="1" dirty="0">
                <a:solidFill>
                  <a:schemeClr val="bg1"/>
                </a:solidFill>
                <a:latin typeface="Times New Roman" panose="02020603050405020304" pitchFamily="18" charset="0"/>
                <a:cs typeface="Times New Roman" panose="02020603050405020304" pitchFamily="18" charset="0"/>
              </a:rPr>
              <a:t>2/10</a:t>
            </a:r>
          </a:p>
        </p:txBody>
      </p:sp>
      <p:sp>
        <p:nvSpPr>
          <p:cNvPr id="4104" name="TextBox 4"/>
          <p:cNvSpPr txBox="1">
            <a:spLocks noChangeArrowheads="1"/>
          </p:cNvSpPr>
          <p:nvPr/>
        </p:nvSpPr>
        <p:spPr bwMode="auto">
          <a:xfrm>
            <a:off x="179512" y="2918073"/>
            <a:ext cx="8382000" cy="3785652"/>
          </a:xfrm>
          <a:prstGeom prst="rect">
            <a:avLst/>
          </a:prstGeom>
          <a:noFill/>
          <a:ln w="9525">
            <a:noFill/>
            <a:miter lim="800000"/>
          </a:ln>
        </p:spPr>
        <p:txBody>
          <a:bodyPr wrap="square">
            <a:spAutoFit/>
          </a:bodyPr>
          <a:lstStyle/>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81000" y="2642612"/>
            <a:ext cx="8437634" cy="5394900"/>
          </a:xfrm>
        </p:spPr>
        <p:txBody>
          <a:bodyPr/>
          <a:lstStyle/>
          <a:p>
            <a:pPr eaLnBrk="1" hangingPunct="1"/>
            <a:r>
              <a:rPr lang="en-US" altLang="zh-CN" dirty="0">
                <a:latin typeface="Times New Roman" panose="02020603050405020304" pitchFamily="18" charset="0"/>
                <a:ea typeface="SimSun" panose="02010600030101010101" pitchFamily="2" charset="-122"/>
                <a:sym typeface="+mn-ea"/>
              </a:rPr>
              <a:t>Python 3.6</a:t>
            </a:r>
            <a:endParaRPr lang="en-IN" altLang="en-US" dirty="0">
              <a:latin typeface="Times New Roman" panose="02020603050405020304" pitchFamily="18" charset="0"/>
            </a:endParaRPr>
          </a:p>
          <a:p>
            <a:pPr eaLnBrk="1" hangingPunct="1"/>
            <a:r>
              <a:rPr lang="en-US" altLang="zh-CN" dirty="0">
                <a:latin typeface="Times New Roman" panose="02020603050405020304" pitchFamily="18" charset="0"/>
                <a:ea typeface="SimSun" panose="02010600030101010101" pitchFamily="2" charset="-122"/>
                <a:sym typeface="+mn-ea"/>
              </a:rPr>
              <a:t>Open CV</a:t>
            </a:r>
            <a:endParaRPr lang="en-IN" altLang="en-US" dirty="0">
              <a:latin typeface="Times New Roman" panose="02020603050405020304" pitchFamily="18" charset="0"/>
            </a:endParaRPr>
          </a:p>
          <a:p>
            <a:pPr eaLnBrk="1" hangingPunct="1"/>
            <a:r>
              <a:rPr lang="en-US" altLang="zh-CN" dirty="0">
                <a:latin typeface="Times New Roman" panose="02020603050405020304" pitchFamily="18" charset="0"/>
                <a:ea typeface="SimSun" panose="02010600030101010101" pitchFamily="2" charset="-122"/>
                <a:sym typeface="+mn-ea"/>
              </a:rPr>
              <a:t>Deep Learning</a:t>
            </a:r>
            <a:endParaRPr lang="en-US" altLang="zh-CN" dirty="0">
              <a:latin typeface="Times New Roman" panose="02020603050405020304" pitchFamily="18" charset="0"/>
              <a:ea typeface="SimSun" panose="02010600030101010101" pitchFamily="2" charset="-122"/>
            </a:endParaRPr>
          </a:p>
          <a:p>
            <a:pPr eaLnBrk="1" hangingPunct="1"/>
            <a:r>
              <a:rPr lang="en-US" altLang="zh-CN" dirty="0">
                <a:latin typeface="Times New Roman" panose="02020603050405020304" pitchFamily="18" charset="0"/>
                <a:ea typeface="SimSun" panose="02010600030101010101" pitchFamily="2" charset="-122"/>
                <a:sym typeface="+mn-ea"/>
              </a:rPr>
              <a:t>Tensor Flow 2.0</a:t>
            </a:r>
            <a:endParaRPr lang="en-US" altLang="zh-CN" dirty="0">
              <a:latin typeface="Times New Roman" panose="02020603050405020304" pitchFamily="18" charset="0"/>
              <a:ea typeface="SimSun" panose="02010600030101010101" pitchFamily="2" charset="-122"/>
            </a:endParaRPr>
          </a:p>
          <a:p>
            <a:pPr eaLnBrk="1" hangingPunct="1"/>
            <a:r>
              <a:rPr lang="en-US" altLang="zh-CN" dirty="0">
                <a:latin typeface="Times New Roman" panose="02020603050405020304" pitchFamily="18" charset="0"/>
                <a:ea typeface="SimSun" panose="02010600030101010101" pitchFamily="2" charset="-122"/>
                <a:sym typeface="+mn-ea"/>
              </a:rPr>
              <a:t>Google Text to Speech(API)</a:t>
            </a:r>
            <a:endParaRPr lang="en-IN" altLang="en-US" dirty="0">
              <a:latin typeface="Times New Roman" panose="02020603050405020304" pitchFamily="18" charset="0"/>
            </a:endParaRPr>
          </a:p>
          <a:p>
            <a:pPr marL="0" indent="0">
              <a:buNone/>
            </a:pPr>
            <a:endParaRPr lang="en-IN" dirty="0"/>
          </a:p>
          <a:p>
            <a:pPr algn="just">
              <a:spcBef>
                <a:spcPts val="0"/>
              </a:spcBef>
            </a:pPr>
            <a:endParaRPr lang="en-US" sz="2800" dirty="0">
              <a:latin typeface="Times New Roman" panose="02020603050405020304" pitchFamily="18" charset="0"/>
              <a:cs typeface="Times New Roman" panose="02020603050405020304" pitchFamily="18" charset="0"/>
            </a:endParaRPr>
          </a:p>
          <a:p>
            <a:pPr algn="just">
              <a:spcBef>
                <a:spcPts val="0"/>
              </a:spcBef>
            </a:pPr>
            <a:endParaRPr lang="en-US" sz="2800" dirty="0">
              <a:latin typeface="Times New Roman" panose="02020603050405020304" pitchFamily="18" charset="0"/>
              <a:cs typeface="Times New Roman" panose="02020603050405020304" pitchFamily="18" charset="0"/>
            </a:endParaRPr>
          </a:p>
          <a:p>
            <a:endParaRPr lang="en-US" dirty="0"/>
          </a:p>
        </p:txBody>
      </p:sp>
      <p:sp>
        <p:nvSpPr>
          <p:cNvPr id="13" name="Rectangle 12"/>
          <p:cNvSpPr/>
          <p:nvPr/>
        </p:nvSpPr>
        <p:spPr>
          <a:xfrm>
            <a:off x="4795838" y="-14785"/>
            <a:ext cx="4343400" cy="2010771"/>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dirty="0">
                <a:solidFill>
                  <a:schemeClr val="tx1">
                    <a:lumMod val="95000"/>
                    <a:lumOff val="5000"/>
                  </a:schemeClr>
                </a:solidFill>
              </a:rPr>
              <a:t>Introduction</a:t>
            </a:r>
          </a:p>
          <a:p>
            <a:pPr fontAlgn="auto">
              <a:spcBef>
                <a:spcPts val="0"/>
              </a:spcBef>
              <a:spcAft>
                <a:spcPts val="0"/>
              </a:spcAft>
              <a:defRPr/>
            </a:pPr>
            <a:r>
              <a:rPr lang="en-US" dirty="0">
                <a:solidFill>
                  <a:schemeClr val="tx1">
                    <a:lumMod val="95000"/>
                    <a:lumOff val="5000"/>
                  </a:schemeClr>
                </a:solidFill>
              </a:rPr>
              <a:t>Existing System</a:t>
            </a:r>
          </a:p>
          <a:p>
            <a:pPr fontAlgn="auto">
              <a:spcBef>
                <a:spcPts val="0"/>
              </a:spcBef>
              <a:spcAft>
                <a:spcPts val="0"/>
              </a:spcAft>
              <a:defRPr/>
            </a:pPr>
            <a:r>
              <a:rPr lang="en-US" dirty="0">
                <a:solidFill>
                  <a:schemeClr val="tx1">
                    <a:lumMod val="95000"/>
                    <a:lumOff val="5000"/>
                  </a:schemeClr>
                </a:solidFill>
              </a:rPr>
              <a:t>Proposed System</a:t>
            </a:r>
          </a:p>
          <a:p>
            <a:pPr fontAlgn="auto">
              <a:spcBef>
                <a:spcPts val="0"/>
              </a:spcBef>
              <a:spcAft>
                <a:spcPts val="0"/>
              </a:spcAft>
              <a:defRPr/>
            </a:pPr>
            <a:r>
              <a:rPr lang="en-US" b="1" dirty="0">
                <a:solidFill>
                  <a:schemeClr val="tx1">
                    <a:lumMod val="95000"/>
                    <a:lumOff val="5000"/>
                  </a:schemeClr>
                </a:solidFill>
              </a:rPr>
              <a:t>Software </a:t>
            </a:r>
            <a:r>
              <a:rPr lang="en-US" b="1" dirty="0" smtClean="0">
                <a:solidFill>
                  <a:schemeClr val="tx1">
                    <a:lumMod val="95000"/>
                    <a:lumOff val="5000"/>
                  </a:schemeClr>
                </a:solidFill>
              </a:rPr>
              <a:t>Requirements</a:t>
            </a:r>
          </a:p>
          <a:p>
            <a:pPr fontAlgn="auto">
              <a:spcBef>
                <a:spcPts val="0"/>
              </a:spcBef>
              <a:spcAft>
                <a:spcPts val="0"/>
              </a:spcAft>
              <a:defRPr/>
            </a:pPr>
            <a:r>
              <a:rPr lang="en-US" dirty="0" smtClean="0">
                <a:solidFill>
                  <a:schemeClr val="tx1">
                    <a:lumMod val="95000"/>
                    <a:lumOff val="5000"/>
                  </a:schemeClr>
                </a:solidFill>
              </a:rPr>
              <a:t>References</a:t>
            </a:r>
            <a:endParaRPr lang="en-US" dirty="0">
              <a:solidFill>
                <a:schemeClr val="tx1">
                  <a:lumMod val="95000"/>
                  <a:lumOff val="5000"/>
                </a:schemeClr>
              </a:solidFill>
            </a:endParaRPr>
          </a:p>
        </p:txBody>
      </p:sp>
      <p:sp>
        <p:nvSpPr>
          <p:cNvPr id="12" name="Rectangle 11"/>
          <p:cNvSpPr/>
          <p:nvPr/>
        </p:nvSpPr>
        <p:spPr>
          <a:xfrm>
            <a:off x="4795838" y="0"/>
            <a:ext cx="4343400" cy="2010771"/>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Abstract</a:t>
            </a:r>
          </a:p>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Introduction</a:t>
            </a:r>
            <a:endParaRPr lang="en-US" sz="1400" dirty="0">
              <a:solidFill>
                <a:schemeClr val="tx1">
                  <a:lumMod val="95000"/>
                  <a:lumOff val="5000"/>
                </a:schemeClr>
              </a:solidFill>
              <a:latin typeface="Bookman Old Style" panose="02050604050505020204" pitchFamily="18" charset="0"/>
            </a:endParaRP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Existing System</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Proposed System</a:t>
            </a:r>
          </a:p>
          <a:p>
            <a:pPr fontAlgn="auto">
              <a:spcBef>
                <a:spcPts val="0"/>
              </a:spcBef>
              <a:spcAft>
                <a:spcPts val="0"/>
              </a:spcAft>
              <a:defRPr/>
            </a:pPr>
            <a:r>
              <a:rPr lang="en-US" sz="1400" b="1" dirty="0">
                <a:solidFill>
                  <a:schemeClr val="tx1">
                    <a:lumMod val="95000"/>
                    <a:lumOff val="5000"/>
                  </a:schemeClr>
                </a:solidFill>
                <a:latin typeface="Bookman Old Style" panose="02050604050505020204" pitchFamily="18" charset="0"/>
              </a:rPr>
              <a:t>Software </a:t>
            </a:r>
            <a:r>
              <a:rPr lang="en-US" sz="1400" b="1" dirty="0" smtClean="0">
                <a:solidFill>
                  <a:schemeClr val="tx1">
                    <a:lumMod val="95000"/>
                    <a:lumOff val="5000"/>
                  </a:schemeClr>
                </a:solidFill>
                <a:latin typeface="Bookman Old Style" panose="02050604050505020204" pitchFamily="18" charset="0"/>
              </a:rPr>
              <a:t>requirements</a:t>
            </a:r>
          </a:p>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Architecture Model</a:t>
            </a:r>
          </a:p>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Modules</a:t>
            </a:r>
          </a:p>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UML  Diagrams/ER Diagrams/Flow Charts</a:t>
            </a:r>
          </a:p>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References</a:t>
            </a:r>
            <a:endParaRPr lang="en-US" sz="1400" dirty="0">
              <a:solidFill>
                <a:schemeClr val="tx1">
                  <a:lumMod val="95000"/>
                  <a:lumOff val="5000"/>
                </a:schemeClr>
              </a:solidFill>
              <a:latin typeface="Bookman Old Style" panose="02050604050505020204" pitchFamily="18" charset="0"/>
            </a:endParaRPr>
          </a:p>
        </p:txBody>
      </p:sp>
      <p:sp>
        <p:nvSpPr>
          <p:cNvPr id="14" name="Rectangle 13"/>
          <p:cNvSpPr/>
          <p:nvPr/>
        </p:nvSpPr>
        <p:spPr>
          <a:xfrm>
            <a:off x="4795838" y="0"/>
            <a:ext cx="4343400" cy="2571744"/>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Abstract</a:t>
            </a:r>
          </a:p>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Introduction</a:t>
            </a:r>
            <a:endParaRPr lang="en-US" sz="1400" dirty="0">
              <a:solidFill>
                <a:schemeClr val="tx1">
                  <a:lumMod val="95000"/>
                  <a:lumOff val="5000"/>
                </a:schemeClr>
              </a:solidFill>
              <a:latin typeface="Bookman Old Style" panose="02050604050505020204" pitchFamily="18" charset="0"/>
            </a:endParaRP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Existing </a:t>
            </a:r>
            <a:r>
              <a:rPr lang="en-US" sz="1400" dirty="0" smtClean="0">
                <a:solidFill>
                  <a:schemeClr val="tx1">
                    <a:lumMod val="95000"/>
                    <a:lumOff val="5000"/>
                  </a:schemeClr>
                </a:solidFill>
                <a:latin typeface="Bookman Old Style" panose="02050604050505020204" pitchFamily="18" charset="0"/>
              </a:rPr>
              <a:t>System</a:t>
            </a:r>
          </a:p>
          <a:p>
            <a:pPr fontAlgn="auto">
              <a:spcBef>
                <a:spcPts val="0"/>
              </a:spcBef>
              <a:spcAft>
                <a:spcPts val="0"/>
              </a:spcAft>
              <a:defRPr/>
            </a:pPr>
            <a:r>
              <a:rPr lang="en-IN" sz="1400" dirty="0" smtClean="0">
                <a:solidFill>
                  <a:schemeClr val="tx1">
                    <a:lumMod val="95000"/>
                    <a:lumOff val="5000"/>
                  </a:schemeClr>
                </a:solidFill>
                <a:latin typeface="Bookman Old Style" panose="02050604050505020204" pitchFamily="18" charset="0"/>
              </a:rPr>
              <a:t>Literature Review</a:t>
            </a:r>
          </a:p>
          <a:p>
            <a:pPr fontAlgn="auto">
              <a:spcBef>
                <a:spcPts val="0"/>
              </a:spcBef>
              <a:spcAft>
                <a:spcPts val="0"/>
              </a:spcAft>
              <a:defRPr/>
            </a:pPr>
            <a:r>
              <a:rPr lang="en-IN" sz="1400" dirty="0" smtClean="0">
                <a:solidFill>
                  <a:schemeClr val="tx1">
                    <a:lumMod val="95000"/>
                    <a:lumOff val="5000"/>
                  </a:schemeClr>
                </a:solidFill>
                <a:latin typeface="Bookman Old Style" panose="02050604050505020204" pitchFamily="18" charset="0"/>
              </a:rPr>
              <a:t>Methodology</a:t>
            </a:r>
          </a:p>
          <a:p>
            <a:pPr fontAlgn="auto">
              <a:spcBef>
                <a:spcPts val="0"/>
              </a:spcBef>
              <a:spcAft>
                <a:spcPts val="0"/>
              </a:spcAft>
              <a:defRPr/>
            </a:pPr>
            <a:r>
              <a:rPr lang="en-IN" sz="1400" dirty="0" smtClean="0">
                <a:solidFill>
                  <a:schemeClr val="tx1">
                    <a:lumMod val="95000"/>
                    <a:lumOff val="5000"/>
                  </a:schemeClr>
                </a:solidFill>
                <a:latin typeface="Bookman Old Style" panose="02050604050505020204" pitchFamily="18" charset="0"/>
              </a:rPr>
              <a:t>Schedule of Completion and Plan of Action</a:t>
            </a:r>
            <a:endParaRPr lang="en-US" sz="1400" dirty="0">
              <a:solidFill>
                <a:schemeClr val="tx1">
                  <a:lumMod val="95000"/>
                  <a:lumOff val="5000"/>
                </a:schemeClr>
              </a:solidFill>
              <a:latin typeface="Bookman Old Style" panose="02050604050505020204" pitchFamily="18" charset="0"/>
            </a:endParaRP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Proposed </a:t>
            </a:r>
            <a:r>
              <a:rPr lang="en-US" sz="1400" dirty="0" smtClean="0">
                <a:solidFill>
                  <a:schemeClr val="tx1">
                    <a:lumMod val="95000"/>
                    <a:lumOff val="5000"/>
                  </a:schemeClr>
                </a:solidFill>
                <a:latin typeface="Bookman Old Style" panose="02050604050505020204" pitchFamily="18" charset="0"/>
              </a:rPr>
              <a:t>System</a:t>
            </a:r>
            <a:endParaRPr lang="en-US" sz="1400" dirty="0">
              <a:solidFill>
                <a:schemeClr val="tx1">
                  <a:lumMod val="95000"/>
                  <a:lumOff val="5000"/>
                </a:schemeClr>
              </a:solidFill>
              <a:latin typeface="Bookman Old Style" panose="02050604050505020204" pitchFamily="18" charset="0"/>
            </a:endParaRPr>
          </a:p>
          <a:p>
            <a:pPr fontAlgn="auto">
              <a:spcBef>
                <a:spcPts val="0"/>
              </a:spcBef>
              <a:spcAft>
                <a:spcPts val="0"/>
              </a:spcAft>
              <a:defRPr/>
            </a:pPr>
            <a:r>
              <a:rPr lang="en-US" sz="1400" b="1" dirty="0">
                <a:solidFill>
                  <a:schemeClr val="tx1">
                    <a:lumMod val="95000"/>
                    <a:lumOff val="5000"/>
                  </a:schemeClr>
                </a:solidFill>
                <a:latin typeface="Bookman Old Style" panose="02050604050505020204" pitchFamily="18" charset="0"/>
              </a:rPr>
              <a:t>Software </a:t>
            </a:r>
            <a:r>
              <a:rPr lang="en-US" sz="1400" b="1" dirty="0" smtClean="0">
                <a:solidFill>
                  <a:schemeClr val="tx1">
                    <a:lumMod val="95000"/>
                    <a:lumOff val="5000"/>
                  </a:schemeClr>
                </a:solidFill>
                <a:latin typeface="Bookman Old Style" panose="02050604050505020204" pitchFamily="18" charset="0"/>
              </a:rPr>
              <a:t>requirements</a:t>
            </a:r>
          </a:p>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Architecture Model</a:t>
            </a:r>
          </a:p>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Modules</a:t>
            </a:r>
          </a:p>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UML  Diagrams/ER Diagrams/Flow Charts</a:t>
            </a:r>
          </a:p>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References</a:t>
            </a:r>
            <a:endParaRPr lang="en-US" sz="1400" dirty="0">
              <a:solidFill>
                <a:schemeClr val="tx1">
                  <a:lumMod val="95000"/>
                  <a:lumOff val="5000"/>
                </a:schemeClr>
              </a:solidFill>
              <a:latin typeface="Bookman Old Style" panose="020506040505050202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4" name="Rectangle 3"/>
          <p:cNvSpPr/>
          <p:nvPr/>
        </p:nvSpPr>
        <p:spPr>
          <a:xfrm>
            <a:off x="0" y="0"/>
            <a:ext cx="4795838" cy="2571744"/>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4795838" y="0"/>
            <a:ext cx="4343400" cy="2571744"/>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Abstract</a:t>
            </a:r>
          </a:p>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Introduction</a:t>
            </a:r>
            <a:endParaRPr lang="en-US" sz="1400" dirty="0">
              <a:solidFill>
                <a:schemeClr val="tx1">
                  <a:lumMod val="95000"/>
                  <a:lumOff val="5000"/>
                </a:schemeClr>
              </a:solidFill>
              <a:latin typeface="Bookman Old Style" panose="02050604050505020204" pitchFamily="18" charset="0"/>
            </a:endParaRP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Existing </a:t>
            </a:r>
            <a:r>
              <a:rPr lang="en-US" sz="1400" dirty="0" smtClean="0">
                <a:solidFill>
                  <a:schemeClr val="tx1">
                    <a:lumMod val="95000"/>
                    <a:lumOff val="5000"/>
                  </a:schemeClr>
                </a:solidFill>
                <a:latin typeface="Bookman Old Style" panose="02050604050505020204" pitchFamily="18" charset="0"/>
              </a:rPr>
              <a:t>System</a:t>
            </a:r>
          </a:p>
          <a:p>
            <a:pPr fontAlgn="auto">
              <a:spcBef>
                <a:spcPts val="0"/>
              </a:spcBef>
              <a:spcAft>
                <a:spcPts val="0"/>
              </a:spcAft>
              <a:defRPr/>
            </a:pPr>
            <a:r>
              <a:rPr lang="en-IN" sz="1400" dirty="0" smtClean="0">
                <a:solidFill>
                  <a:schemeClr val="tx1">
                    <a:lumMod val="95000"/>
                    <a:lumOff val="5000"/>
                  </a:schemeClr>
                </a:solidFill>
                <a:latin typeface="Bookman Old Style" panose="02050604050505020204" pitchFamily="18" charset="0"/>
              </a:rPr>
              <a:t>Literature Review</a:t>
            </a:r>
          </a:p>
          <a:p>
            <a:pPr fontAlgn="auto">
              <a:spcBef>
                <a:spcPts val="0"/>
              </a:spcBef>
              <a:spcAft>
                <a:spcPts val="0"/>
              </a:spcAft>
              <a:defRPr/>
            </a:pPr>
            <a:r>
              <a:rPr lang="en-IN" sz="1400" dirty="0" smtClean="0">
                <a:solidFill>
                  <a:schemeClr val="tx1">
                    <a:lumMod val="95000"/>
                    <a:lumOff val="5000"/>
                  </a:schemeClr>
                </a:solidFill>
                <a:latin typeface="Bookman Old Style" panose="02050604050505020204" pitchFamily="18" charset="0"/>
              </a:rPr>
              <a:t>Methodology</a:t>
            </a:r>
          </a:p>
          <a:p>
            <a:pPr fontAlgn="auto">
              <a:spcBef>
                <a:spcPts val="0"/>
              </a:spcBef>
              <a:spcAft>
                <a:spcPts val="0"/>
              </a:spcAft>
              <a:defRPr/>
            </a:pPr>
            <a:r>
              <a:rPr lang="en-IN" sz="1400" dirty="0" smtClean="0">
                <a:solidFill>
                  <a:schemeClr val="tx1">
                    <a:lumMod val="95000"/>
                    <a:lumOff val="5000"/>
                  </a:schemeClr>
                </a:solidFill>
                <a:latin typeface="Bookman Old Style" panose="02050604050505020204" pitchFamily="18" charset="0"/>
              </a:rPr>
              <a:t>Schedule of Completion and Plan of Action</a:t>
            </a:r>
            <a:endParaRPr lang="en-US" sz="1400" dirty="0">
              <a:solidFill>
                <a:schemeClr val="tx1">
                  <a:lumMod val="95000"/>
                  <a:lumOff val="5000"/>
                </a:schemeClr>
              </a:solidFill>
              <a:latin typeface="Bookman Old Style" panose="02050604050505020204" pitchFamily="18" charset="0"/>
            </a:endParaRP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Proposed </a:t>
            </a:r>
            <a:r>
              <a:rPr lang="en-US" sz="1400" dirty="0" smtClean="0">
                <a:solidFill>
                  <a:schemeClr val="tx1">
                    <a:lumMod val="95000"/>
                    <a:lumOff val="5000"/>
                  </a:schemeClr>
                </a:solidFill>
                <a:latin typeface="Bookman Old Style" panose="02050604050505020204" pitchFamily="18" charset="0"/>
              </a:rPr>
              <a:t>System</a:t>
            </a:r>
            <a:endParaRPr lang="en-US" sz="1400" dirty="0">
              <a:solidFill>
                <a:schemeClr val="tx1">
                  <a:lumMod val="95000"/>
                  <a:lumOff val="5000"/>
                </a:schemeClr>
              </a:solidFill>
              <a:latin typeface="Bookman Old Style" panose="02050604050505020204" pitchFamily="18" charset="0"/>
            </a:endParaRPr>
          </a:p>
          <a:p>
            <a:pPr fontAlgn="auto">
              <a:spcBef>
                <a:spcPts val="0"/>
              </a:spcBef>
              <a:spcAft>
                <a:spcPts val="0"/>
              </a:spcAft>
              <a:defRPr/>
            </a:pPr>
            <a:r>
              <a:rPr lang="en-US" sz="1400" b="1" dirty="0">
                <a:solidFill>
                  <a:schemeClr val="tx1">
                    <a:lumMod val="95000"/>
                    <a:lumOff val="5000"/>
                  </a:schemeClr>
                </a:solidFill>
                <a:latin typeface="Bookman Old Style" panose="02050604050505020204" pitchFamily="18" charset="0"/>
              </a:rPr>
              <a:t>Software </a:t>
            </a:r>
            <a:r>
              <a:rPr lang="en-US" sz="1400" b="1" dirty="0" smtClean="0">
                <a:solidFill>
                  <a:schemeClr val="tx1">
                    <a:lumMod val="95000"/>
                    <a:lumOff val="5000"/>
                  </a:schemeClr>
                </a:solidFill>
                <a:latin typeface="Bookman Old Style" panose="02050604050505020204" pitchFamily="18" charset="0"/>
              </a:rPr>
              <a:t>requirements</a:t>
            </a:r>
          </a:p>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Architecture Model</a:t>
            </a:r>
          </a:p>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Modules</a:t>
            </a:r>
          </a:p>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UML  Diagrams/ER Diagrams/Flow Charts</a:t>
            </a:r>
          </a:p>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References</a:t>
            </a:r>
            <a:endParaRPr lang="en-US" sz="1400" dirty="0">
              <a:solidFill>
                <a:schemeClr val="tx1">
                  <a:lumMod val="95000"/>
                  <a:lumOff val="5000"/>
                </a:schemeClr>
              </a:solidFill>
              <a:latin typeface="Bookman Old Style" panose="02050604050505020204" pitchFamily="18" charset="0"/>
            </a:endParaRPr>
          </a:p>
        </p:txBody>
      </p:sp>
      <p:sp>
        <p:nvSpPr>
          <p:cNvPr id="8" name="TextBox 7"/>
          <p:cNvSpPr txBox="1"/>
          <p:nvPr/>
        </p:nvSpPr>
        <p:spPr>
          <a:xfrm>
            <a:off x="0" y="772795"/>
            <a:ext cx="6205220" cy="645160"/>
          </a:xfrm>
          <a:prstGeom prst="rect">
            <a:avLst/>
          </a:prstGeom>
          <a:noFill/>
        </p:spPr>
        <p:txBody>
          <a:bodyPr wrap="square">
            <a:spAutoFit/>
          </a:bodyPr>
          <a:lstStyle/>
          <a:p>
            <a:pPr fontAlgn="auto">
              <a:spcBef>
                <a:spcPts val="0"/>
              </a:spcBef>
              <a:spcAft>
                <a:spcPts val="0"/>
              </a:spcAft>
              <a:defRPr/>
            </a:pPr>
            <a:r>
              <a:rPr lang="en-GB" sz="3600" b="1" dirty="0" smtClean="0">
                <a:solidFill>
                  <a:schemeClr val="tx2">
                    <a:lumMod val="75000"/>
                  </a:schemeClr>
                </a:solidFill>
                <a:latin typeface="Times New Roman" panose="02020603050405020304" pitchFamily="18" charset="0"/>
                <a:cs typeface="Times New Roman" panose="02020603050405020304" pitchFamily="18" charset="0"/>
              </a:rPr>
              <a:t>HardwareRequirements</a:t>
            </a:r>
          </a:p>
        </p:txBody>
      </p:sp>
      <p:sp>
        <p:nvSpPr>
          <p:cNvPr id="9" name="Content Placeholder 8"/>
          <p:cNvSpPr txBox="1">
            <a:spLocks noGrp="1"/>
          </p:cNvSpPr>
          <p:nvPr>
            <p:ph idx="1"/>
          </p:nvPr>
        </p:nvSpPr>
        <p:spPr>
          <a:xfrm>
            <a:off x="457200" y="3002598"/>
            <a:ext cx="8229600" cy="2945765"/>
          </a:xfrm>
          <a:prstGeom prst="rect">
            <a:avLst/>
          </a:prstGeom>
          <a:noFill/>
        </p:spPr>
        <p:txBody>
          <a:bodyPr>
            <a:spAutoFit/>
          </a:bodyPr>
          <a:lstStyle/>
          <a:p>
            <a:pPr lvl="0" algn="just"/>
            <a:r>
              <a:rPr lang="en-US" dirty="0">
                <a:latin typeface="Times New Roman" panose="02020603050405020304" pitchFamily="18" charset="0"/>
                <a:cs typeface="Times New Roman" panose="02020603050405020304" pitchFamily="18" charset="0"/>
              </a:rPr>
              <a:t>Raspberry </a:t>
            </a:r>
            <a:r>
              <a:rPr lang="en-US" dirty="0" smtClean="0">
                <a:latin typeface="Times New Roman" panose="02020603050405020304" pitchFamily="18" charset="0"/>
                <a:cs typeface="Times New Roman" panose="02020603050405020304" pitchFamily="18" charset="0"/>
              </a:rPr>
              <a:t>Pi 3</a:t>
            </a:r>
            <a:endParaRPr lang="en-IN" dirty="0">
              <a:latin typeface="Times New Roman" panose="02020603050405020304" pitchFamily="18" charset="0"/>
              <a:cs typeface="Times New Roman" panose="02020603050405020304" pitchFamily="18" charset="0"/>
            </a:endParaRPr>
          </a:p>
          <a:p>
            <a:pPr lvl="0" algn="just"/>
            <a:r>
              <a:rPr lang="en-US" dirty="0">
                <a:latin typeface="Times New Roman" panose="02020603050405020304" pitchFamily="18" charset="0"/>
                <a:cs typeface="Times New Roman" panose="02020603050405020304" pitchFamily="18" charset="0"/>
              </a:rPr>
              <a:t>Mobile Camera</a:t>
            </a:r>
            <a:endParaRPr lang="en-IN" dirty="0">
              <a:latin typeface="Times New Roman" panose="02020603050405020304" pitchFamily="18" charset="0"/>
              <a:cs typeface="Times New Roman" panose="02020603050405020304" pitchFamily="18" charset="0"/>
            </a:endParaRPr>
          </a:p>
          <a:p>
            <a:pPr lvl="0" algn="just"/>
            <a:r>
              <a:rPr lang="en-US" dirty="0">
                <a:latin typeface="Times New Roman" panose="02020603050405020304" pitchFamily="18" charset="0"/>
                <a:cs typeface="Times New Roman" panose="02020603050405020304" pitchFamily="18" charset="0"/>
              </a:rPr>
              <a:t>SD </a:t>
            </a:r>
            <a:r>
              <a:rPr lang="en-US" dirty="0" smtClean="0">
                <a:latin typeface="Times New Roman" panose="02020603050405020304" pitchFamily="18" charset="0"/>
                <a:cs typeface="Times New Roman" panose="02020603050405020304" pitchFamily="18" charset="0"/>
              </a:rPr>
              <a:t>card</a:t>
            </a:r>
            <a:endParaRPr lang="en-IN" dirty="0">
              <a:latin typeface="Times New Roman" panose="02020603050405020304" pitchFamily="18" charset="0"/>
              <a:cs typeface="Times New Roman" panose="02020603050405020304" pitchFamily="18" charset="0"/>
            </a:endParaRPr>
          </a:p>
          <a:p>
            <a:pPr lvl="0" algn="just"/>
            <a:r>
              <a:rPr lang="en-US" dirty="0" smtClean="0">
                <a:latin typeface="Times New Roman" panose="02020603050405020304" pitchFamily="18" charset="0"/>
                <a:cs typeface="Times New Roman" panose="02020603050405020304" pitchFamily="18" charset="0"/>
              </a:rPr>
              <a:t>Headphones</a:t>
            </a:r>
            <a:endParaRPr lang="en-IN" dirty="0" smtClean="0">
              <a:latin typeface="Times New Roman" panose="02020603050405020304" pitchFamily="18" charset="0"/>
              <a:cs typeface="Times New Roman" panose="02020603050405020304" pitchFamily="18" charset="0"/>
            </a:endParaRPr>
          </a:p>
          <a:p>
            <a:pPr marL="0" lvl="0" indent="0" algn="just">
              <a:buNone/>
            </a:pP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16865" y="2432411"/>
            <a:ext cx="8229600" cy="4115392"/>
          </a:xfrm>
        </p:spPr>
        <p:txBody>
          <a:bodyPr/>
          <a:lstStyle/>
          <a:p>
            <a:r>
              <a:rPr lang="en-US" b="1" dirty="0" smtClean="0"/>
              <a:t>Object identification:</a:t>
            </a:r>
          </a:p>
          <a:p>
            <a:pPr marL="0" indent="0">
              <a:buNone/>
            </a:pPr>
            <a:r>
              <a:rPr lang="en-US" dirty="0" smtClean="0"/>
              <a:t>	Camera ,SD card, headphones.</a:t>
            </a:r>
          </a:p>
          <a:p>
            <a:pPr marL="0" indent="0">
              <a:buNone/>
            </a:pPr>
            <a:endParaRPr lang="en-US" dirty="0"/>
          </a:p>
          <a:p>
            <a:pPr>
              <a:buFont typeface="Arial" panose="020B0604020202020204" pitchFamily="34" charset="0"/>
              <a:buChar char="•"/>
            </a:pPr>
            <a:r>
              <a:rPr lang="en-US" b="1" dirty="0" smtClean="0"/>
              <a:t>Voice feedback:</a:t>
            </a:r>
          </a:p>
          <a:p>
            <a:pPr marL="0" indent="0">
              <a:buNone/>
            </a:pPr>
            <a:r>
              <a:rPr lang="en-US" dirty="0" smtClean="0"/>
              <a:t>	Alerting the visual challenged person       	through voice.</a:t>
            </a:r>
          </a:p>
        </p:txBody>
      </p:sp>
      <p:sp>
        <p:nvSpPr>
          <p:cNvPr id="4" name="Rectangle 3"/>
          <p:cNvSpPr/>
          <p:nvPr/>
        </p:nvSpPr>
        <p:spPr>
          <a:xfrm>
            <a:off x="0" y="0"/>
            <a:ext cx="4795838" cy="198141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600" b="1" dirty="0" smtClean="0">
                <a:solidFill>
                  <a:schemeClr val="tx1"/>
                </a:solidFill>
                <a:latin typeface="Times New Roman" panose="02020603050405020304" pitchFamily="18" charset="0"/>
                <a:cs typeface="Times New Roman" panose="02020603050405020304" pitchFamily="18" charset="0"/>
              </a:rPr>
              <a:t>Modules</a:t>
            </a:r>
            <a:endParaRPr lang="en-US" sz="3600" b="1" dirty="0">
              <a:solidFill>
                <a:schemeClr val="tx1"/>
              </a:solidFill>
              <a:latin typeface="Times New Roman" panose="02020603050405020304" pitchFamily="18" charset="0"/>
              <a:cs typeface="Times New Roman" panose="02020603050405020304" pitchFamily="18" charset="0"/>
            </a:endParaRPr>
          </a:p>
        </p:txBody>
      </p:sp>
      <p:sp>
        <p:nvSpPr>
          <p:cNvPr id="5" name="Rectangle 4"/>
          <p:cNvSpPr/>
          <p:nvPr/>
        </p:nvSpPr>
        <p:spPr>
          <a:xfrm>
            <a:off x="4795838" y="0"/>
            <a:ext cx="4343400" cy="2010771"/>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b="1" dirty="0" smtClean="0">
                <a:solidFill>
                  <a:schemeClr val="tx1">
                    <a:lumMod val="95000"/>
                    <a:lumOff val="5000"/>
                  </a:schemeClr>
                </a:solidFill>
                <a:latin typeface="Bookman Old Style" panose="02050604050505020204" pitchFamily="18" charset="0"/>
              </a:rPr>
              <a:t>Abstract</a:t>
            </a:r>
          </a:p>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Introduction</a:t>
            </a:r>
            <a:endParaRPr lang="en-US" sz="1400" dirty="0">
              <a:solidFill>
                <a:schemeClr val="tx1">
                  <a:lumMod val="95000"/>
                  <a:lumOff val="5000"/>
                </a:schemeClr>
              </a:solidFill>
              <a:latin typeface="Bookman Old Style" panose="02050604050505020204" pitchFamily="18" charset="0"/>
            </a:endParaRP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Existing System</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Proposed System</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Software </a:t>
            </a:r>
            <a:r>
              <a:rPr lang="en-US" sz="1400" dirty="0" smtClean="0">
                <a:solidFill>
                  <a:schemeClr val="tx1">
                    <a:lumMod val="95000"/>
                    <a:lumOff val="5000"/>
                  </a:schemeClr>
                </a:solidFill>
                <a:latin typeface="Bookman Old Style" panose="02050604050505020204" pitchFamily="18" charset="0"/>
              </a:rPr>
              <a:t>requirements</a:t>
            </a:r>
          </a:p>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Architecture Model</a:t>
            </a:r>
          </a:p>
          <a:p>
            <a:pPr fontAlgn="auto">
              <a:spcBef>
                <a:spcPts val="0"/>
              </a:spcBef>
              <a:spcAft>
                <a:spcPts val="0"/>
              </a:spcAft>
              <a:defRPr/>
            </a:pPr>
            <a:r>
              <a:rPr lang="en-US" sz="1400" b="1" dirty="0" smtClean="0">
                <a:solidFill>
                  <a:schemeClr val="tx1">
                    <a:lumMod val="95000"/>
                    <a:lumOff val="5000"/>
                  </a:schemeClr>
                </a:solidFill>
                <a:latin typeface="Bookman Old Style" panose="02050604050505020204" pitchFamily="18" charset="0"/>
              </a:rPr>
              <a:t>Modules</a:t>
            </a:r>
          </a:p>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UML  Diagrams/ER Diagrams/Flow Charts</a:t>
            </a:r>
          </a:p>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References</a:t>
            </a:r>
            <a:endParaRPr lang="en-US" sz="1400" dirty="0">
              <a:solidFill>
                <a:schemeClr val="tx1">
                  <a:lumMod val="95000"/>
                  <a:lumOff val="5000"/>
                </a:schemeClr>
              </a:solidFill>
              <a:latin typeface="Bookman Old Style" panose="020506040505050202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endParaRPr lang="en-US"/>
          </a:p>
        </p:txBody>
      </p:sp>
      <p:sp>
        <p:nvSpPr>
          <p:cNvPr id="4" name="Rectangle 3"/>
          <p:cNvSpPr/>
          <p:nvPr/>
        </p:nvSpPr>
        <p:spPr>
          <a:xfrm>
            <a:off x="0" y="-19878"/>
            <a:ext cx="4795838" cy="236875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600" b="1" dirty="0" smtClean="0">
                <a:solidFill>
                  <a:schemeClr val="tx1"/>
                </a:solidFill>
                <a:latin typeface="Times New Roman" panose="02020603050405020304" pitchFamily="18" charset="0"/>
                <a:cs typeface="Times New Roman" panose="02020603050405020304" pitchFamily="18" charset="0"/>
              </a:rPr>
              <a:t>Architecture Model</a:t>
            </a:r>
            <a:endParaRPr lang="en-US" sz="3600" b="1" dirty="0">
              <a:solidFill>
                <a:schemeClr val="tx1"/>
              </a:solidFill>
              <a:latin typeface="Times New Roman" panose="02020603050405020304" pitchFamily="18" charset="0"/>
              <a:cs typeface="Times New Roman" panose="02020603050405020304" pitchFamily="18" charset="0"/>
            </a:endParaRPr>
          </a:p>
        </p:txBody>
      </p:sp>
      <p:sp>
        <p:nvSpPr>
          <p:cNvPr id="5" name="Rectangle 4"/>
          <p:cNvSpPr/>
          <p:nvPr/>
        </p:nvSpPr>
        <p:spPr>
          <a:xfrm>
            <a:off x="4795838" y="0"/>
            <a:ext cx="4343400" cy="2010771"/>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b="1" dirty="0" smtClean="0">
                <a:solidFill>
                  <a:schemeClr val="tx1">
                    <a:lumMod val="95000"/>
                    <a:lumOff val="5000"/>
                  </a:schemeClr>
                </a:solidFill>
                <a:latin typeface="Bookman Old Style" panose="02050604050505020204" pitchFamily="18" charset="0"/>
              </a:rPr>
              <a:t>Abstract</a:t>
            </a:r>
          </a:p>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Introduction</a:t>
            </a:r>
            <a:endParaRPr lang="en-US" sz="1400" dirty="0">
              <a:solidFill>
                <a:schemeClr val="tx1">
                  <a:lumMod val="95000"/>
                  <a:lumOff val="5000"/>
                </a:schemeClr>
              </a:solidFill>
              <a:latin typeface="Bookman Old Style" panose="02050604050505020204" pitchFamily="18" charset="0"/>
            </a:endParaRP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Existing System</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Proposed System</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Software </a:t>
            </a:r>
            <a:r>
              <a:rPr lang="en-US" sz="1400" dirty="0" smtClean="0">
                <a:solidFill>
                  <a:schemeClr val="tx1">
                    <a:lumMod val="95000"/>
                    <a:lumOff val="5000"/>
                  </a:schemeClr>
                </a:solidFill>
                <a:latin typeface="Bookman Old Style" panose="02050604050505020204" pitchFamily="18" charset="0"/>
              </a:rPr>
              <a:t>requirements</a:t>
            </a:r>
          </a:p>
          <a:p>
            <a:pPr fontAlgn="auto">
              <a:spcBef>
                <a:spcPts val="0"/>
              </a:spcBef>
              <a:spcAft>
                <a:spcPts val="0"/>
              </a:spcAft>
              <a:defRPr/>
            </a:pPr>
            <a:r>
              <a:rPr lang="en-US" sz="1400" b="1" dirty="0" smtClean="0">
                <a:solidFill>
                  <a:schemeClr val="tx1">
                    <a:lumMod val="95000"/>
                    <a:lumOff val="5000"/>
                  </a:schemeClr>
                </a:solidFill>
                <a:latin typeface="Bookman Old Style" panose="02050604050505020204" pitchFamily="18" charset="0"/>
              </a:rPr>
              <a:t>Architecture Model</a:t>
            </a:r>
          </a:p>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Modules</a:t>
            </a:r>
          </a:p>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UML  Diagrams/ER Diagrams/Flow Charts</a:t>
            </a:r>
          </a:p>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References</a:t>
            </a:r>
            <a:endParaRPr lang="en-US" sz="1400" dirty="0">
              <a:solidFill>
                <a:schemeClr val="tx1">
                  <a:lumMod val="95000"/>
                  <a:lumOff val="5000"/>
                </a:schemeClr>
              </a:solidFill>
              <a:latin typeface="Bookman Old Style" panose="02050604050505020204" pitchFamily="18" charset="0"/>
            </a:endParaRPr>
          </a:p>
        </p:txBody>
      </p:sp>
      <p:sp>
        <p:nvSpPr>
          <p:cNvPr id="6" name="Rectangle 5"/>
          <p:cNvSpPr/>
          <p:nvPr/>
        </p:nvSpPr>
        <p:spPr>
          <a:xfrm>
            <a:off x="4795838" y="0"/>
            <a:ext cx="4343400" cy="234888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Abstract</a:t>
            </a:r>
          </a:p>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Introduction</a:t>
            </a:r>
            <a:endParaRPr lang="en-US" sz="1400" dirty="0">
              <a:solidFill>
                <a:schemeClr val="tx1">
                  <a:lumMod val="95000"/>
                  <a:lumOff val="5000"/>
                </a:schemeClr>
              </a:solidFill>
              <a:latin typeface="Bookman Old Style" panose="02050604050505020204" pitchFamily="18" charset="0"/>
            </a:endParaRP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Existing </a:t>
            </a:r>
            <a:r>
              <a:rPr lang="en-US" sz="1400" dirty="0" smtClean="0">
                <a:solidFill>
                  <a:schemeClr val="tx1">
                    <a:lumMod val="95000"/>
                    <a:lumOff val="5000"/>
                  </a:schemeClr>
                </a:solidFill>
                <a:latin typeface="Bookman Old Style" panose="02050604050505020204" pitchFamily="18" charset="0"/>
              </a:rPr>
              <a:t>System</a:t>
            </a:r>
          </a:p>
          <a:p>
            <a:pPr fontAlgn="auto">
              <a:spcBef>
                <a:spcPts val="0"/>
              </a:spcBef>
              <a:spcAft>
                <a:spcPts val="0"/>
              </a:spcAft>
              <a:defRPr/>
            </a:pPr>
            <a:r>
              <a:rPr lang="en-IN" sz="1400" dirty="0" smtClean="0">
                <a:solidFill>
                  <a:schemeClr val="tx1">
                    <a:lumMod val="95000"/>
                    <a:lumOff val="5000"/>
                  </a:schemeClr>
                </a:solidFill>
                <a:latin typeface="Bookman Old Style" panose="02050604050505020204" pitchFamily="18" charset="0"/>
              </a:rPr>
              <a:t>Literature Review</a:t>
            </a:r>
          </a:p>
          <a:p>
            <a:pPr fontAlgn="auto">
              <a:spcBef>
                <a:spcPts val="0"/>
              </a:spcBef>
              <a:spcAft>
                <a:spcPts val="0"/>
              </a:spcAft>
              <a:defRPr/>
            </a:pPr>
            <a:r>
              <a:rPr lang="en-IN" sz="1400" dirty="0" smtClean="0">
                <a:solidFill>
                  <a:schemeClr val="tx1">
                    <a:lumMod val="95000"/>
                    <a:lumOff val="5000"/>
                  </a:schemeClr>
                </a:solidFill>
                <a:latin typeface="Bookman Old Style" panose="02050604050505020204" pitchFamily="18" charset="0"/>
              </a:rPr>
              <a:t>Methodology</a:t>
            </a:r>
          </a:p>
          <a:p>
            <a:pPr fontAlgn="auto">
              <a:spcBef>
                <a:spcPts val="0"/>
              </a:spcBef>
              <a:spcAft>
                <a:spcPts val="0"/>
              </a:spcAft>
              <a:defRPr/>
            </a:pPr>
            <a:r>
              <a:rPr lang="en-IN" sz="1400" dirty="0" smtClean="0">
                <a:solidFill>
                  <a:schemeClr val="tx1">
                    <a:lumMod val="95000"/>
                    <a:lumOff val="5000"/>
                  </a:schemeClr>
                </a:solidFill>
                <a:latin typeface="Bookman Old Style" panose="02050604050505020204" pitchFamily="18" charset="0"/>
              </a:rPr>
              <a:t>Schedule of Completion and Plan of Action</a:t>
            </a:r>
            <a:endParaRPr lang="en-US" sz="1400" dirty="0">
              <a:solidFill>
                <a:schemeClr val="tx1">
                  <a:lumMod val="95000"/>
                  <a:lumOff val="5000"/>
                </a:schemeClr>
              </a:solidFill>
              <a:latin typeface="Bookman Old Style" panose="02050604050505020204" pitchFamily="18" charset="0"/>
            </a:endParaRP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Proposed </a:t>
            </a:r>
            <a:r>
              <a:rPr lang="en-US" sz="1400" dirty="0" smtClean="0">
                <a:solidFill>
                  <a:schemeClr val="tx1">
                    <a:lumMod val="95000"/>
                    <a:lumOff val="5000"/>
                  </a:schemeClr>
                </a:solidFill>
                <a:latin typeface="Bookman Old Style" panose="02050604050505020204" pitchFamily="18" charset="0"/>
              </a:rPr>
              <a:t>System</a:t>
            </a:r>
            <a:endParaRPr lang="en-US" sz="1400" dirty="0">
              <a:solidFill>
                <a:schemeClr val="tx1">
                  <a:lumMod val="95000"/>
                  <a:lumOff val="5000"/>
                </a:schemeClr>
              </a:solidFill>
              <a:latin typeface="Bookman Old Style" panose="02050604050505020204" pitchFamily="18" charset="0"/>
            </a:endParaRP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Software </a:t>
            </a:r>
            <a:r>
              <a:rPr lang="en-US" sz="1400" dirty="0" smtClean="0">
                <a:solidFill>
                  <a:schemeClr val="tx1">
                    <a:lumMod val="95000"/>
                    <a:lumOff val="5000"/>
                  </a:schemeClr>
                </a:solidFill>
                <a:latin typeface="Bookman Old Style" panose="02050604050505020204" pitchFamily="18" charset="0"/>
              </a:rPr>
              <a:t>requirements</a:t>
            </a:r>
          </a:p>
          <a:p>
            <a:pPr fontAlgn="auto">
              <a:spcBef>
                <a:spcPts val="0"/>
              </a:spcBef>
              <a:spcAft>
                <a:spcPts val="0"/>
              </a:spcAft>
              <a:defRPr/>
            </a:pPr>
            <a:r>
              <a:rPr lang="en-US" sz="1400" b="1" dirty="0" smtClean="0">
                <a:solidFill>
                  <a:schemeClr val="tx1">
                    <a:lumMod val="95000"/>
                    <a:lumOff val="5000"/>
                  </a:schemeClr>
                </a:solidFill>
                <a:latin typeface="Bookman Old Style" panose="02050604050505020204" pitchFamily="18" charset="0"/>
              </a:rPr>
              <a:t>Architecture Model</a:t>
            </a:r>
          </a:p>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Modules</a:t>
            </a:r>
          </a:p>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UML  Diagrams/ER Diagrams/Flow Charts</a:t>
            </a:r>
          </a:p>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References</a:t>
            </a:r>
            <a:endParaRPr lang="en-US" sz="1400" dirty="0">
              <a:solidFill>
                <a:schemeClr val="tx1">
                  <a:lumMod val="95000"/>
                  <a:lumOff val="5000"/>
                </a:schemeClr>
              </a:solidFill>
              <a:latin typeface="Bookman Old Style" panose="02050604050505020204" pitchFamily="18" charset="0"/>
            </a:endParaRPr>
          </a:p>
        </p:txBody>
      </p:sp>
      <p:sp>
        <p:nvSpPr>
          <p:cNvPr id="34" name="Rectangle 45"/>
          <p:cNvSpPr>
            <a:spLocks noChangeArrowheads="1"/>
          </p:cNvSpPr>
          <p:nvPr/>
        </p:nvSpPr>
        <p:spPr bwMode="auto">
          <a:xfrm>
            <a:off x="3936463" y="134035"/>
            <a:ext cx="24237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indent="57150"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57150" algn="just" defTabSz="914400" rtl="0" eaLnBrk="0" fontAlgn="base" latinLnBrk="0" hangingPunct="0">
              <a:lnSpc>
                <a:spcPct val="100000"/>
              </a:lnSpc>
              <a:spcBef>
                <a:spcPct val="0"/>
              </a:spcBef>
              <a:spcAft>
                <a:spcPct val="0"/>
              </a:spcAft>
              <a:buClrTx/>
              <a:buSzTx/>
              <a:buFontTx/>
              <a:buNone/>
            </a:pPr>
            <a:endParaRPr kumimoji="0" lang="en-US" altLang="en-US" sz="600" b="0" i="0" u="none" strike="noStrike" cap="none" normalizeH="0" baseline="0" dirty="0" smtClean="0">
              <a:ln>
                <a:noFill/>
              </a:ln>
              <a:solidFill>
                <a:schemeClr val="tx1"/>
              </a:solidFill>
              <a:effectLst/>
            </a:endParaRPr>
          </a:p>
          <a:p>
            <a:pPr marL="0" marR="0" lvl="0" indent="57150" algn="just"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endParaRPr>
          </a:p>
        </p:txBody>
      </p:sp>
      <p:sp>
        <p:nvSpPr>
          <p:cNvPr id="2" name="Content Placeholder 1"/>
          <p:cNvSpPr>
            <a:spLocks noGrp="1"/>
          </p:cNvSpPr>
          <p:nvPr>
            <p:ph sz="half" idx="1"/>
          </p:nvPr>
        </p:nvSpPr>
        <p:spPr>
          <a:xfrm>
            <a:off x="378460" y="2406015"/>
            <a:ext cx="6750050" cy="4526280"/>
          </a:xfrm>
        </p:spPr>
        <p:txBody>
          <a:bodyPr/>
          <a:lstStyle/>
          <a:p>
            <a:pPr marL="0" indent="0">
              <a:buNone/>
            </a:pPr>
            <a:r>
              <a:rPr lang="en-US" altLang="en-US" sz="1800" b="1" dirty="0">
                <a:sym typeface="+mn-ea"/>
              </a:rPr>
              <a:t>			BLOCK DIAGRAM</a:t>
            </a:r>
            <a:endParaRPr lang="en-US" altLang="en-US" dirty="0"/>
          </a:p>
          <a:p>
            <a:endParaRPr lang="en-US"/>
          </a:p>
        </p:txBody>
      </p:sp>
      <p:pic>
        <p:nvPicPr>
          <p:cNvPr id="3" name="Picture 2"/>
          <p:cNvPicPr>
            <a:picLocks noChangeAspect="1"/>
          </p:cNvPicPr>
          <p:nvPr/>
        </p:nvPicPr>
        <p:blipFill>
          <a:blip r:embed="rId2"/>
          <a:stretch>
            <a:fillRect/>
          </a:stretch>
        </p:blipFill>
        <p:spPr>
          <a:xfrm>
            <a:off x="1075055" y="2905760"/>
            <a:ext cx="6993890" cy="383603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Rectangle 3"/>
          <p:cNvSpPr/>
          <p:nvPr/>
        </p:nvSpPr>
        <p:spPr>
          <a:xfrm>
            <a:off x="0" y="0"/>
            <a:ext cx="4795838" cy="198141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200" b="1" dirty="0">
                <a:solidFill>
                  <a:schemeClr val="tx1"/>
                </a:solidFill>
                <a:latin typeface="Times New Roman" panose="02020603050405020304" pitchFamily="18" charset="0"/>
                <a:cs typeface="Times New Roman" panose="02020603050405020304" pitchFamily="18" charset="0"/>
              </a:rPr>
              <a:t>UML Diagrams/ER Diagrams/Flow Charts</a:t>
            </a:r>
          </a:p>
        </p:txBody>
      </p:sp>
      <p:sp>
        <p:nvSpPr>
          <p:cNvPr id="5" name="Rectangle 4"/>
          <p:cNvSpPr/>
          <p:nvPr/>
        </p:nvSpPr>
        <p:spPr>
          <a:xfrm>
            <a:off x="4795838" y="0"/>
            <a:ext cx="4343400" cy="2010771"/>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b="1" dirty="0" smtClean="0">
                <a:solidFill>
                  <a:schemeClr val="tx1">
                    <a:lumMod val="95000"/>
                    <a:lumOff val="5000"/>
                  </a:schemeClr>
                </a:solidFill>
                <a:latin typeface="Bookman Old Style" panose="02050604050505020204" pitchFamily="18" charset="0"/>
              </a:rPr>
              <a:t>Abstract</a:t>
            </a:r>
          </a:p>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Introduction</a:t>
            </a:r>
            <a:endParaRPr lang="en-US" sz="1400" dirty="0">
              <a:solidFill>
                <a:schemeClr val="tx1">
                  <a:lumMod val="95000"/>
                  <a:lumOff val="5000"/>
                </a:schemeClr>
              </a:solidFill>
              <a:latin typeface="Bookman Old Style" panose="02050604050505020204" pitchFamily="18" charset="0"/>
            </a:endParaRP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Existing System</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Proposed System</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Software </a:t>
            </a:r>
            <a:r>
              <a:rPr lang="en-US" sz="1400" dirty="0" smtClean="0">
                <a:solidFill>
                  <a:schemeClr val="tx1">
                    <a:lumMod val="95000"/>
                    <a:lumOff val="5000"/>
                  </a:schemeClr>
                </a:solidFill>
                <a:latin typeface="Bookman Old Style" panose="02050604050505020204" pitchFamily="18" charset="0"/>
              </a:rPr>
              <a:t>requirements</a:t>
            </a:r>
          </a:p>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Architecture Model</a:t>
            </a:r>
          </a:p>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Modules</a:t>
            </a:r>
          </a:p>
          <a:p>
            <a:pPr fontAlgn="auto">
              <a:spcBef>
                <a:spcPts val="0"/>
              </a:spcBef>
              <a:spcAft>
                <a:spcPts val="0"/>
              </a:spcAft>
              <a:defRPr/>
            </a:pPr>
            <a:r>
              <a:rPr lang="en-US" sz="1400" b="1" dirty="0" smtClean="0">
                <a:solidFill>
                  <a:schemeClr val="tx1">
                    <a:lumMod val="95000"/>
                    <a:lumOff val="5000"/>
                  </a:schemeClr>
                </a:solidFill>
                <a:latin typeface="Bookman Old Style" panose="02050604050505020204" pitchFamily="18" charset="0"/>
              </a:rPr>
              <a:t>UML  Diagrams/ER Diagrams/Flow Charts</a:t>
            </a:r>
          </a:p>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References</a:t>
            </a:r>
            <a:endParaRPr lang="en-US" sz="1400" dirty="0">
              <a:solidFill>
                <a:schemeClr val="tx1">
                  <a:lumMod val="95000"/>
                  <a:lumOff val="5000"/>
                </a:schemeClr>
              </a:solidFill>
              <a:latin typeface="Bookman Old Style" panose="02050604050505020204" pitchFamily="18" charset="0"/>
            </a:endParaRPr>
          </a:p>
        </p:txBody>
      </p:sp>
      <p:sp>
        <p:nvSpPr>
          <p:cNvPr id="8" name="TextBox 7"/>
          <p:cNvSpPr txBox="1"/>
          <p:nvPr/>
        </p:nvSpPr>
        <p:spPr>
          <a:xfrm>
            <a:off x="3162300" y="2108200"/>
            <a:ext cx="2592070" cy="368300"/>
          </a:xfrm>
          <a:prstGeom prst="rect">
            <a:avLst/>
          </a:prstGeom>
          <a:noFill/>
        </p:spPr>
        <p:txBody>
          <a:bodyPr wrap="square" rtlCol="0">
            <a:spAutoFit/>
          </a:bodyPr>
          <a:lstStyle/>
          <a:p>
            <a:r>
              <a:rPr lang="en-IN" b="1" dirty="0" smtClean="0">
                <a:latin typeface="Times New Roman" panose="02020603050405020304" pitchFamily="18" charset="0"/>
                <a:cs typeface="Times New Roman" panose="02020603050405020304" pitchFamily="18" charset="0"/>
              </a:rPr>
              <a:t>Use case diagram</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IN" dirty="0"/>
          </a:p>
        </p:txBody>
      </p:sp>
      <p:pic>
        <p:nvPicPr>
          <p:cNvPr id="9" name="image8.jpeg"/>
          <p:cNvPicPr/>
          <p:nvPr/>
        </p:nvPicPr>
        <p:blipFill>
          <a:blip r:embed="rId2" cstate="print"/>
          <a:stretch>
            <a:fillRect/>
          </a:stretch>
        </p:blipFill>
        <p:spPr>
          <a:xfrm>
            <a:off x="1331640" y="2573929"/>
            <a:ext cx="6264696" cy="3303343"/>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endParaRPr lang="en-US"/>
          </a:p>
        </p:txBody>
      </p:sp>
      <p:sp>
        <p:nvSpPr>
          <p:cNvPr id="6" name="Rectangle 5"/>
          <p:cNvSpPr/>
          <p:nvPr/>
        </p:nvSpPr>
        <p:spPr>
          <a:xfrm>
            <a:off x="0" y="0"/>
            <a:ext cx="4796155" cy="1852295"/>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b="1" dirty="0" smtClean="0">
                <a:solidFill>
                  <a:schemeClr val="tx1"/>
                </a:solidFill>
                <a:latin typeface="Times New Roman" panose="02020603050405020304" pitchFamily="18" charset="0"/>
                <a:cs typeface="Times New Roman" panose="02020603050405020304" pitchFamily="18" charset="0"/>
              </a:rPr>
              <a:t>UML Diagrams/ER Diagrams/Flow Charts</a:t>
            </a:r>
            <a:endParaRPr lang="en-US" sz="2800" b="1" dirty="0">
              <a:solidFill>
                <a:schemeClr val="tx1"/>
              </a:solidFill>
              <a:latin typeface="Times New Roman" panose="02020603050405020304" pitchFamily="18" charset="0"/>
              <a:cs typeface="Times New Roman" panose="02020603050405020304" pitchFamily="18" charset="0"/>
            </a:endParaRPr>
          </a:p>
        </p:txBody>
      </p:sp>
      <p:sp>
        <p:nvSpPr>
          <p:cNvPr id="7" name="Rectangle 6"/>
          <p:cNvSpPr/>
          <p:nvPr/>
        </p:nvSpPr>
        <p:spPr>
          <a:xfrm>
            <a:off x="4796155" y="0"/>
            <a:ext cx="4343400" cy="1904365"/>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b="1" dirty="0" smtClean="0">
                <a:solidFill>
                  <a:schemeClr val="tx1">
                    <a:lumMod val="95000"/>
                    <a:lumOff val="5000"/>
                  </a:schemeClr>
                </a:solidFill>
                <a:latin typeface="Bookman Old Style" panose="02050604050505020204" pitchFamily="18" charset="0"/>
              </a:rPr>
              <a:t>Abstract</a:t>
            </a:r>
          </a:p>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Introduction</a:t>
            </a:r>
            <a:endParaRPr lang="en-US" sz="1400" dirty="0">
              <a:solidFill>
                <a:schemeClr val="tx1">
                  <a:lumMod val="95000"/>
                  <a:lumOff val="5000"/>
                </a:schemeClr>
              </a:solidFill>
              <a:latin typeface="Bookman Old Style" panose="02050604050505020204" pitchFamily="18" charset="0"/>
            </a:endParaRP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Existing System</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Proposed System</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Software </a:t>
            </a:r>
            <a:r>
              <a:rPr lang="en-US" sz="1400" dirty="0" smtClean="0">
                <a:solidFill>
                  <a:schemeClr val="tx1">
                    <a:lumMod val="95000"/>
                    <a:lumOff val="5000"/>
                  </a:schemeClr>
                </a:solidFill>
                <a:latin typeface="Bookman Old Style" panose="02050604050505020204" pitchFamily="18" charset="0"/>
              </a:rPr>
              <a:t>requirements</a:t>
            </a:r>
          </a:p>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Architecture Model</a:t>
            </a:r>
          </a:p>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Modules</a:t>
            </a:r>
          </a:p>
          <a:p>
            <a:pPr fontAlgn="auto">
              <a:spcBef>
                <a:spcPts val="0"/>
              </a:spcBef>
              <a:spcAft>
                <a:spcPts val="0"/>
              </a:spcAft>
              <a:defRPr/>
            </a:pPr>
            <a:r>
              <a:rPr lang="en-US" sz="1400" b="1" dirty="0" smtClean="0">
                <a:solidFill>
                  <a:schemeClr val="tx1">
                    <a:lumMod val="95000"/>
                    <a:lumOff val="5000"/>
                  </a:schemeClr>
                </a:solidFill>
                <a:latin typeface="Bookman Old Style" panose="02050604050505020204" pitchFamily="18" charset="0"/>
              </a:rPr>
              <a:t>UML  Diagrams/ER Diagrams/Flow Charts</a:t>
            </a:r>
          </a:p>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References</a:t>
            </a:r>
            <a:endParaRPr lang="en-US" sz="1400" dirty="0">
              <a:solidFill>
                <a:schemeClr val="tx1">
                  <a:lumMod val="95000"/>
                  <a:lumOff val="5000"/>
                </a:schemeClr>
              </a:solidFill>
              <a:latin typeface="Bookman Old Style" panose="02050604050505020204" pitchFamily="18" charset="0"/>
            </a:endParaRPr>
          </a:p>
        </p:txBody>
      </p:sp>
      <p:sp>
        <p:nvSpPr>
          <p:cNvPr id="4" name="TextBox 3"/>
          <p:cNvSpPr txBox="1"/>
          <p:nvPr/>
        </p:nvSpPr>
        <p:spPr>
          <a:xfrm>
            <a:off x="3599954" y="1904385"/>
            <a:ext cx="1944216" cy="398780"/>
          </a:xfrm>
          <a:prstGeom prst="rect">
            <a:avLst/>
          </a:prstGeom>
          <a:noFill/>
        </p:spPr>
        <p:txBody>
          <a:bodyPr wrap="square" rtlCol="0">
            <a:spAutoFit/>
          </a:bodyPr>
          <a:lstStyle/>
          <a:p>
            <a:r>
              <a:rPr lang="en-IN" altLang="x-none" sz="2000" b="1" dirty="0">
                <a:sym typeface="+mn-ea"/>
              </a:rPr>
              <a:t>Class Diagram</a:t>
            </a:r>
            <a:endParaRPr lang="en-IN" sz="2000" b="1" dirty="0" smtClean="0"/>
          </a:p>
        </p:txBody>
      </p:sp>
      <p:pic>
        <p:nvPicPr>
          <p:cNvPr id="24580" name="Picture 7" descr="Image result for object detection class diagram"/>
          <p:cNvPicPr>
            <a:picLocks noGrp="1" noChangeAspect="1"/>
          </p:cNvPicPr>
          <p:nvPr>
            <p:ph idx="1"/>
          </p:nvPr>
        </p:nvPicPr>
        <p:blipFill>
          <a:blip r:embed="rId2"/>
          <a:stretch>
            <a:fillRect/>
          </a:stretch>
        </p:blipFill>
        <p:spPr>
          <a:xfrm>
            <a:off x="303530" y="2303145"/>
            <a:ext cx="8383270" cy="4427855"/>
          </a:xfrm>
          <a:prstGeom prst="rect">
            <a:avLst/>
          </a:prstGeom>
          <a:noFill/>
          <a:ln w="9525">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Rectangle 3"/>
          <p:cNvSpPr/>
          <p:nvPr/>
        </p:nvSpPr>
        <p:spPr>
          <a:xfrm>
            <a:off x="0" y="0"/>
            <a:ext cx="4796155" cy="2094230"/>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b="1" dirty="0" smtClean="0">
                <a:solidFill>
                  <a:schemeClr val="tx1"/>
                </a:solidFill>
                <a:latin typeface="Times New Roman" panose="02020603050405020304" pitchFamily="18" charset="0"/>
                <a:cs typeface="Times New Roman" panose="02020603050405020304" pitchFamily="18" charset="0"/>
              </a:rPr>
              <a:t>UML Diagrams/ER Diagrams/Flow Charts</a:t>
            </a:r>
            <a:endParaRPr lang="en-US" sz="2800" b="1" dirty="0">
              <a:solidFill>
                <a:schemeClr val="tx1"/>
              </a:solidFill>
              <a:latin typeface="Times New Roman" panose="02020603050405020304" pitchFamily="18" charset="0"/>
              <a:cs typeface="Times New Roman" panose="02020603050405020304" pitchFamily="18" charset="0"/>
            </a:endParaRPr>
          </a:p>
        </p:txBody>
      </p:sp>
      <p:sp>
        <p:nvSpPr>
          <p:cNvPr id="5" name="Rectangle 4"/>
          <p:cNvSpPr/>
          <p:nvPr/>
        </p:nvSpPr>
        <p:spPr>
          <a:xfrm>
            <a:off x="4796155" y="0"/>
            <a:ext cx="4343400" cy="209423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b="1" dirty="0" smtClean="0">
                <a:solidFill>
                  <a:schemeClr val="tx1">
                    <a:lumMod val="95000"/>
                    <a:lumOff val="5000"/>
                  </a:schemeClr>
                </a:solidFill>
                <a:latin typeface="Bookman Old Style" panose="02050604050505020204" pitchFamily="18" charset="0"/>
              </a:rPr>
              <a:t>Abstract</a:t>
            </a:r>
          </a:p>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Introduction</a:t>
            </a:r>
            <a:endParaRPr lang="en-US" sz="1400" dirty="0">
              <a:solidFill>
                <a:schemeClr val="tx1">
                  <a:lumMod val="95000"/>
                  <a:lumOff val="5000"/>
                </a:schemeClr>
              </a:solidFill>
              <a:latin typeface="Bookman Old Style" panose="02050604050505020204" pitchFamily="18" charset="0"/>
            </a:endParaRP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Existing System</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Proposed System</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Software </a:t>
            </a:r>
            <a:r>
              <a:rPr lang="en-US" sz="1400" dirty="0" smtClean="0">
                <a:solidFill>
                  <a:schemeClr val="tx1">
                    <a:lumMod val="95000"/>
                    <a:lumOff val="5000"/>
                  </a:schemeClr>
                </a:solidFill>
                <a:latin typeface="Bookman Old Style" panose="02050604050505020204" pitchFamily="18" charset="0"/>
              </a:rPr>
              <a:t>requirements</a:t>
            </a:r>
          </a:p>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Architecture Model</a:t>
            </a:r>
          </a:p>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Modules</a:t>
            </a:r>
          </a:p>
          <a:p>
            <a:pPr fontAlgn="auto">
              <a:spcBef>
                <a:spcPts val="0"/>
              </a:spcBef>
              <a:spcAft>
                <a:spcPts val="0"/>
              </a:spcAft>
              <a:defRPr/>
            </a:pPr>
            <a:r>
              <a:rPr lang="en-US" sz="1400" b="1" dirty="0" smtClean="0">
                <a:solidFill>
                  <a:schemeClr val="tx1">
                    <a:lumMod val="95000"/>
                    <a:lumOff val="5000"/>
                  </a:schemeClr>
                </a:solidFill>
                <a:latin typeface="Bookman Old Style" panose="02050604050505020204" pitchFamily="18" charset="0"/>
              </a:rPr>
              <a:t>UML  Diagrams/ER Diagrams/Flow Charts</a:t>
            </a:r>
          </a:p>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References</a:t>
            </a:r>
            <a:endParaRPr lang="en-US" sz="1400" dirty="0">
              <a:solidFill>
                <a:schemeClr val="tx1">
                  <a:lumMod val="95000"/>
                  <a:lumOff val="5000"/>
                </a:schemeClr>
              </a:solidFill>
              <a:latin typeface="Bookman Old Style" panose="02050604050505020204" pitchFamily="18" charset="0"/>
            </a:endParaRPr>
          </a:p>
        </p:txBody>
      </p:sp>
      <p:sp>
        <p:nvSpPr>
          <p:cNvPr id="6" name="TextBox 5"/>
          <p:cNvSpPr txBox="1"/>
          <p:nvPr/>
        </p:nvSpPr>
        <p:spPr>
          <a:xfrm>
            <a:off x="3059832" y="2094211"/>
            <a:ext cx="2592288" cy="398780"/>
          </a:xfrm>
          <a:prstGeom prst="rect">
            <a:avLst/>
          </a:prstGeom>
          <a:noFill/>
        </p:spPr>
        <p:txBody>
          <a:bodyPr wrap="square" rtlCol="0">
            <a:spAutoFit/>
          </a:bodyPr>
          <a:lstStyle/>
          <a:p>
            <a:r>
              <a:rPr lang="en-IN" sz="2000" b="1" dirty="0" smtClean="0">
                <a:latin typeface="Times New Roman" panose="02020603050405020304" pitchFamily="18" charset="0"/>
                <a:cs typeface="Times New Roman" panose="02020603050405020304" pitchFamily="18" charset="0"/>
              </a:rPr>
              <a:t>Sequence Diagram</a:t>
            </a:r>
          </a:p>
        </p:txBody>
      </p:sp>
      <p:pic>
        <p:nvPicPr>
          <p:cNvPr id="7" name="Picture 6"/>
          <p:cNvPicPr>
            <a:picLocks noChangeAspect="1"/>
          </p:cNvPicPr>
          <p:nvPr/>
        </p:nvPicPr>
        <p:blipFill>
          <a:blip r:embed="rId2"/>
          <a:stretch>
            <a:fillRect/>
          </a:stretch>
        </p:blipFill>
        <p:spPr>
          <a:xfrm>
            <a:off x="160655" y="2619375"/>
            <a:ext cx="8881745" cy="441452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endParaRPr lang="en-US"/>
          </a:p>
        </p:txBody>
      </p:sp>
      <p:sp>
        <p:nvSpPr>
          <p:cNvPr id="6" name="Rectangle 5"/>
          <p:cNvSpPr/>
          <p:nvPr/>
        </p:nvSpPr>
        <p:spPr>
          <a:xfrm>
            <a:off x="0" y="-40005"/>
            <a:ext cx="4796155" cy="1852295"/>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b="1" dirty="0" smtClean="0">
                <a:solidFill>
                  <a:schemeClr val="tx1"/>
                </a:solidFill>
                <a:latin typeface="Times New Roman" panose="02020603050405020304" pitchFamily="18" charset="0"/>
                <a:cs typeface="Times New Roman" panose="02020603050405020304" pitchFamily="18" charset="0"/>
              </a:rPr>
              <a:t>UML Diagrams/ER Diagrams/Flow Charts</a:t>
            </a:r>
            <a:endParaRPr lang="en-US" sz="2800" b="1" dirty="0">
              <a:solidFill>
                <a:schemeClr val="tx1"/>
              </a:solidFill>
              <a:latin typeface="Times New Roman" panose="02020603050405020304" pitchFamily="18" charset="0"/>
              <a:cs typeface="Times New Roman" panose="02020603050405020304" pitchFamily="18" charset="0"/>
            </a:endParaRPr>
          </a:p>
        </p:txBody>
      </p:sp>
      <p:sp>
        <p:nvSpPr>
          <p:cNvPr id="7" name="Rectangle 6"/>
          <p:cNvSpPr/>
          <p:nvPr/>
        </p:nvSpPr>
        <p:spPr>
          <a:xfrm>
            <a:off x="4796155" y="0"/>
            <a:ext cx="4343400" cy="1811655"/>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b="1" dirty="0" smtClean="0">
                <a:solidFill>
                  <a:schemeClr val="tx1">
                    <a:lumMod val="95000"/>
                    <a:lumOff val="5000"/>
                  </a:schemeClr>
                </a:solidFill>
                <a:latin typeface="Bookman Old Style" panose="02050604050505020204" pitchFamily="18" charset="0"/>
              </a:rPr>
              <a:t>Abstract</a:t>
            </a:r>
          </a:p>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Introduction</a:t>
            </a:r>
            <a:endParaRPr lang="en-US" sz="1400" dirty="0">
              <a:solidFill>
                <a:schemeClr val="tx1">
                  <a:lumMod val="95000"/>
                  <a:lumOff val="5000"/>
                </a:schemeClr>
              </a:solidFill>
              <a:latin typeface="Bookman Old Style" panose="02050604050505020204" pitchFamily="18" charset="0"/>
            </a:endParaRP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Existing System</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Proposed System</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Software </a:t>
            </a:r>
            <a:r>
              <a:rPr lang="en-US" sz="1400" dirty="0" smtClean="0">
                <a:solidFill>
                  <a:schemeClr val="tx1">
                    <a:lumMod val="95000"/>
                    <a:lumOff val="5000"/>
                  </a:schemeClr>
                </a:solidFill>
                <a:latin typeface="Bookman Old Style" panose="02050604050505020204" pitchFamily="18" charset="0"/>
              </a:rPr>
              <a:t>requirements</a:t>
            </a:r>
          </a:p>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Architecture Model</a:t>
            </a:r>
          </a:p>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Modules</a:t>
            </a:r>
          </a:p>
          <a:p>
            <a:pPr fontAlgn="auto">
              <a:spcBef>
                <a:spcPts val="0"/>
              </a:spcBef>
              <a:spcAft>
                <a:spcPts val="0"/>
              </a:spcAft>
              <a:defRPr/>
            </a:pPr>
            <a:r>
              <a:rPr lang="en-US" sz="1400" b="1" dirty="0" smtClean="0">
                <a:solidFill>
                  <a:schemeClr val="tx1">
                    <a:lumMod val="95000"/>
                    <a:lumOff val="5000"/>
                  </a:schemeClr>
                </a:solidFill>
                <a:latin typeface="Bookman Old Style" panose="02050604050505020204" pitchFamily="18" charset="0"/>
              </a:rPr>
              <a:t>UML  Diagrams/ER Diagrams/Flow Charts</a:t>
            </a:r>
          </a:p>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References</a:t>
            </a:r>
            <a:endParaRPr lang="en-US" sz="1400" dirty="0">
              <a:solidFill>
                <a:schemeClr val="tx1">
                  <a:lumMod val="95000"/>
                  <a:lumOff val="5000"/>
                </a:schemeClr>
              </a:solidFill>
              <a:latin typeface="Bookman Old Style" panose="02050604050505020204" pitchFamily="18" charset="0"/>
            </a:endParaRPr>
          </a:p>
        </p:txBody>
      </p:sp>
      <p:sp>
        <p:nvSpPr>
          <p:cNvPr id="4" name="TextBox 3"/>
          <p:cNvSpPr txBox="1"/>
          <p:nvPr/>
        </p:nvSpPr>
        <p:spPr>
          <a:xfrm>
            <a:off x="3707904" y="1988840"/>
            <a:ext cx="1944216" cy="398780"/>
          </a:xfrm>
          <a:prstGeom prst="rect">
            <a:avLst/>
          </a:prstGeom>
          <a:noFill/>
        </p:spPr>
        <p:txBody>
          <a:bodyPr wrap="square" rtlCol="0">
            <a:spAutoFit/>
          </a:bodyPr>
          <a:lstStyle/>
          <a:p>
            <a:r>
              <a:rPr lang="en-IN" sz="2000" b="1" dirty="0" smtClean="0"/>
              <a:t>Activity diagram</a:t>
            </a:r>
          </a:p>
        </p:txBody>
      </p:sp>
      <p:pic>
        <p:nvPicPr>
          <p:cNvPr id="5" name="Content Placeholder 4" descr="flow chart"/>
          <p:cNvPicPr>
            <a:picLocks noGrp="1" noChangeAspect="1"/>
          </p:cNvPicPr>
          <p:nvPr>
            <p:ph idx="1"/>
          </p:nvPr>
        </p:nvPicPr>
        <p:blipFill>
          <a:blip r:embed="rId2"/>
          <a:stretch>
            <a:fillRect/>
          </a:stretch>
        </p:blipFill>
        <p:spPr>
          <a:xfrm>
            <a:off x="957580" y="2303145"/>
            <a:ext cx="7058660" cy="452628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Content Placeholder 29"/>
          <p:cNvPicPr>
            <a:picLocks noGrp="1" noChangeAspect="1"/>
          </p:cNvPicPr>
          <p:nvPr>
            <p:ph sz="half" idx="2"/>
          </p:nvPr>
        </p:nvPicPr>
        <p:blipFill>
          <a:blip r:embed="rId2"/>
          <a:stretch>
            <a:fillRect/>
          </a:stretch>
        </p:blipFill>
        <p:spPr>
          <a:xfrm>
            <a:off x="7524328" y="2035740"/>
            <a:ext cx="1504900" cy="1856852"/>
          </a:xfrm>
          <a:prstGeom prst="rect">
            <a:avLst/>
          </a:prstGeom>
        </p:spPr>
      </p:pic>
      <p:sp>
        <p:nvSpPr>
          <p:cNvPr id="19" name="AutoShape 24" descr="Text To Speech in Raspberry Pi"/>
          <p:cNvSpPr>
            <a:spLocks noGrp="1" noChangeAspect="1" noChangeArrowheads="1"/>
          </p:cNvSpPr>
          <p:nvPr>
            <p:ph sz="half" idx="1"/>
          </p:nvPr>
        </p:nvSpPr>
        <p:spPr bwMode="auto">
          <a:xfrm>
            <a:off x="176336" y="4933005"/>
            <a:ext cx="8716143" cy="12225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IN" dirty="0" smtClean="0"/>
              <a:t>The ip web cam is used to detect the object the person wants to know and with the help of earphones the person gets the answer through voice output. </a:t>
            </a:r>
          </a:p>
          <a:p>
            <a:endParaRPr lang="en-IN" dirty="0"/>
          </a:p>
          <a:p>
            <a:endParaRPr lang="en-IN" dirty="0"/>
          </a:p>
        </p:txBody>
      </p:sp>
      <p:sp>
        <p:nvSpPr>
          <p:cNvPr id="20" name="AutoShape 26" descr="Text To Speech in Raspberry Pi"/>
          <p:cNvSpPr>
            <a:spLocks noChangeAspect="1" noChangeArrowheads="1"/>
          </p:cNvSpPr>
          <p:nvPr/>
        </p:nvSpPr>
        <p:spPr bwMode="auto">
          <a:xfrm>
            <a:off x="-125288" y="-11505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1" name="AutoShape 28" descr="Text To Speech in Raspberry Pi"/>
          <p:cNvSpPr>
            <a:spLocks noChangeAspect="1" noChangeArrowheads="1"/>
          </p:cNvSpPr>
          <p:nvPr/>
        </p:nvSpPr>
        <p:spPr bwMode="auto">
          <a:xfrm>
            <a:off x="27112" y="3734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2" name="AutoShape 30" descr="Text To Speech in Raspberry Pi"/>
          <p:cNvSpPr>
            <a:spLocks noChangeAspect="1" noChangeArrowheads="1"/>
          </p:cNvSpPr>
          <p:nvPr/>
        </p:nvSpPr>
        <p:spPr bwMode="auto">
          <a:xfrm>
            <a:off x="179512" y="18974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3" name="AutoShape 32" descr="Text To Speech in Raspberry Pi"/>
          <p:cNvSpPr>
            <a:spLocks noChangeAspect="1" noChangeArrowheads="1"/>
          </p:cNvSpPr>
          <p:nvPr/>
        </p:nvSpPr>
        <p:spPr bwMode="auto">
          <a:xfrm>
            <a:off x="331912" y="34214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4" name="AutoShape 34" descr="Text To Speech in Raspberry P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5" name="Picture 24"/>
          <p:cNvPicPr>
            <a:picLocks noChangeAspect="1"/>
          </p:cNvPicPr>
          <p:nvPr/>
        </p:nvPicPr>
        <p:blipFill>
          <a:blip r:embed="rId3"/>
          <a:stretch>
            <a:fillRect/>
          </a:stretch>
        </p:blipFill>
        <p:spPr>
          <a:xfrm>
            <a:off x="3966742" y="2000201"/>
            <a:ext cx="2695575" cy="1695450"/>
          </a:xfrm>
          <a:prstGeom prst="rect">
            <a:avLst/>
          </a:prstGeom>
        </p:spPr>
      </p:pic>
      <p:pic>
        <p:nvPicPr>
          <p:cNvPr id="26" name="Picture 25"/>
          <p:cNvPicPr>
            <a:picLocks noChangeAspect="1"/>
          </p:cNvPicPr>
          <p:nvPr/>
        </p:nvPicPr>
        <p:blipFill>
          <a:blip r:embed="rId4"/>
          <a:stretch>
            <a:fillRect/>
          </a:stretch>
        </p:blipFill>
        <p:spPr>
          <a:xfrm>
            <a:off x="2034545" y="2373235"/>
            <a:ext cx="1483935" cy="1117248"/>
          </a:xfrm>
          <a:prstGeom prst="rect">
            <a:avLst/>
          </a:prstGeom>
        </p:spPr>
      </p:pic>
      <p:pic>
        <p:nvPicPr>
          <p:cNvPr id="27" name="Picture 26"/>
          <p:cNvPicPr>
            <a:picLocks noChangeAspect="1"/>
          </p:cNvPicPr>
          <p:nvPr/>
        </p:nvPicPr>
        <p:blipFill>
          <a:blip r:embed="rId5"/>
          <a:stretch>
            <a:fillRect/>
          </a:stretch>
        </p:blipFill>
        <p:spPr>
          <a:xfrm>
            <a:off x="29817" y="2266309"/>
            <a:ext cx="1388271" cy="1388271"/>
          </a:xfrm>
          <a:prstGeom prst="rect">
            <a:avLst/>
          </a:prstGeom>
        </p:spPr>
      </p:pic>
      <p:pic>
        <p:nvPicPr>
          <p:cNvPr id="28" name="Picture 27"/>
          <p:cNvPicPr>
            <a:picLocks noChangeAspect="1"/>
          </p:cNvPicPr>
          <p:nvPr/>
        </p:nvPicPr>
        <p:blipFill>
          <a:blip r:embed="rId6"/>
          <a:stretch>
            <a:fillRect/>
          </a:stretch>
        </p:blipFill>
        <p:spPr>
          <a:xfrm>
            <a:off x="1386862" y="2761116"/>
            <a:ext cx="556811" cy="292775"/>
          </a:xfrm>
          <a:prstGeom prst="rect">
            <a:avLst/>
          </a:prstGeom>
        </p:spPr>
      </p:pic>
      <p:pic>
        <p:nvPicPr>
          <p:cNvPr id="29" name="Picture 28"/>
          <p:cNvPicPr>
            <a:picLocks noChangeAspect="1"/>
          </p:cNvPicPr>
          <p:nvPr/>
        </p:nvPicPr>
        <p:blipFill>
          <a:blip r:embed="rId6"/>
          <a:stretch>
            <a:fillRect/>
          </a:stretch>
        </p:blipFill>
        <p:spPr>
          <a:xfrm>
            <a:off x="3590082" y="2799731"/>
            <a:ext cx="502571" cy="264255"/>
          </a:xfrm>
          <a:prstGeom prst="rect">
            <a:avLst/>
          </a:prstGeom>
        </p:spPr>
      </p:pic>
      <p:pic>
        <p:nvPicPr>
          <p:cNvPr id="31" name="Picture 30"/>
          <p:cNvPicPr>
            <a:picLocks noChangeAspect="1"/>
          </p:cNvPicPr>
          <p:nvPr/>
        </p:nvPicPr>
        <p:blipFill>
          <a:blip r:embed="rId7"/>
          <a:stretch>
            <a:fillRect/>
          </a:stretch>
        </p:blipFill>
        <p:spPr>
          <a:xfrm>
            <a:off x="6639054" y="2488778"/>
            <a:ext cx="762990" cy="886160"/>
          </a:xfrm>
          <a:prstGeom prst="rect">
            <a:avLst/>
          </a:prstGeom>
        </p:spPr>
      </p:pic>
      <p:sp>
        <p:nvSpPr>
          <p:cNvPr id="32" name="TextBox 31"/>
          <p:cNvSpPr txBox="1"/>
          <p:nvPr/>
        </p:nvSpPr>
        <p:spPr>
          <a:xfrm>
            <a:off x="120198" y="3678515"/>
            <a:ext cx="1222379" cy="369332"/>
          </a:xfrm>
          <a:prstGeom prst="rect">
            <a:avLst/>
          </a:prstGeom>
          <a:noFill/>
        </p:spPr>
        <p:txBody>
          <a:bodyPr wrap="square" rtlCol="0">
            <a:spAutoFit/>
          </a:bodyPr>
          <a:lstStyle/>
          <a:p>
            <a:r>
              <a:rPr lang="en-IN" dirty="0" smtClean="0"/>
              <a:t>Ip webcam</a:t>
            </a:r>
            <a:endParaRPr lang="en-IN" dirty="0"/>
          </a:p>
        </p:txBody>
      </p:sp>
      <p:sp>
        <p:nvSpPr>
          <p:cNvPr id="33" name="TextBox 32"/>
          <p:cNvSpPr txBox="1"/>
          <p:nvPr/>
        </p:nvSpPr>
        <p:spPr>
          <a:xfrm>
            <a:off x="2199406" y="3692917"/>
            <a:ext cx="1220466" cy="369332"/>
          </a:xfrm>
          <a:prstGeom prst="rect">
            <a:avLst/>
          </a:prstGeom>
          <a:noFill/>
        </p:spPr>
        <p:txBody>
          <a:bodyPr wrap="square" rtlCol="0">
            <a:spAutoFit/>
          </a:bodyPr>
          <a:lstStyle/>
          <a:p>
            <a:r>
              <a:rPr lang="en-IN" dirty="0" smtClean="0"/>
              <a:t>Mbl cam</a:t>
            </a:r>
            <a:endParaRPr lang="en-IN" dirty="0"/>
          </a:p>
        </p:txBody>
      </p:sp>
      <p:sp>
        <p:nvSpPr>
          <p:cNvPr id="35" name="TextBox 34"/>
          <p:cNvSpPr txBox="1"/>
          <p:nvPr/>
        </p:nvSpPr>
        <p:spPr>
          <a:xfrm>
            <a:off x="4092653" y="3743321"/>
            <a:ext cx="2495571" cy="646331"/>
          </a:xfrm>
          <a:prstGeom prst="rect">
            <a:avLst/>
          </a:prstGeom>
          <a:noFill/>
        </p:spPr>
        <p:txBody>
          <a:bodyPr wrap="square" rtlCol="0">
            <a:spAutoFit/>
          </a:bodyPr>
          <a:lstStyle/>
          <a:p>
            <a:r>
              <a:rPr lang="en-IN" dirty="0" smtClean="0"/>
              <a:t>Raspberry kit connected with earphones</a:t>
            </a:r>
            <a:endParaRPr lang="en-IN" dirty="0"/>
          </a:p>
        </p:txBody>
      </p:sp>
      <p:sp>
        <p:nvSpPr>
          <p:cNvPr id="36" name="TextBox 35"/>
          <p:cNvSpPr txBox="1"/>
          <p:nvPr/>
        </p:nvSpPr>
        <p:spPr>
          <a:xfrm>
            <a:off x="7524329" y="4020320"/>
            <a:ext cx="1504900" cy="923330"/>
          </a:xfrm>
          <a:prstGeom prst="rect">
            <a:avLst/>
          </a:prstGeom>
          <a:noFill/>
        </p:spPr>
        <p:txBody>
          <a:bodyPr wrap="square" rtlCol="0">
            <a:spAutoFit/>
          </a:bodyPr>
          <a:lstStyle/>
          <a:p>
            <a:r>
              <a:rPr lang="en-IN" dirty="0" smtClean="0"/>
              <a:t>Person getting audio</a:t>
            </a:r>
          </a:p>
          <a:p>
            <a:endParaRPr lang="en-IN" dirty="0"/>
          </a:p>
        </p:txBody>
      </p:sp>
      <p:sp>
        <p:nvSpPr>
          <p:cNvPr id="38" name="Title 37"/>
          <p:cNvSpPr>
            <a:spLocks noGrp="1"/>
          </p:cNvSpPr>
          <p:nvPr>
            <p:ph type="title"/>
          </p:nvPr>
        </p:nvSpPr>
        <p:spPr>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IN" dirty="0" smtClean="0">
                <a:solidFill>
                  <a:schemeClr val="tx1"/>
                </a:solidFill>
              </a:rPr>
              <a:t>MODEL</a:t>
            </a:r>
            <a:endParaRPr lang="en-IN" dirty="0">
              <a:solidFill>
                <a:schemeClr val="tx1"/>
              </a:solidFill>
            </a:endParaRPr>
          </a:p>
        </p:txBody>
      </p:sp>
    </p:spTree>
    <p:extLst>
      <p:ext uri="{BB962C8B-B14F-4D97-AF65-F5344CB8AC3E}">
        <p14:creationId xmlns:p14="http://schemas.microsoft.com/office/powerpoint/2010/main" val="12730459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endParaRPr lang="en-US"/>
          </a:p>
        </p:txBody>
      </p:sp>
      <p:sp>
        <p:nvSpPr>
          <p:cNvPr id="3" name="Content Placeholder 2"/>
          <p:cNvSpPr>
            <a:spLocks noGrp="1"/>
          </p:cNvSpPr>
          <p:nvPr>
            <p:ph sz="half" idx="1"/>
          </p:nvPr>
        </p:nvSpPr>
        <p:spPr>
          <a:xfrm>
            <a:off x="457200" y="1600200"/>
            <a:ext cx="6708140" cy="4526280"/>
          </a:xfrm>
        </p:spPr>
        <p:txBody>
          <a:bodyPr/>
          <a:lstStyle/>
          <a:p>
            <a:pPr marL="0" indent="0">
              <a:buNone/>
            </a:pPr>
            <a:r>
              <a:rPr lang="en-US"/>
              <a:t>			</a:t>
            </a:r>
            <a:r>
              <a:rPr lang="en-US" b="1" i="1"/>
              <a:t>Object Detection</a:t>
            </a:r>
          </a:p>
        </p:txBody>
      </p:sp>
      <p:sp>
        <p:nvSpPr>
          <p:cNvPr id="5" name="Content Placeholder 2"/>
          <p:cNvSpPr>
            <a:spLocks noGrp="1"/>
          </p:cNvSpPr>
          <p:nvPr/>
        </p:nvSpPr>
        <p:spPr>
          <a:xfrm>
            <a:off x="584200" y="1727200"/>
            <a:ext cx="8229600" cy="4525963"/>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endParaRPr lang="en-IN" dirty="0" smtClean="0"/>
          </a:p>
          <a:p>
            <a:pPr marL="0" indent="0" algn="ctr">
              <a:buNone/>
            </a:pPr>
            <a:endParaRPr lang="en-IN" dirty="0"/>
          </a:p>
          <a:p>
            <a:pPr marL="0" indent="0" algn="ctr">
              <a:buNone/>
            </a:pPr>
            <a:endParaRPr lang="en-IN" dirty="0" smtClean="0"/>
          </a:p>
          <a:p>
            <a:pPr marL="0" indent="0" algn="ctr">
              <a:buNone/>
            </a:pPr>
            <a:endParaRPr lang="en-IN" sz="4800" b="1" dirty="0">
              <a:latin typeface="Baskerville Old Face" panose="02020602080505020303" pitchFamily="18" charset="0"/>
            </a:endParaRPr>
          </a:p>
        </p:txBody>
      </p:sp>
      <p:sp>
        <p:nvSpPr>
          <p:cNvPr id="6" name="Rectangle 5"/>
          <p:cNvSpPr/>
          <p:nvPr/>
        </p:nvSpPr>
        <p:spPr>
          <a:xfrm>
            <a:off x="4770783" y="0"/>
            <a:ext cx="4343400" cy="1570038"/>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en-US"/>
          </a:p>
        </p:txBody>
      </p:sp>
      <p:sp>
        <p:nvSpPr>
          <p:cNvPr id="7" name="Rectangle 6"/>
          <p:cNvSpPr/>
          <p:nvPr/>
        </p:nvSpPr>
        <p:spPr>
          <a:xfrm>
            <a:off x="-29817" y="0"/>
            <a:ext cx="4795838" cy="1570038"/>
          </a:xfrm>
          <a:prstGeom prst="rect">
            <a:avLst/>
          </a:prstGeom>
          <a:solidFill>
            <a:srgbClr val="FDCF51"/>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bodyP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sz="3200" b="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RESULTS</a:t>
            </a:r>
          </a:p>
        </p:txBody>
      </p:sp>
      <p:pic>
        <p:nvPicPr>
          <p:cNvPr id="8" name="Content Placeholder 1" descr="S1"/>
          <p:cNvPicPr>
            <a:picLocks noGrp="1" noChangeAspect="1"/>
          </p:cNvPicPr>
          <p:nvPr>
            <p:ph sz="half" idx="2"/>
          </p:nvPr>
        </p:nvPicPr>
        <p:blipFill>
          <a:blip r:embed="rId2"/>
          <a:srcRect/>
          <a:stretch>
            <a:fillRect/>
          </a:stretch>
        </p:blipFill>
        <p:spPr>
          <a:xfrm>
            <a:off x="819785" y="2468245"/>
            <a:ext cx="7505065" cy="3785235"/>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4" name="Rectangle 3"/>
          <p:cNvSpPr/>
          <p:nvPr/>
        </p:nvSpPr>
        <p:spPr>
          <a:xfrm>
            <a:off x="4795838" y="1"/>
            <a:ext cx="4343400" cy="1844824"/>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b="1" dirty="0" smtClean="0">
                <a:solidFill>
                  <a:schemeClr val="tx1">
                    <a:lumMod val="95000"/>
                    <a:lumOff val="5000"/>
                  </a:schemeClr>
                </a:solidFill>
                <a:latin typeface="Bookman Old Style" panose="02050604050505020204" pitchFamily="18" charset="0"/>
              </a:rPr>
              <a:t>Abstract</a:t>
            </a:r>
          </a:p>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Introduction</a:t>
            </a:r>
            <a:endParaRPr lang="en-US" sz="1400" dirty="0">
              <a:solidFill>
                <a:schemeClr val="tx1">
                  <a:lumMod val="95000"/>
                  <a:lumOff val="5000"/>
                </a:schemeClr>
              </a:solidFill>
              <a:latin typeface="Bookman Old Style" panose="02050604050505020204" pitchFamily="18" charset="0"/>
            </a:endParaRP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Existing System</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Proposed System</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Software </a:t>
            </a:r>
            <a:r>
              <a:rPr lang="en-US" sz="1400" dirty="0" smtClean="0">
                <a:solidFill>
                  <a:schemeClr val="tx1">
                    <a:lumMod val="95000"/>
                    <a:lumOff val="5000"/>
                  </a:schemeClr>
                </a:solidFill>
                <a:latin typeface="Bookman Old Style" panose="02050604050505020204" pitchFamily="18" charset="0"/>
              </a:rPr>
              <a:t>requirements</a:t>
            </a:r>
          </a:p>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Architecture Model</a:t>
            </a:r>
          </a:p>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Modules</a:t>
            </a:r>
          </a:p>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UML  Diagrams/ER Diagrams/Flow Charts</a:t>
            </a:r>
          </a:p>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References</a:t>
            </a:r>
            <a:endParaRPr lang="en-US" sz="1400" dirty="0">
              <a:solidFill>
                <a:schemeClr val="tx1">
                  <a:lumMod val="95000"/>
                  <a:lumOff val="5000"/>
                </a:schemeClr>
              </a:solidFill>
              <a:latin typeface="Bookman Old Style" panose="02050604050505020204" pitchFamily="18" charset="0"/>
            </a:endParaRPr>
          </a:p>
        </p:txBody>
      </p:sp>
      <p:sp>
        <p:nvSpPr>
          <p:cNvPr id="5" name="Rectangle 4"/>
          <p:cNvSpPr/>
          <p:nvPr/>
        </p:nvSpPr>
        <p:spPr>
          <a:xfrm>
            <a:off x="0" y="-28135"/>
            <a:ext cx="4795838" cy="1872960"/>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600" b="1" dirty="0" smtClean="0">
                <a:solidFill>
                  <a:schemeClr val="tx1"/>
                </a:solidFill>
                <a:latin typeface="Times New Roman" panose="02020603050405020304" pitchFamily="18" charset="0"/>
                <a:cs typeface="Times New Roman" panose="02020603050405020304" pitchFamily="18" charset="0"/>
              </a:rPr>
              <a:t>Abstract</a:t>
            </a:r>
          </a:p>
        </p:txBody>
      </p:sp>
      <p:sp>
        <p:nvSpPr>
          <p:cNvPr id="6" name="Content Placeholder 2"/>
          <p:cNvSpPr txBox="1"/>
          <p:nvPr/>
        </p:nvSpPr>
        <p:spPr bwMode="auto">
          <a:xfrm>
            <a:off x="312666" y="2254269"/>
            <a:ext cx="8519937" cy="4824537"/>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en-US" sz="2400" smtClean="0">
                <a:latin typeface="Times New Roman" panose="02020603050405020304" pitchFamily="18" charset="0"/>
                <a:cs typeface="Times New Roman" panose="02020603050405020304" pitchFamily="18" charset="0"/>
              </a:rPr>
              <a:t>    	In </a:t>
            </a:r>
            <a:r>
              <a:rPr lang="en-US" sz="2400" dirty="0">
                <a:latin typeface="Times New Roman" panose="02020603050405020304" pitchFamily="18" charset="0"/>
                <a:cs typeface="Times New Roman" panose="02020603050405020304" pitchFamily="18" charset="0"/>
              </a:rPr>
              <a:t>today’s technology driven world, technology takes its own place in fulfilling the needs of every individual. It also plays a very key role in the life Physically Disabled people. But coming to the point of Blind people, no matter what advanced technology you give them, they may not operate because they don’t have the ability to see and use the devices. Not only devices, they need to depend on others completely for every small task. In order to fulfill the above missing parts of the blind people, we proposed a device embedded with advanced technology which will make the person to do their own work rather than being dependent on others. </a:t>
            </a: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endParaRPr lang="en-US"/>
          </a:p>
        </p:txBody>
      </p:sp>
      <p:sp>
        <p:nvSpPr>
          <p:cNvPr id="5" name="Content Placeholder 2"/>
          <p:cNvSpPr>
            <a:spLocks noGrp="1"/>
          </p:cNvSpPr>
          <p:nvPr/>
        </p:nvSpPr>
        <p:spPr>
          <a:xfrm>
            <a:off x="528955" y="1600200"/>
            <a:ext cx="6708140" cy="452628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t>			</a:t>
            </a:r>
            <a:r>
              <a:rPr lang="en-US" b="1" i="1"/>
              <a:t>Object Detection</a:t>
            </a:r>
          </a:p>
        </p:txBody>
      </p:sp>
      <p:sp>
        <p:nvSpPr>
          <p:cNvPr id="6" name="Content Placeholder 2"/>
          <p:cNvSpPr>
            <a:spLocks noGrp="1"/>
          </p:cNvSpPr>
          <p:nvPr/>
        </p:nvSpPr>
        <p:spPr>
          <a:xfrm>
            <a:off x="655955" y="1727200"/>
            <a:ext cx="8229600" cy="4525963"/>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endParaRPr lang="en-IN" dirty="0" smtClean="0"/>
          </a:p>
          <a:p>
            <a:pPr marL="0" indent="0" algn="ctr">
              <a:buNone/>
            </a:pPr>
            <a:endParaRPr lang="en-IN" dirty="0"/>
          </a:p>
          <a:p>
            <a:pPr marL="0" indent="0" algn="ctr">
              <a:buNone/>
            </a:pPr>
            <a:endParaRPr lang="en-IN" dirty="0" smtClean="0"/>
          </a:p>
          <a:p>
            <a:pPr marL="0" indent="0" algn="ctr">
              <a:buNone/>
            </a:pPr>
            <a:endParaRPr lang="en-IN" sz="4800" b="1" dirty="0">
              <a:latin typeface="Baskerville Old Face" panose="02020602080505020303" pitchFamily="18" charset="0"/>
            </a:endParaRPr>
          </a:p>
        </p:txBody>
      </p:sp>
      <p:sp>
        <p:nvSpPr>
          <p:cNvPr id="7" name="Rectangle 6"/>
          <p:cNvSpPr/>
          <p:nvPr/>
        </p:nvSpPr>
        <p:spPr>
          <a:xfrm>
            <a:off x="4842538" y="0"/>
            <a:ext cx="4343400" cy="1570038"/>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en-US" dirty="0"/>
          </a:p>
        </p:txBody>
      </p:sp>
      <p:sp>
        <p:nvSpPr>
          <p:cNvPr id="8" name="Rectangle 7"/>
          <p:cNvSpPr/>
          <p:nvPr/>
        </p:nvSpPr>
        <p:spPr>
          <a:xfrm>
            <a:off x="41938" y="0"/>
            <a:ext cx="4795838" cy="1570038"/>
          </a:xfrm>
          <a:prstGeom prst="rect">
            <a:avLst/>
          </a:prstGeom>
          <a:solidFill>
            <a:srgbClr val="FDCF51"/>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bodyP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sz="3200" b="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RESULTS</a:t>
            </a:r>
          </a:p>
        </p:txBody>
      </p:sp>
      <p:pic>
        <p:nvPicPr>
          <p:cNvPr id="29699" name="Picture 4" descr="s3"/>
          <p:cNvPicPr>
            <a:picLocks noGrp="1" noChangeAspect="1"/>
          </p:cNvPicPr>
          <p:nvPr>
            <p:ph sz="half" idx="1"/>
          </p:nvPr>
        </p:nvPicPr>
        <p:blipFill>
          <a:blip r:embed="rId2"/>
          <a:srcRect/>
          <a:stretch>
            <a:fillRect/>
          </a:stretch>
        </p:blipFill>
        <p:spPr>
          <a:xfrm>
            <a:off x="316865" y="1915795"/>
            <a:ext cx="2955925" cy="1832610"/>
          </a:xfrm>
          <a:prstGeom prst="rect">
            <a:avLst/>
          </a:prstGeom>
          <a:noFill/>
          <a:ln w="9525">
            <a:noFill/>
            <a:miter lim="800000"/>
            <a:headEnd/>
            <a:tailEnd/>
          </a:ln>
        </p:spPr>
      </p:pic>
      <p:pic>
        <p:nvPicPr>
          <p:cNvPr id="9" name="Content Placeholder 8"/>
          <p:cNvPicPr>
            <a:picLocks noGrp="1" noChangeAspect="1"/>
          </p:cNvPicPr>
          <p:nvPr>
            <p:ph sz="half" idx="2"/>
          </p:nvPr>
        </p:nvPicPr>
        <p:blipFill>
          <a:blip r:embed="rId3"/>
          <a:stretch>
            <a:fillRect/>
          </a:stretch>
        </p:blipFill>
        <p:spPr>
          <a:xfrm>
            <a:off x="3272790" y="3534410"/>
            <a:ext cx="5612765" cy="315531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6" name="Content Placeholder 2"/>
          <p:cNvSpPr>
            <a:spLocks noGrp="1"/>
          </p:cNvSpPr>
          <p:nvPr/>
        </p:nvSpPr>
        <p:spPr>
          <a:xfrm>
            <a:off x="528955" y="1600200"/>
            <a:ext cx="6708140" cy="452628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t>			</a:t>
            </a:r>
            <a:r>
              <a:rPr lang="en-US" b="1" i="1"/>
              <a:t>Object Detection</a:t>
            </a:r>
          </a:p>
        </p:txBody>
      </p:sp>
      <p:sp>
        <p:nvSpPr>
          <p:cNvPr id="7" name="Content Placeholder 2"/>
          <p:cNvSpPr>
            <a:spLocks noGrp="1"/>
          </p:cNvSpPr>
          <p:nvPr/>
        </p:nvSpPr>
        <p:spPr>
          <a:xfrm>
            <a:off x="655955" y="1727200"/>
            <a:ext cx="8229600" cy="4525963"/>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endParaRPr lang="en-IN" dirty="0" smtClean="0"/>
          </a:p>
          <a:p>
            <a:pPr marL="0" indent="0" algn="ctr">
              <a:buNone/>
            </a:pPr>
            <a:endParaRPr lang="en-IN" dirty="0"/>
          </a:p>
          <a:p>
            <a:pPr marL="0" indent="0" algn="ctr">
              <a:buNone/>
            </a:pPr>
            <a:endParaRPr lang="en-IN" dirty="0" smtClean="0"/>
          </a:p>
          <a:p>
            <a:pPr marL="0" indent="0" algn="ctr">
              <a:buNone/>
            </a:pPr>
            <a:endParaRPr lang="en-IN" sz="4800" b="1" dirty="0">
              <a:latin typeface="Baskerville Old Face" panose="02020602080505020303" pitchFamily="18" charset="0"/>
            </a:endParaRPr>
          </a:p>
        </p:txBody>
      </p:sp>
      <p:sp>
        <p:nvSpPr>
          <p:cNvPr id="8" name="Rectangle 7"/>
          <p:cNvSpPr/>
          <p:nvPr/>
        </p:nvSpPr>
        <p:spPr>
          <a:xfrm>
            <a:off x="4842538" y="0"/>
            <a:ext cx="4343400" cy="1570038"/>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en-US"/>
          </a:p>
        </p:txBody>
      </p:sp>
      <p:sp>
        <p:nvSpPr>
          <p:cNvPr id="9" name="Rectangle 8"/>
          <p:cNvSpPr/>
          <p:nvPr/>
        </p:nvSpPr>
        <p:spPr>
          <a:xfrm>
            <a:off x="41938" y="0"/>
            <a:ext cx="4795838" cy="1570038"/>
          </a:xfrm>
          <a:prstGeom prst="rect">
            <a:avLst/>
          </a:prstGeom>
          <a:solidFill>
            <a:srgbClr val="FDCF51"/>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bodyP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sz="3200" b="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RESULTS</a:t>
            </a:r>
          </a:p>
        </p:txBody>
      </p:sp>
      <p:pic>
        <p:nvPicPr>
          <p:cNvPr id="10" name="Content Placeholder 9"/>
          <p:cNvPicPr>
            <a:picLocks noGrp="1" noChangeAspect="1"/>
          </p:cNvPicPr>
          <p:nvPr>
            <p:ph sz="half" idx="1"/>
          </p:nvPr>
        </p:nvPicPr>
        <p:blipFill>
          <a:blip r:embed="rId2"/>
          <a:stretch>
            <a:fillRect/>
          </a:stretch>
        </p:blipFill>
        <p:spPr>
          <a:xfrm>
            <a:off x="457200" y="2053590"/>
            <a:ext cx="8015605" cy="441388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a:xfrm>
            <a:off x="260350" y="1600200"/>
            <a:ext cx="8732520" cy="4807585"/>
          </a:xfrm>
        </p:spPr>
        <p:txBody>
          <a:bodyPr/>
          <a:lstStyle/>
          <a:p>
            <a:pPr marL="0" indent="0" algn="just">
              <a:buNone/>
            </a:pPr>
            <a:r>
              <a:rPr lang="en-US" sz="2400" dirty="0">
                <a:latin typeface="Times New Roman" panose="02020603050405020304" pitchFamily="18" charset="0"/>
                <a:cs typeface="Times New Roman" panose="02020603050405020304" pitchFamily="18" charset="0"/>
                <a:sym typeface="+mn-ea"/>
              </a:rPr>
              <a:t>	</a:t>
            </a:r>
          </a:p>
          <a:p>
            <a:pPr algn="just">
              <a:buFont typeface="Arial" panose="020B0604020202020204" pitchFamily="34" charset="0"/>
              <a:buChar char="•"/>
            </a:pPr>
            <a:r>
              <a:rPr sz="2400" dirty="0">
                <a:latin typeface="Times New Roman" panose="02020603050405020304" pitchFamily="18" charset="0"/>
                <a:cs typeface="Times New Roman" panose="02020603050405020304" pitchFamily="18" charset="0"/>
                <a:sym typeface="+mn-ea"/>
              </a:rPr>
              <a:t>Due to its powerful learning ability and advantages in dealing with occlusion, scale transformation and background switches, deep learning based object detection has been a research hotspot in recent years. This paper provides a detailed review on deep learning based object detection frameworks which handle different sub-problems, such as occlusion, clutter and low resolution, with different degrees of modifications on R-CNN. The review starts on generic object detection pipelines which provide base architectures for other related tasks. Then, three other common tasks, namely salient object detection, face detection and pedestrian detection, are also briefly reviewed.</a:t>
            </a:r>
            <a:r>
              <a:rPr dirty="0">
                <a:latin typeface="Times New Roman" panose="02020603050405020304" pitchFamily="18" charset="0"/>
                <a:cs typeface="Times New Roman" panose="02020603050405020304" pitchFamily="18" charset="0"/>
                <a:sym typeface="+mn-ea"/>
              </a:rPr>
              <a:t> </a:t>
            </a:r>
            <a:endParaRPr lang="en-IN" altLang="x-none" dirty="0">
              <a:latin typeface="Times New Roman" panose="02020603050405020304" pitchFamily="18" charset="0"/>
              <a:ea typeface="Times New Roman" panose="02020603050405020304" pitchFamily="18" charset="0"/>
            </a:endParaRPr>
          </a:p>
          <a:p>
            <a:endParaRPr lang="en-US"/>
          </a:p>
        </p:txBody>
      </p:sp>
      <p:sp>
        <p:nvSpPr>
          <p:cNvPr id="7" name="Rectangle 6"/>
          <p:cNvSpPr/>
          <p:nvPr/>
        </p:nvSpPr>
        <p:spPr>
          <a:xfrm>
            <a:off x="4770783" y="0"/>
            <a:ext cx="4343400" cy="1570038"/>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en-US"/>
          </a:p>
        </p:txBody>
      </p:sp>
      <p:sp>
        <p:nvSpPr>
          <p:cNvPr id="8" name="Rectangle 7"/>
          <p:cNvSpPr/>
          <p:nvPr/>
        </p:nvSpPr>
        <p:spPr>
          <a:xfrm>
            <a:off x="-29817" y="0"/>
            <a:ext cx="4795838" cy="157003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bodyP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sz="320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CONCLUSION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10" name="Content Placeholder 9"/>
          <p:cNvSpPr>
            <a:spLocks noGrp="1"/>
          </p:cNvSpPr>
          <p:nvPr>
            <p:ph sz="half" idx="1"/>
          </p:nvPr>
        </p:nvSpPr>
        <p:spPr>
          <a:xfrm>
            <a:off x="260350" y="1600200"/>
            <a:ext cx="8732520" cy="4807585"/>
          </a:xfrm>
        </p:spPr>
        <p:txBody>
          <a:bodyPr/>
          <a:lstStyle/>
          <a:p>
            <a:pPr marL="0" indent="0" algn="just">
              <a:buNone/>
            </a:pPr>
            <a:r>
              <a:rPr lang="en-US" sz="2400" dirty="0">
                <a:latin typeface="Times New Roman" panose="02020603050405020304" pitchFamily="18" charset="0"/>
                <a:cs typeface="Times New Roman" panose="02020603050405020304" pitchFamily="18" charset="0"/>
                <a:sym typeface="+mn-ea"/>
              </a:rPr>
              <a:t>	</a:t>
            </a:r>
          </a:p>
          <a:p>
            <a:r>
              <a:rPr lang="en-US" noProof="0" dirty="0" smtClean="0">
                <a:ln>
                  <a:noFill/>
                </a:ln>
                <a:effectLst/>
                <a:uLnTx/>
                <a:uFillTx/>
                <a:latin typeface="Times New Roman" panose="02020603050405020304" pitchFamily="18" charset="0"/>
                <a:cs typeface="Times New Roman" panose="02020603050405020304" pitchFamily="18" charset="0"/>
                <a:sym typeface="+mn-ea"/>
              </a:rPr>
              <a:t>The project is developed with objective of detecting real time objects in image, video and camera. Bounding Boxes are drawn around the detected objects along with the label indicating the class to which the object belongs. We have used CPU for the processing in the project. Future enhancements can be focused by implementing the project on the system having GPU for faster results and better accuracy.</a:t>
            </a:r>
            <a:endParaRPr kumimoji="0" lang="en-IN"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endParaRPr lang="en-US"/>
          </a:p>
        </p:txBody>
      </p:sp>
      <p:sp>
        <p:nvSpPr>
          <p:cNvPr id="11" name="Rectangle 10"/>
          <p:cNvSpPr/>
          <p:nvPr/>
        </p:nvSpPr>
        <p:spPr>
          <a:xfrm>
            <a:off x="4770783" y="0"/>
            <a:ext cx="4343400" cy="1570038"/>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en-US"/>
          </a:p>
        </p:txBody>
      </p:sp>
      <p:sp>
        <p:nvSpPr>
          <p:cNvPr id="12" name="Rectangle 11"/>
          <p:cNvSpPr/>
          <p:nvPr/>
        </p:nvSpPr>
        <p:spPr>
          <a:xfrm>
            <a:off x="-29817" y="0"/>
            <a:ext cx="4795838" cy="157003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bodyP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IN" altLang="x-none" sz="3200"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FUTURE SCOPE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800600" y="951"/>
            <a:ext cx="4343400" cy="1980467"/>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10" name="Rectangle 9"/>
          <p:cNvSpPr/>
          <p:nvPr/>
        </p:nvSpPr>
        <p:spPr>
          <a:xfrm>
            <a:off x="0" y="0"/>
            <a:ext cx="4795838" cy="2000240"/>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extBox 7"/>
          <p:cNvSpPr txBox="1"/>
          <p:nvPr/>
        </p:nvSpPr>
        <p:spPr>
          <a:xfrm>
            <a:off x="212725" y="682450"/>
            <a:ext cx="4795838" cy="645160"/>
          </a:xfrm>
          <a:prstGeom prst="rect">
            <a:avLst/>
          </a:prstGeom>
          <a:noFill/>
        </p:spPr>
        <p:txBody>
          <a:bodyPr>
            <a:spAutoFit/>
          </a:bodyPr>
          <a:lstStyle/>
          <a:p>
            <a:pPr fontAlgn="auto">
              <a:spcBef>
                <a:spcPts val="0"/>
              </a:spcBef>
              <a:spcAft>
                <a:spcPts val="0"/>
              </a:spcAft>
              <a:defRPr/>
            </a:pPr>
            <a:r>
              <a:rPr lang="en-US" altLang="en-GB" sz="3600" dirty="0" smtClean="0">
                <a:solidFill>
                  <a:schemeClr val="tx2">
                    <a:lumMod val="75000"/>
                  </a:schemeClr>
                </a:solidFill>
                <a:latin typeface="Times New Roman" panose="02020603050405020304" pitchFamily="18" charset="0"/>
                <a:cs typeface="Times New Roman" panose="02020603050405020304" pitchFamily="18" charset="0"/>
              </a:rPr>
              <a:t>       </a:t>
            </a:r>
            <a:r>
              <a:rPr lang="en-GB" sz="3600" b="1" dirty="0" smtClean="0">
                <a:solidFill>
                  <a:schemeClr val="tx2">
                    <a:lumMod val="75000"/>
                  </a:schemeClr>
                </a:solidFill>
                <a:latin typeface="Times New Roman" panose="02020603050405020304" pitchFamily="18" charset="0"/>
                <a:cs typeface="Times New Roman" panose="02020603050405020304" pitchFamily="18" charset="0"/>
              </a:rPr>
              <a:t>References</a:t>
            </a:r>
            <a:endParaRPr lang="en-GB" sz="3600" b="1"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4103" name="TextBox 2"/>
          <p:cNvSpPr txBox="1">
            <a:spLocks noChangeArrowheads="1"/>
          </p:cNvSpPr>
          <p:nvPr/>
        </p:nvSpPr>
        <p:spPr bwMode="auto">
          <a:xfrm>
            <a:off x="14288" y="6553200"/>
            <a:ext cx="447558" cy="338554"/>
          </a:xfrm>
          <a:prstGeom prst="rect">
            <a:avLst/>
          </a:prstGeom>
          <a:noFill/>
          <a:ln w="9525">
            <a:noFill/>
            <a:miter lim="800000"/>
          </a:ln>
        </p:spPr>
        <p:txBody>
          <a:bodyPr wrap="none">
            <a:spAutoFit/>
          </a:bodyPr>
          <a:lstStyle/>
          <a:p>
            <a:r>
              <a:rPr lang="en-US" sz="1600" b="1" dirty="0" smtClean="0">
                <a:solidFill>
                  <a:schemeClr val="bg1"/>
                </a:solidFill>
                <a:latin typeface="Times New Roman" panose="02020603050405020304" pitchFamily="18" charset="0"/>
                <a:cs typeface="Times New Roman" panose="02020603050405020304" pitchFamily="18" charset="0"/>
              </a:rPr>
              <a:t>2/1</a:t>
            </a:r>
            <a:endParaRPr lang="en-US" sz="1600" b="1" dirty="0">
              <a:solidFill>
                <a:schemeClr val="bg1"/>
              </a:solidFill>
              <a:latin typeface="Times New Roman" panose="02020603050405020304" pitchFamily="18" charset="0"/>
              <a:cs typeface="Times New Roman" panose="02020603050405020304" pitchFamily="18" charset="0"/>
            </a:endParaRPr>
          </a:p>
        </p:txBody>
      </p:sp>
      <p:sp>
        <p:nvSpPr>
          <p:cNvPr id="4104" name="TextBox 4"/>
          <p:cNvSpPr txBox="1">
            <a:spLocks noChangeArrowheads="1"/>
          </p:cNvSpPr>
          <p:nvPr/>
        </p:nvSpPr>
        <p:spPr bwMode="auto">
          <a:xfrm>
            <a:off x="295406" y="2307372"/>
            <a:ext cx="8382000" cy="3785652"/>
          </a:xfrm>
          <a:prstGeom prst="rect">
            <a:avLst/>
          </a:prstGeom>
          <a:noFill/>
          <a:ln w="9525">
            <a:noFill/>
            <a:miter lim="800000"/>
          </a:ln>
        </p:spPr>
        <p:txBody>
          <a:bodyPr wrap="square">
            <a:spAutoFit/>
          </a:bodyPr>
          <a:lstStyle/>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13" name="Rectangle 12"/>
          <p:cNvSpPr/>
          <p:nvPr/>
        </p:nvSpPr>
        <p:spPr>
          <a:xfrm>
            <a:off x="4795838" y="-14785"/>
            <a:ext cx="4343400" cy="2010771"/>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dirty="0">
                <a:solidFill>
                  <a:schemeClr val="tx1">
                    <a:lumMod val="95000"/>
                    <a:lumOff val="5000"/>
                  </a:schemeClr>
                </a:solidFill>
              </a:rPr>
              <a:t>Introduction</a:t>
            </a:r>
          </a:p>
          <a:p>
            <a:pPr fontAlgn="auto">
              <a:spcBef>
                <a:spcPts val="0"/>
              </a:spcBef>
              <a:spcAft>
                <a:spcPts val="0"/>
              </a:spcAft>
              <a:defRPr/>
            </a:pPr>
            <a:r>
              <a:rPr lang="en-US" dirty="0">
                <a:solidFill>
                  <a:schemeClr val="tx1">
                    <a:lumMod val="95000"/>
                    <a:lumOff val="5000"/>
                  </a:schemeClr>
                </a:solidFill>
              </a:rPr>
              <a:t>Existing System</a:t>
            </a:r>
          </a:p>
          <a:p>
            <a:pPr fontAlgn="auto">
              <a:spcBef>
                <a:spcPts val="0"/>
              </a:spcBef>
              <a:spcAft>
                <a:spcPts val="0"/>
              </a:spcAft>
              <a:defRPr/>
            </a:pPr>
            <a:r>
              <a:rPr lang="en-US" dirty="0">
                <a:solidFill>
                  <a:schemeClr val="tx1">
                    <a:lumMod val="95000"/>
                    <a:lumOff val="5000"/>
                  </a:schemeClr>
                </a:solidFill>
              </a:rPr>
              <a:t>Proposed System</a:t>
            </a:r>
          </a:p>
          <a:p>
            <a:pPr fontAlgn="auto">
              <a:spcBef>
                <a:spcPts val="0"/>
              </a:spcBef>
              <a:spcAft>
                <a:spcPts val="0"/>
              </a:spcAft>
              <a:defRPr/>
            </a:pPr>
            <a:r>
              <a:rPr lang="en-US" dirty="0">
                <a:solidFill>
                  <a:schemeClr val="tx1">
                    <a:lumMod val="95000"/>
                    <a:lumOff val="5000"/>
                  </a:schemeClr>
                </a:solidFill>
              </a:rPr>
              <a:t>Software </a:t>
            </a:r>
            <a:r>
              <a:rPr lang="en-US" dirty="0" smtClean="0">
                <a:solidFill>
                  <a:schemeClr val="tx1">
                    <a:lumMod val="95000"/>
                    <a:lumOff val="5000"/>
                  </a:schemeClr>
                </a:solidFill>
              </a:rPr>
              <a:t>requirements</a:t>
            </a:r>
          </a:p>
          <a:p>
            <a:pPr fontAlgn="auto">
              <a:spcBef>
                <a:spcPts val="0"/>
              </a:spcBef>
              <a:spcAft>
                <a:spcPts val="0"/>
              </a:spcAft>
              <a:defRPr/>
            </a:pPr>
            <a:r>
              <a:rPr lang="en-US" b="1" dirty="0" smtClean="0">
                <a:solidFill>
                  <a:schemeClr val="tx1">
                    <a:lumMod val="95000"/>
                    <a:lumOff val="5000"/>
                  </a:schemeClr>
                </a:solidFill>
              </a:rPr>
              <a:t>References</a:t>
            </a:r>
            <a:endParaRPr lang="en-US" b="1" dirty="0">
              <a:solidFill>
                <a:schemeClr val="tx1">
                  <a:lumMod val="95000"/>
                  <a:lumOff val="5000"/>
                </a:schemeClr>
              </a:solidFill>
            </a:endParaRPr>
          </a:p>
        </p:txBody>
      </p:sp>
      <p:sp>
        <p:nvSpPr>
          <p:cNvPr id="12" name="Rectangle 11"/>
          <p:cNvSpPr/>
          <p:nvPr/>
        </p:nvSpPr>
        <p:spPr>
          <a:xfrm>
            <a:off x="4795838" y="0"/>
            <a:ext cx="4343400" cy="2010771"/>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b="1" dirty="0" smtClean="0">
                <a:solidFill>
                  <a:schemeClr val="tx1">
                    <a:lumMod val="95000"/>
                    <a:lumOff val="5000"/>
                  </a:schemeClr>
                </a:solidFill>
                <a:latin typeface="Bookman Old Style" panose="02050604050505020204" pitchFamily="18" charset="0"/>
              </a:rPr>
              <a:t>Abstract</a:t>
            </a:r>
          </a:p>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Introduction</a:t>
            </a:r>
            <a:endParaRPr lang="en-US" sz="1400" dirty="0">
              <a:solidFill>
                <a:schemeClr val="tx1">
                  <a:lumMod val="95000"/>
                  <a:lumOff val="5000"/>
                </a:schemeClr>
              </a:solidFill>
              <a:latin typeface="Bookman Old Style" panose="02050604050505020204" pitchFamily="18" charset="0"/>
            </a:endParaRP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Existing System</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Proposed System</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Software </a:t>
            </a:r>
            <a:r>
              <a:rPr lang="en-US" sz="1400" dirty="0" smtClean="0">
                <a:solidFill>
                  <a:schemeClr val="tx1">
                    <a:lumMod val="95000"/>
                    <a:lumOff val="5000"/>
                  </a:schemeClr>
                </a:solidFill>
                <a:latin typeface="Bookman Old Style" panose="02050604050505020204" pitchFamily="18" charset="0"/>
              </a:rPr>
              <a:t>requirements</a:t>
            </a:r>
          </a:p>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Architecture Model</a:t>
            </a:r>
          </a:p>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Modules</a:t>
            </a:r>
          </a:p>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UML  Diagrams/ER Diagrams/Flow Charts</a:t>
            </a:r>
          </a:p>
          <a:p>
            <a:pPr fontAlgn="auto">
              <a:spcBef>
                <a:spcPts val="0"/>
              </a:spcBef>
              <a:spcAft>
                <a:spcPts val="0"/>
              </a:spcAft>
              <a:defRPr/>
            </a:pPr>
            <a:r>
              <a:rPr lang="en-US" sz="1400" b="1" dirty="0" smtClean="0">
                <a:solidFill>
                  <a:schemeClr val="tx1"/>
                </a:solidFill>
                <a:latin typeface="Bookman Old Style" panose="02050604050505020204" pitchFamily="18" charset="0"/>
              </a:rPr>
              <a:t>References</a:t>
            </a:r>
            <a:endParaRPr lang="en-US" sz="1400" b="1" dirty="0">
              <a:solidFill>
                <a:schemeClr val="tx1"/>
              </a:solidFill>
              <a:latin typeface="Bookman Old Style" panose="02050604050505020204" pitchFamily="18" charset="0"/>
            </a:endParaRPr>
          </a:p>
        </p:txBody>
      </p:sp>
      <p:sp>
        <p:nvSpPr>
          <p:cNvPr id="2" name="Content Placeholder 1"/>
          <p:cNvSpPr>
            <a:spLocks noGrp="1"/>
          </p:cNvSpPr>
          <p:nvPr>
            <p:ph idx="1"/>
          </p:nvPr>
        </p:nvSpPr>
        <p:spPr>
          <a:xfrm>
            <a:off x="457200" y="2025650"/>
            <a:ext cx="7962265" cy="4523105"/>
          </a:xfrm>
        </p:spPr>
        <p:txBody>
          <a:bodyPr/>
          <a:lstStyle/>
          <a:p>
            <a:pPr marR="0" lvl="0" algn="l" defTabSz="914400" rtl="0" eaLnBrk="0" fontAlgn="base" latinLnBrk="0" hangingPunct="0">
              <a:lnSpc>
                <a:spcPct val="100000"/>
              </a:lnSpc>
              <a:spcBef>
                <a:spcPts val="575"/>
              </a:spcBef>
              <a:spcAft>
                <a:spcPct val="0"/>
              </a:spcAft>
              <a:buClr>
                <a:schemeClr val="accent1"/>
              </a:buClr>
              <a:buSzPct val="85000"/>
              <a:defRPr/>
            </a:pPr>
            <a:r>
              <a:rPr lang="en-US" sz="1800" noProof="0" dirty="0">
                <a:ln>
                  <a:noFill/>
                </a:ln>
                <a:effectLst/>
                <a:uLnTx/>
                <a:uFillTx/>
                <a:sym typeface="+mn-ea"/>
              </a:rPr>
              <a:t>[1] Tomasz </a:t>
            </a:r>
            <a:r>
              <a:rPr lang="en-US" sz="1800" noProof="0" dirty="0" err="1">
                <a:ln>
                  <a:noFill/>
                </a:ln>
                <a:effectLst/>
                <a:uLnTx/>
                <a:uFillTx/>
                <a:sym typeface="+mn-ea"/>
              </a:rPr>
              <a:t>Malisiewicz</a:t>
            </a:r>
            <a:r>
              <a:rPr lang="en-US" sz="1800" noProof="0" dirty="0">
                <a:ln>
                  <a:noFill/>
                </a:ln>
                <a:effectLst/>
                <a:uLnTx/>
                <a:uFillTx/>
                <a:sym typeface="+mn-ea"/>
              </a:rPr>
              <a:t> and Alexei A </a:t>
            </a:r>
            <a:r>
              <a:rPr lang="en-US" sz="1800" noProof="0" dirty="0" err="1">
                <a:ln>
                  <a:noFill/>
                </a:ln>
                <a:effectLst/>
                <a:uLnTx/>
                <a:uFillTx/>
                <a:sym typeface="+mn-ea"/>
              </a:rPr>
              <a:t>Efros</a:t>
            </a:r>
            <a:r>
              <a:rPr lang="en-US" sz="1800" noProof="0" dirty="0">
                <a:ln>
                  <a:noFill/>
                </a:ln>
                <a:effectLst/>
                <a:uLnTx/>
                <a:uFillTx/>
                <a:sym typeface="+mn-ea"/>
              </a:rPr>
              <a:t>, “Improving spatial support for objects via multiple segmentations,” 2007.  </a:t>
            </a:r>
            <a:endParaRPr kumimoji="0" lang="en-IN" sz="1800" b="0" i="0" u="none" strike="noStrike" kern="1200" cap="none" spc="0" normalizeH="0" baseline="0" noProof="0" dirty="0">
              <a:ln>
                <a:noFill/>
              </a:ln>
              <a:solidFill>
                <a:schemeClr val="tx1"/>
              </a:solidFill>
              <a:effectLst/>
              <a:uLnTx/>
              <a:uFillTx/>
              <a:latin typeface="+mn-lt"/>
              <a:ea typeface="+mn-ea"/>
              <a:cs typeface="+mn-cs"/>
            </a:endParaRPr>
          </a:p>
          <a:p>
            <a:pPr marR="0" lvl="0" algn="l" defTabSz="914400" rtl="0" eaLnBrk="0" fontAlgn="base" latinLnBrk="0" hangingPunct="0">
              <a:lnSpc>
                <a:spcPct val="100000"/>
              </a:lnSpc>
              <a:spcBef>
                <a:spcPts val="575"/>
              </a:spcBef>
              <a:spcAft>
                <a:spcPct val="0"/>
              </a:spcAft>
              <a:buClr>
                <a:schemeClr val="accent1"/>
              </a:buClr>
              <a:buSzPct val="85000"/>
              <a:defRPr/>
            </a:pPr>
            <a:r>
              <a:rPr lang="en-US" sz="1800" noProof="0" dirty="0">
                <a:ln>
                  <a:noFill/>
                </a:ln>
                <a:effectLst/>
                <a:uLnTx/>
                <a:uFillTx/>
                <a:sym typeface="+mn-ea"/>
              </a:rPr>
              <a:t>[2] Thomas </a:t>
            </a:r>
            <a:r>
              <a:rPr lang="en-US" sz="1800" noProof="0" dirty="0" err="1">
                <a:ln>
                  <a:noFill/>
                </a:ln>
                <a:effectLst/>
                <a:uLnTx/>
                <a:uFillTx/>
                <a:sym typeface="+mn-ea"/>
              </a:rPr>
              <a:t>Blaschke</a:t>
            </a:r>
            <a:r>
              <a:rPr lang="en-US" sz="1800" noProof="0" dirty="0">
                <a:ln>
                  <a:noFill/>
                </a:ln>
                <a:effectLst/>
                <a:uLnTx/>
                <a:uFillTx/>
                <a:sym typeface="+mn-ea"/>
              </a:rPr>
              <a:t>, “Object based image analysis for remote sensing,” ISPRS journal of photogrammetry and remote sensing, vol. 65, no. 1, pp. 2–16, 2010. </a:t>
            </a:r>
            <a:endParaRPr kumimoji="0" lang="en-IN" sz="1800" b="0" i="0" u="none" strike="noStrike" kern="1200" cap="none" spc="0" normalizeH="0" baseline="0" noProof="0" dirty="0">
              <a:ln>
                <a:noFill/>
              </a:ln>
              <a:solidFill>
                <a:schemeClr val="tx1"/>
              </a:solidFill>
              <a:effectLst/>
              <a:uLnTx/>
              <a:uFillTx/>
              <a:latin typeface="+mn-lt"/>
              <a:ea typeface="+mn-ea"/>
              <a:cs typeface="+mn-cs"/>
            </a:endParaRPr>
          </a:p>
          <a:p>
            <a:pPr marR="0" lvl="0" algn="l" defTabSz="914400" rtl="0" eaLnBrk="0" fontAlgn="base" latinLnBrk="0" hangingPunct="0">
              <a:lnSpc>
                <a:spcPct val="100000"/>
              </a:lnSpc>
              <a:spcBef>
                <a:spcPts val="575"/>
              </a:spcBef>
              <a:spcAft>
                <a:spcPct val="0"/>
              </a:spcAft>
              <a:buClr>
                <a:schemeClr val="accent1"/>
              </a:buClr>
              <a:buSzPct val="85000"/>
              <a:defRPr/>
            </a:pPr>
            <a:r>
              <a:rPr lang="en-US" sz="1800" noProof="0" dirty="0">
                <a:ln>
                  <a:noFill/>
                </a:ln>
                <a:effectLst/>
                <a:uLnTx/>
                <a:uFillTx/>
                <a:sym typeface="+mn-ea"/>
              </a:rPr>
              <a:t>[3] </a:t>
            </a:r>
            <a:r>
              <a:rPr lang="en-US" sz="1800" noProof="0" dirty="0" err="1">
                <a:ln>
                  <a:noFill/>
                </a:ln>
                <a:effectLst/>
                <a:uLnTx/>
                <a:uFillTx/>
                <a:sym typeface="+mn-ea"/>
              </a:rPr>
              <a:t>Sreenath</a:t>
            </a:r>
            <a:r>
              <a:rPr lang="en-US" sz="1800" noProof="0" dirty="0">
                <a:ln>
                  <a:noFill/>
                </a:ln>
                <a:effectLst/>
                <a:uLnTx/>
                <a:uFillTx/>
                <a:sym typeface="+mn-ea"/>
              </a:rPr>
              <a:t> Rao </a:t>
            </a:r>
            <a:r>
              <a:rPr lang="en-US" sz="1800" noProof="0" dirty="0" err="1">
                <a:ln>
                  <a:noFill/>
                </a:ln>
                <a:effectLst/>
                <a:uLnTx/>
                <a:uFillTx/>
                <a:sym typeface="+mn-ea"/>
              </a:rPr>
              <a:t>Vantaram</a:t>
            </a:r>
            <a:r>
              <a:rPr lang="en-US" sz="1800" noProof="0" dirty="0">
                <a:ln>
                  <a:noFill/>
                </a:ln>
                <a:effectLst/>
                <a:uLnTx/>
                <a:uFillTx/>
                <a:sym typeface="+mn-ea"/>
              </a:rPr>
              <a:t> and Eli Saber, “Survey of contemporary trends in color image segmentation,” Journal of Electronic Imaging, vol. 21, no. 4, pp. 040901–1, 2012. </a:t>
            </a:r>
            <a:endParaRPr kumimoji="0" lang="en-IN" sz="1800" b="0" i="0" u="none" strike="noStrike" kern="1200" cap="none" spc="0" normalizeH="0" baseline="0" noProof="0" dirty="0">
              <a:ln>
                <a:noFill/>
              </a:ln>
              <a:solidFill>
                <a:schemeClr val="tx1"/>
              </a:solidFill>
              <a:effectLst/>
              <a:uLnTx/>
              <a:uFillTx/>
              <a:latin typeface="+mn-lt"/>
              <a:ea typeface="+mn-ea"/>
              <a:cs typeface="+mn-cs"/>
            </a:endParaRPr>
          </a:p>
          <a:p>
            <a:pPr marR="0" lvl="0" algn="l" defTabSz="914400" rtl="0" eaLnBrk="0" fontAlgn="base" latinLnBrk="0" hangingPunct="0">
              <a:lnSpc>
                <a:spcPct val="100000"/>
              </a:lnSpc>
              <a:spcBef>
                <a:spcPts val="575"/>
              </a:spcBef>
              <a:spcAft>
                <a:spcPct val="0"/>
              </a:spcAft>
              <a:buClr>
                <a:schemeClr val="accent1"/>
              </a:buClr>
              <a:buSzPct val="85000"/>
              <a:defRPr/>
            </a:pPr>
            <a:r>
              <a:rPr lang="en-US" sz="1800" noProof="0" dirty="0">
                <a:ln>
                  <a:noFill/>
                </a:ln>
                <a:effectLst/>
                <a:uLnTx/>
                <a:uFillTx/>
                <a:sym typeface="+mn-ea"/>
              </a:rPr>
              <a:t>[4] </a:t>
            </a:r>
            <a:r>
              <a:rPr lang="en-US" sz="1800" noProof="0" dirty="0" err="1">
                <a:ln>
                  <a:noFill/>
                </a:ln>
                <a:effectLst/>
                <a:uLnTx/>
                <a:uFillTx/>
                <a:sym typeface="+mn-ea"/>
              </a:rPr>
              <a:t>Liangliang</a:t>
            </a:r>
            <a:r>
              <a:rPr lang="en-US" sz="1800" noProof="0" dirty="0">
                <a:ln>
                  <a:noFill/>
                </a:ln>
                <a:effectLst/>
                <a:uLnTx/>
                <a:uFillTx/>
                <a:sym typeface="+mn-ea"/>
              </a:rPr>
              <a:t> Cao and Li </a:t>
            </a:r>
            <a:r>
              <a:rPr lang="en-US" sz="1800" noProof="0" dirty="0" err="1">
                <a:ln>
                  <a:noFill/>
                </a:ln>
                <a:effectLst/>
                <a:uLnTx/>
                <a:uFillTx/>
                <a:sym typeface="+mn-ea"/>
              </a:rPr>
              <a:t>Fei-Fei</a:t>
            </a:r>
            <a:r>
              <a:rPr lang="en-US" sz="1800" noProof="0" dirty="0">
                <a:ln>
                  <a:noFill/>
                </a:ln>
                <a:effectLst/>
                <a:uLnTx/>
                <a:uFillTx/>
                <a:sym typeface="+mn-ea"/>
              </a:rPr>
              <a:t>, “Spatially coherent latent topic model for concurrent segmentation and classification of objects and scenes,” in Computer Vision, 2007. ICCV 2007. IEEE 11th International Conference on. IEEE, 2007, pp. 1–8. </a:t>
            </a:r>
          </a:p>
          <a:p>
            <a:pPr marR="0" lvl="0" algn="l" defTabSz="914400" rtl="0" eaLnBrk="0" fontAlgn="base" latinLnBrk="0" hangingPunct="0">
              <a:lnSpc>
                <a:spcPct val="100000"/>
              </a:lnSpc>
              <a:spcBef>
                <a:spcPts val="575"/>
              </a:spcBef>
              <a:spcAft>
                <a:spcPct val="0"/>
              </a:spcAft>
              <a:buClr>
                <a:schemeClr val="accent1"/>
              </a:buClr>
              <a:buSzPct val="85000"/>
              <a:defRPr/>
            </a:pPr>
            <a:r>
              <a:rPr lang="en-US" sz="1800" noProof="0" dirty="0">
                <a:ln>
                  <a:noFill/>
                </a:ln>
                <a:effectLst/>
                <a:uLnTx/>
                <a:uFillTx/>
                <a:sym typeface="+mn-ea"/>
              </a:rPr>
              <a:t>[5] </a:t>
            </a:r>
            <a:r>
              <a:rPr lang="en-US" sz="1800" noProof="0" dirty="0" err="1">
                <a:ln>
                  <a:noFill/>
                </a:ln>
                <a:effectLst/>
                <a:uLnTx/>
                <a:uFillTx/>
                <a:sym typeface="+mn-ea"/>
              </a:rPr>
              <a:t>Dorit</a:t>
            </a:r>
            <a:r>
              <a:rPr lang="en-US" sz="1800" noProof="0" dirty="0">
                <a:ln>
                  <a:noFill/>
                </a:ln>
                <a:effectLst/>
                <a:uLnTx/>
                <a:uFillTx/>
                <a:sym typeface="+mn-ea"/>
              </a:rPr>
              <a:t> S </a:t>
            </a:r>
            <a:r>
              <a:rPr lang="en-US" sz="1800" noProof="0" dirty="0" err="1">
                <a:ln>
                  <a:noFill/>
                </a:ln>
                <a:effectLst/>
                <a:uLnTx/>
                <a:uFillTx/>
                <a:sym typeface="+mn-ea"/>
              </a:rPr>
              <a:t>Hochbaum</a:t>
            </a:r>
            <a:r>
              <a:rPr lang="en-US" sz="1800" noProof="0" dirty="0">
                <a:ln>
                  <a:noFill/>
                </a:ln>
                <a:effectLst/>
                <a:uLnTx/>
                <a:uFillTx/>
                <a:sym typeface="+mn-ea"/>
              </a:rPr>
              <a:t> and </a:t>
            </a:r>
            <a:r>
              <a:rPr lang="en-US" sz="1800" noProof="0" dirty="0" err="1">
                <a:ln>
                  <a:noFill/>
                </a:ln>
                <a:effectLst/>
                <a:uLnTx/>
                <a:uFillTx/>
                <a:sym typeface="+mn-ea"/>
              </a:rPr>
              <a:t>Vikas</a:t>
            </a:r>
            <a:r>
              <a:rPr lang="en-US" sz="1800" noProof="0" dirty="0">
                <a:ln>
                  <a:noFill/>
                </a:ln>
                <a:effectLst/>
                <a:uLnTx/>
                <a:uFillTx/>
                <a:sym typeface="+mn-ea"/>
              </a:rPr>
              <a:t> Singh, “An efficient algorithm for co-segmentation,” in Computer Vision, 2009 IEEE 12th International Conference on. IEEE, 2009, pp. 269–276. </a:t>
            </a:r>
            <a:endParaRPr kumimoji="0" lang="en-IN" sz="1800" b="0" i="0" u="none" strike="noStrike" kern="1200" cap="none" spc="0" normalizeH="0" baseline="0" noProof="0" dirty="0">
              <a:ln>
                <a:noFill/>
              </a:ln>
              <a:solidFill>
                <a:schemeClr val="tx1"/>
              </a:solidFill>
              <a:effectLst/>
              <a:uLnTx/>
              <a:uFillTx/>
              <a:latin typeface="+mn-lt"/>
              <a:ea typeface="+mn-ea"/>
              <a:cs typeface="+mn-cs"/>
            </a:endParaRPr>
          </a:p>
          <a:p>
            <a:pPr marR="0" lvl="0" algn="l" rtl="0" latinLnBrk="0">
              <a:lnSpc>
                <a:spcPct val="100000"/>
              </a:lnSpc>
              <a:spcAft>
                <a:spcPct val="0"/>
              </a:spcAft>
            </a:pPr>
            <a:endParaRPr lang="en-IN" sz="18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800600" y="0"/>
            <a:ext cx="4343400" cy="1570038"/>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0" y="0"/>
            <a:ext cx="4795838" cy="157003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TextBox 5"/>
          <p:cNvSpPr txBox="1"/>
          <p:nvPr/>
        </p:nvSpPr>
        <p:spPr>
          <a:xfrm>
            <a:off x="0" y="3100388"/>
            <a:ext cx="9144000" cy="862012"/>
          </a:xfrm>
          <a:prstGeom prst="rect">
            <a:avLst/>
          </a:prstGeom>
          <a:solidFill>
            <a:srgbClr val="FFFFCC"/>
          </a:solidFill>
        </p:spPr>
        <p:txBody>
          <a:bodyPr>
            <a:spAutoFit/>
          </a:bodyPr>
          <a:lstStyle/>
          <a:p>
            <a:pPr algn="ctr" fontAlgn="auto">
              <a:spcBef>
                <a:spcPts val="0"/>
              </a:spcBef>
              <a:spcAft>
                <a:spcPts val="0"/>
              </a:spcAft>
              <a:defRPr/>
            </a:pPr>
            <a:endParaRPr lang="en-IN" sz="5000"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10245" name="TextBox 1"/>
          <p:cNvSpPr txBox="1">
            <a:spLocks noChangeArrowheads="1"/>
          </p:cNvSpPr>
          <p:nvPr/>
        </p:nvSpPr>
        <p:spPr bwMode="auto">
          <a:xfrm>
            <a:off x="4343400" y="2667000"/>
            <a:ext cx="990600" cy="1631950"/>
          </a:xfrm>
          <a:prstGeom prst="rect">
            <a:avLst/>
          </a:prstGeom>
          <a:noFill/>
          <a:ln w="9525">
            <a:noFill/>
            <a:miter lim="800000"/>
          </a:ln>
        </p:spPr>
        <p:txBody>
          <a:bodyPr>
            <a:spAutoFit/>
          </a:bodyPr>
          <a:lstStyle/>
          <a:p>
            <a:r>
              <a:rPr lang="en-US" sz="10000">
                <a:latin typeface="Times New Roman" panose="02020603050405020304" pitchFamily="18" charset="0"/>
                <a:cs typeface="Times New Roman" panose="02020603050405020304" pitchFamily="18" charset="0"/>
              </a:rPr>
              <a:t>?</a:t>
            </a:r>
          </a:p>
        </p:txBody>
      </p:sp>
      <p:sp>
        <p:nvSpPr>
          <p:cNvPr id="10246" name="TextBox 1"/>
          <p:cNvSpPr txBox="1">
            <a:spLocks noChangeArrowheads="1"/>
          </p:cNvSpPr>
          <p:nvPr/>
        </p:nvSpPr>
        <p:spPr bwMode="auto">
          <a:xfrm>
            <a:off x="2895600" y="123825"/>
            <a:ext cx="4343400" cy="1400175"/>
          </a:xfrm>
          <a:prstGeom prst="rect">
            <a:avLst/>
          </a:prstGeom>
          <a:noFill/>
          <a:ln w="9525">
            <a:noFill/>
            <a:miter lim="800000"/>
          </a:ln>
        </p:spPr>
        <p:txBody>
          <a:bodyPr>
            <a:spAutoFit/>
          </a:bodyPr>
          <a:lstStyle/>
          <a:p>
            <a:r>
              <a:rPr lang="en-US" sz="8500">
                <a:latin typeface="Times New Roman" panose="02020603050405020304" pitchFamily="18" charset="0"/>
                <a:cs typeface="Times New Roman" panose="02020603050405020304" pitchFamily="18" charset="0"/>
              </a:rPr>
              <a:t>Q and A?</a:t>
            </a:r>
          </a:p>
        </p:txBody>
      </p:sp>
      <p:sp>
        <p:nvSpPr>
          <p:cNvPr id="10" name="TextBox 9"/>
          <p:cNvSpPr txBox="1"/>
          <p:nvPr/>
        </p:nvSpPr>
        <p:spPr>
          <a:xfrm>
            <a:off x="0" y="6553200"/>
            <a:ext cx="9144000" cy="307975"/>
          </a:xfrm>
          <a:prstGeom prst="rect">
            <a:avLst/>
          </a:prstGeom>
          <a:solidFill>
            <a:srgbClr val="04064C"/>
          </a:solidFill>
        </p:spPr>
        <p:txBody>
          <a:bodyPr>
            <a:spAutoFit/>
          </a:bodyPr>
          <a:lstStyle/>
          <a:p>
            <a:pPr algn="r" fontAlgn="auto">
              <a:spcBef>
                <a:spcPts val="0"/>
              </a:spcBef>
              <a:spcAft>
                <a:spcPts val="0"/>
              </a:spcAft>
              <a:defRPr/>
            </a:pPr>
            <a:endParaRPr lang="en-US" sz="1350" b="1" dirty="0">
              <a:solidFill>
                <a:schemeClr val="bg1"/>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pPr marL="0" indent="0" algn="ctr">
              <a:buNone/>
            </a:pPr>
            <a:endParaRPr lang="en-IN" dirty="0" smtClean="0"/>
          </a:p>
          <a:p>
            <a:pPr marL="0" indent="0" algn="ctr">
              <a:buNone/>
            </a:pPr>
            <a:endParaRPr lang="en-IN" dirty="0"/>
          </a:p>
          <a:p>
            <a:pPr marL="0" indent="0" algn="ctr">
              <a:buNone/>
            </a:pPr>
            <a:endParaRPr lang="en-IN" dirty="0" smtClean="0"/>
          </a:p>
          <a:p>
            <a:pPr marL="0" indent="0" algn="ctr">
              <a:buNone/>
            </a:pPr>
            <a:r>
              <a:rPr lang="en-IN" sz="4800" b="1" dirty="0" smtClean="0">
                <a:latin typeface="Baskerville Old Face" panose="02020602080505020303" pitchFamily="18" charset="0"/>
              </a:rPr>
              <a:t>THANK YOU</a:t>
            </a:r>
            <a:endParaRPr lang="en-IN" sz="4800" b="1" dirty="0">
              <a:latin typeface="Baskerville Old Face" panose="02020602080505020303" pitchFamily="18" charset="0"/>
            </a:endParaRPr>
          </a:p>
        </p:txBody>
      </p:sp>
      <p:sp>
        <p:nvSpPr>
          <p:cNvPr id="4" name="Rectangle 3"/>
          <p:cNvSpPr/>
          <p:nvPr/>
        </p:nvSpPr>
        <p:spPr>
          <a:xfrm>
            <a:off x="4770783" y="0"/>
            <a:ext cx="4343400" cy="1570038"/>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en-US"/>
          </a:p>
        </p:txBody>
      </p:sp>
      <p:sp>
        <p:nvSpPr>
          <p:cNvPr id="5" name="Rectangle 4"/>
          <p:cNvSpPr/>
          <p:nvPr/>
        </p:nvSpPr>
        <p:spPr>
          <a:xfrm>
            <a:off x="-29817" y="0"/>
            <a:ext cx="4795838" cy="157003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795838" y="2"/>
            <a:ext cx="4343400" cy="201077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b="1" dirty="0">
                <a:solidFill>
                  <a:schemeClr val="tx1">
                    <a:lumMod val="95000"/>
                    <a:lumOff val="5000"/>
                  </a:schemeClr>
                </a:solidFill>
                <a:latin typeface="Bookman Old Style" panose="02050604050505020204"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Existing System</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Proposed System</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Software requirements</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Modules</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UML  Diagrams/ER Diagrams/Flow Charts</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References</a:t>
            </a:r>
          </a:p>
          <a:p>
            <a:pPr fontAlgn="auto">
              <a:spcBef>
                <a:spcPts val="0"/>
              </a:spcBef>
              <a:spcAft>
                <a:spcPts val="0"/>
              </a:spcAft>
              <a:defRPr/>
            </a:pPr>
            <a:endParaRPr lang="en-US" dirty="0">
              <a:solidFill>
                <a:schemeClr val="tx1">
                  <a:lumMod val="95000"/>
                  <a:lumOff val="5000"/>
                </a:schemeClr>
              </a:solidFill>
            </a:endParaRPr>
          </a:p>
        </p:txBody>
      </p:sp>
      <p:sp>
        <p:nvSpPr>
          <p:cNvPr id="11" name="Rectangle 10"/>
          <p:cNvSpPr/>
          <p:nvPr/>
        </p:nvSpPr>
        <p:spPr>
          <a:xfrm>
            <a:off x="0" y="0"/>
            <a:ext cx="4795838" cy="2500306"/>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extBox 7"/>
          <p:cNvSpPr txBox="1"/>
          <p:nvPr/>
        </p:nvSpPr>
        <p:spPr>
          <a:xfrm>
            <a:off x="0" y="1016317"/>
            <a:ext cx="4795838" cy="645160"/>
          </a:xfrm>
          <a:prstGeom prst="rect">
            <a:avLst/>
          </a:prstGeom>
          <a:noFill/>
        </p:spPr>
        <p:txBody>
          <a:bodyPr>
            <a:spAutoFit/>
          </a:bodyPr>
          <a:lstStyle/>
          <a:p>
            <a:pPr fontAlgn="auto">
              <a:spcBef>
                <a:spcPts val="0"/>
              </a:spcBef>
              <a:spcAft>
                <a:spcPts val="0"/>
              </a:spcAft>
              <a:defRPr/>
            </a:pPr>
            <a:r>
              <a:rPr lang="en-US" sz="3600" b="1" dirty="0">
                <a:solidFill>
                  <a:schemeClr val="tx2">
                    <a:lumMod val="75000"/>
                  </a:schemeClr>
                </a:solidFill>
                <a:latin typeface="Times New Roman" panose="02020603050405020304" pitchFamily="18" charset="0"/>
                <a:cs typeface="Times New Roman" panose="02020603050405020304" pitchFamily="18" charset="0"/>
              </a:rPr>
              <a:t>         Introduction</a:t>
            </a:r>
            <a:endParaRPr lang="en-GB" sz="3600"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4850" y="2646356"/>
            <a:ext cx="8496944" cy="4104457"/>
          </a:xfrm>
        </p:spPr>
        <p:txBody>
          <a:bodyPr/>
          <a:lstStyle/>
          <a:p>
            <a:pPr algn="just" eaLnBrk="1" hangingPunct="1"/>
            <a:r>
              <a:rPr lang="en-US" altLang="zh-CN" sz="2800" dirty="0">
                <a:latin typeface="Times New Roman" panose="02020603050405020304" pitchFamily="18" charset="0"/>
                <a:ea typeface="SimSun" panose="02010600030101010101" pitchFamily="2" charset="-122"/>
                <a:sym typeface="+mn-ea"/>
              </a:rPr>
              <a:t>To create a new approach for the visually challenged</a:t>
            </a:r>
            <a:endParaRPr lang="en-US" altLang="zh-CN" sz="2800" dirty="0">
              <a:latin typeface="Times New Roman" panose="02020603050405020304" pitchFamily="18" charset="0"/>
              <a:ea typeface="SimSun" panose="02010600030101010101" pitchFamily="2" charset="-122"/>
            </a:endParaRPr>
          </a:p>
          <a:p>
            <a:pPr algn="just" eaLnBrk="1" hangingPunct="1">
              <a:buNone/>
            </a:pPr>
            <a:r>
              <a:rPr lang="en-US" altLang="zh-CN" sz="2800" dirty="0">
                <a:latin typeface="Times New Roman" panose="02020603050405020304" pitchFamily="18" charset="0"/>
                <a:ea typeface="SimSun" panose="02010600030101010101" pitchFamily="2" charset="-122"/>
                <a:sym typeface="+mn-ea"/>
              </a:rPr>
              <a:t>     people, which helps them to perform their tasks</a:t>
            </a:r>
            <a:endParaRPr lang="en-US" altLang="zh-CN" sz="2800" dirty="0">
              <a:latin typeface="Times New Roman" panose="02020603050405020304" pitchFamily="18" charset="0"/>
              <a:ea typeface="SimSun" panose="02010600030101010101" pitchFamily="2" charset="-122"/>
            </a:endParaRPr>
          </a:p>
          <a:p>
            <a:pPr algn="just" eaLnBrk="1" hangingPunct="1">
              <a:buNone/>
            </a:pPr>
            <a:r>
              <a:rPr lang="en-US" altLang="zh-CN" sz="2800" dirty="0">
                <a:latin typeface="Times New Roman" panose="02020603050405020304" pitchFamily="18" charset="0"/>
                <a:ea typeface="SimSun" panose="02010600030101010101" pitchFamily="2" charset="-122"/>
                <a:sym typeface="+mn-ea"/>
              </a:rPr>
              <a:t>     independently</a:t>
            </a:r>
            <a:r>
              <a:rPr lang="en-US" altLang="zh-CN" sz="2800" dirty="0" smtClean="0">
                <a:latin typeface="Times New Roman" panose="02020603050405020304" pitchFamily="18" charset="0"/>
                <a:ea typeface="SimSun" panose="02010600030101010101" pitchFamily="2" charset="-122"/>
                <a:sym typeface="+mn-ea"/>
              </a:rPr>
              <a:t>.</a:t>
            </a:r>
            <a:endParaRPr lang="en-US" altLang="zh-CN" sz="2800" dirty="0">
              <a:latin typeface="Times New Roman" panose="02020603050405020304" pitchFamily="18" charset="0"/>
              <a:ea typeface="SimSun" panose="02010600030101010101" pitchFamily="2" charset="-122"/>
            </a:endParaRPr>
          </a:p>
          <a:p>
            <a:pPr algn="just" eaLnBrk="1" hangingPunct="1"/>
            <a:r>
              <a:rPr lang="en-US" altLang="zh-CN" sz="2800" dirty="0" smtClean="0">
                <a:latin typeface="Times New Roman" panose="02020603050405020304" pitchFamily="18" charset="0"/>
                <a:ea typeface="SimSun" panose="02010600030101010101" pitchFamily="2" charset="-122"/>
                <a:sym typeface="+mn-ea"/>
              </a:rPr>
              <a:t>Machine Learning &amp;deep learning convolution Neural </a:t>
            </a:r>
            <a:r>
              <a:rPr lang="en-US" altLang="zh-CN" sz="2800" dirty="0">
                <a:latin typeface="Times New Roman" panose="02020603050405020304" pitchFamily="18" charset="0"/>
                <a:ea typeface="SimSun" panose="02010600030101010101" pitchFamily="2" charset="-122"/>
                <a:sym typeface="+mn-ea"/>
              </a:rPr>
              <a:t>Networks are in existence.</a:t>
            </a:r>
            <a:endParaRPr lang="en-US" altLang="zh-CN" sz="2800" dirty="0">
              <a:latin typeface="Times New Roman" panose="02020603050405020304" pitchFamily="18" charset="0"/>
              <a:ea typeface="SimSun" panose="02010600030101010101" pitchFamily="2" charset="-122"/>
            </a:endParaRPr>
          </a:p>
          <a:p>
            <a:pPr algn="just" eaLnBrk="1" hangingPunct="1"/>
            <a:r>
              <a:rPr lang="en-US" altLang="zh-CN" sz="2800" dirty="0">
                <a:latin typeface="Times New Roman" panose="02020603050405020304" pitchFamily="18" charset="0"/>
                <a:ea typeface="SimSun" panose="02010600030101010101" pitchFamily="2" charset="-122"/>
                <a:sym typeface="+mn-ea"/>
              </a:rPr>
              <a:t>Object detection procedure takes place and user can identify the object by listening to the voice from the device.</a:t>
            </a:r>
            <a:endParaRPr lang="en-US" altLang="zh-CN" sz="2800" dirty="0">
              <a:latin typeface="Times New Roman" panose="02020603050405020304" pitchFamily="18" charset="0"/>
              <a:ea typeface="SimSun" panose="02010600030101010101" pitchFamily="2" charset="-122"/>
            </a:endParaRPr>
          </a:p>
          <a:p>
            <a:pPr algn="just"/>
            <a:endParaRPr lang="en-US" sz="2800" dirty="0">
              <a:latin typeface="Times New Roman" panose="02020603050405020304" pitchFamily="18" charset="0"/>
              <a:cs typeface="Times New Roman" panose="02020603050405020304" pitchFamily="18" charset="0"/>
            </a:endParaRPr>
          </a:p>
          <a:p>
            <a:pPr algn="just"/>
            <a:endParaRPr lang="en-US" sz="2800" dirty="0" smtClean="0">
              <a:latin typeface="Times New Roman" panose="02020603050405020304" pitchFamily="18" charset="0"/>
              <a:cs typeface="Times New Roman" panose="02020603050405020304" pitchFamily="18" charset="0"/>
            </a:endParaRPr>
          </a:p>
        </p:txBody>
      </p:sp>
      <p:sp>
        <p:nvSpPr>
          <p:cNvPr id="6" name="Rectangle 5"/>
          <p:cNvSpPr/>
          <p:nvPr/>
        </p:nvSpPr>
        <p:spPr>
          <a:xfrm>
            <a:off x="4795838" y="0"/>
            <a:ext cx="4343400" cy="2010771"/>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Abstract</a:t>
            </a:r>
          </a:p>
          <a:p>
            <a:pPr fontAlgn="auto">
              <a:spcBef>
                <a:spcPts val="0"/>
              </a:spcBef>
              <a:spcAft>
                <a:spcPts val="0"/>
              </a:spcAft>
              <a:defRPr/>
            </a:pPr>
            <a:r>
              <a:rPr lang="en-US" sz="1400" b="1" dirty="0" smtClean="0">
                <a:solidFill>
                  <a:schemeClr val="tx1">
                    <a:lumMod val="95000"/>
                    <a:lumOff val="5000"/>
                  </a:schemeClr>
                </a:solidFill>
                <a:latin typeface="Bookman Old Style" panose="02050604050505020204" pitchFamily="18" charset="0"/>
              </a:rPr>
              <a:t>Introduction</a:t>
            </a:r>
            <a:endParaRPr lang="en-US" sz="1400" b="1" dirty="0">
              <a:solidFill>
                <a:schemeClr val="tx1">
                  <a:lumMod val="95000"/>
                  <a:lumOff val="5000"/>
                </a:schemeClr>
              </a:solidFill>
              <a:latin typeface="Bookman Old Style" panose="02050604050505020204" pitchFamily="18" charset="0"/>
            </a:endParaRP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Existing System</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Proposed System</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Software </a:t>
            </a:r>
            <a:r>
              <a:rPr lang="en-US" sz="1400" dirty="0" smtClean="0">
                <a:solidFill>
                  <a:schemeClr val="tx1">
                    <a:lumMod val="95000"/>
                    <a:lumOff val="5000"/>
                  </a:schemeClr>
                </a:solidFill>
                <a:latin typeface="Bookman Old Style" panose="02050604050505020204" pitchFamily="18" charset="0"/>
              </a:rPr>
              <a:t>requirements</a:t>
            </a:r>
          </a:p>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Architecture Model</a:t>
            </a:r>
          </a:p>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Modules</a:t>
            </a:r>
          </a:p>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UML  Diagrams/ER Diagrams/Flow Charts</a:t>
            </a:r>
          </a:p>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References</a:t>
            </a:r>
            <a:endParaRPr lang="en-US" sz="1400" dirty="0">
              <a:solidFill>
                <a:schemeClr val="tx1">
                  <a:lumMod val="95000"/>
                  <a:lumOff val="5000"/>
                </a:schemeClr>
              </a:solidFill>
              <a:latin typeface="Bookman Old Style" panose="02050604050505020204" pitchFamily="18" charset="0"/>
            </a:endParaRPr>
          </a:p>
        </p:txBody>
      </p:sp>
      <p:sp>
        <p:nvSpPr>
          <p:cNvPr id="7" name="Rectangle 6"/>
          <p:cNvSpPr/>
          <p:nvPr/>
        </p:nvSpPr>
        <p:spPr>
          <a:xfrm>
            <a:off x="4795838" y="0"/>
            <a:ext cx="4343400" cy="2500306"/>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Abstract</a:t>
            </a:r>
          </a:p>
          <a:p>
            <a:pPr fontAlgn="auto">
              <a:spcBef>
                <a:spcPts val="0"/>
              </a:spcBef>
              <a:spcAft>
                <a:spcPts val="0"/>
              </a:spcAft>
              <a:defRPr/>
            </a:pPr>
            <a:r>
              <a:rPr lang="en-US" sz="1400" b="1" dirty="0" smtClean="0">
                <a:solidFill>
                  <a:schemeClr val="tx1">
                    <a:lumMod val="95000"/>
                    <a:lumOff val="5000"/>
                  </a:schemeClr>
                </a:solidFill>
                <a:latin typeface="Bookman Old Style" panose="02050604050505020204" pitchFamily="18" charset="0"/>
              </a:rPr>
              <a:t>Introduction</a:t>
            </a:r>
            <a:endParaRPr lang="en-US" sz="1400" b="1" dirty="0">
              <a:solidFill>
                <a:schemeClr val="tx1">
                  <a:lumMod val="95000"/>
                  <a:lumOff val="5000"/>
                </a:schemeClr>
              </a:solidFill>
              <a:latin typeface="Bookman Old Style" panose="02050604050505020204" pitchFamily="18" charset="0"/>
            </a:endParaRP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Existing </a:t>
            </a:r>
            <a:r>
              <a:rPr lang="en-US" sz="1400" dirty="0" smtClean="0">
                <a:solidFill>
                  <a:schemeClr val="tx1">
                    <a:lumMod val="95000"/>
                    <a:lumOff val="5000"/>
                  </a:schemeClr>
                </a:solidFill>
                <a:latin typeface="Bookman Old Style" panose="02050604050505020204" pitchFamily="18" charset="0"/>
              </a:rPr>
              <a:t>System</a:t>
            </a:r>
          </a:p>
          <a:p>
            <a:pPr fontAlgn="auto">
              <a:spcBef>
                <a:spcPts val="0"/>
              </a:spcBef>
              <a:spcAft>
                <a:spcPts val="0"/>
              </a:spcAft>
              <a:defRPr/>
            </a:pPr>
            <a:r>
              <a:rPr lang="en-IN" sz="1400" dirty="0" smtClean="0">
                <a:solidFill>
                  <a:schemeClr val="tx1">
                    <a:lumMod val="95000"/>
                    <a:lumOff val="5000"/>
                  </a:schemeClr>
                </a:solidFill>
                <a:latin typeface="Bookman Old Style" panose="02050604050505020204" pitchFamily="18" charset="0"/>
              </a:rPr>
              <a:t>Literature Review</a:t>
            </a:r>
          </a:p>
          <a:p>
            <a:pPr fontAlgn="auto">
              <a:spcBef>
                <a:spcPts val="0"/>
              </a:spcBef>
              <a:spcAft>
                <a:spcPts val="0"/>
              </a:spcAft>
              <a:defRPr/>
            </a:pPr>
            <a:r>
              <a:rPr lang="en-IN" sz="1400" dirty="0" smtClean="0">
                <a:solidFill>
                  <a:schemeClr val="tx1">
                    <a:lumMod val="95000"/>
                    <a:lumOff val="5000"/>
                  </a:schemeClr>
                </a:solidFill>
                <a:latin typeface="Bookman Old Style" panose="02050604050505020204" pitchFamily="18" charset="0"/>
              </a:rPr>
              <a:t>Methodology</a:t>
            </a:r>
          </a:p>
          <a:p>
            <a:pPr fontAlgn="auto">
              <a:spcBef>
                <a:spcPts val="0"/>
              </a:spcBef>
              <a:spcAft>
                <a:spcPts val="0"/>
              </a:spcAft>
              <a:defRPr/>
            </a:pPr>
            <a:r>
              <a:rPr lang="en-IN" sz="1400" dirty="0" smtClean="0">
                <a:solidFill>
                  <a:schemeClr val="tx1">
                    <a:lumMod val="95000"/>
                    <a:lumOff val="5000"/>
                  </a:schemeClr>
                </a:solidFill>
                <a:latin typeface="Bookman Old Style" panose="02050604050505020204" pitchFamily="18" charset="0"/>
              </a:rPr>
              <a:t>Schedule of Completion and Plan of Action</a:t>
            </a:r>
            <a:endParaRPr lang="en-US" sz="1400" dirty="0">
              <a:solidFill>
                <a:schemeClr val="tx1">
                  <a:lumMod val="95000"/>
                  <a:lumOff val="5000"/>
                </a:schemeClr>
              </a:solidFill>
              <a:latin typeface="Bookman Old Style" panose="02050604050505020204" pitchFamily="18" charset="0"/>
            </a:endParaRP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Proposed </a:t>
            </a:r>
            <a:r>
              <a:rPr lang="en-US" sz="1400" dirty="0" smtClean="0">
                <a:solidFill>
                  <a:schemeClr val="tx1">
                    <a:lumMod val="95000"/>
                    <a:lumOff val="5000"/>
                  </a:schemeClr>
                </a:solidFill>
                <a:latin typeface="Bookman Old Style" panose="02050604050505020204" pitchFamily="18" charset="0"/>
              </a:rPr>
              <a:t>System</a:t>
            </a:r>
            <a:endParaRPr lang="en-US" sz="1400" dirty="0">
              <a:solidFill>
                <a:schemeClr val="tx1">
                  <a:lumMod val="95000"/>
                  <a:lumOff val="5000"/>
                </a:schemeClr>
              </a:solidFill>
              <a:latin typeface="Bookman Old Style" panose="02050604050505020204" pitchFamily="18" charset="0"/>
            </a:endParaRP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Software </a:t>
            </a:r>
            <a:r>
              <a:rPr lang="en-US" sz="1400" dirty="0" smtClean="0">
                <a:solidFill>
                  <a:schemeClr val="tx1">
                    <a:lumMod val="95000"/>
                    <a:lumOff val="5000"/>
                  </a:schemeClr>
                </a:solidFill>
                <a:latin typeface="Bookman Old Style" panose="02050604050505020204" pitchFamily="18" charset="0"/>
              </a:rPr>
              <a:t>requirements</a:t>
            </a:r>
          </a:p>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Architecture Model</a:t>
            </a:r>
          </a:p>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Modules</a:t>
            </a:r>
          </a:p>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UML  Diagrams/ER Diagrams/Flow Charts</a:t>
            </a:r>
          </a:p>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References</a:t>
            </a:r>
            <a:endParaRPr lang="en-US" sz="1400" dirty="0">
              <a:solidFill>
                <a:schemeClr val="tx1">
                  <a:lumMod val="95000"/>
                  <a:lumOff val="5000"/>
                </a:schemeClr>
              </a:solidFill>
              <a:latin typeface="Bookman Old Style" panose="020506040505050202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646045"/>
            <a:ext cx="8229600" cy="4104640"/>
          </a:xfrm>
        </p:spPr>
        <p:txBody>
          <a:bodyPr/>
          <a:lstStyle/>
          <a:p>
            <a:pPr algn="just"/>
            <a:r>
              <a:rPr sz="2800" dirty="0">
                <a:latin typeface="Times New Roman" panose="02020603050405020304" pitchFamily="18" charset="0"/>
                <a:cs typeface="Times New Roman" panose="02020603050405020304" pitchFamily="18" charset="0"/>
                <a:sym typeface="+mn-ea"/>
              </a:rPr>
              <a:t>The project comes under the domain Machine Learning which is the part of Artificial Neural Network. Machine Learning concepts makes the system learn on its own from the experiences it gains, without the interference of the external factors. The </a:t>
            </a:r>
            <a:r>
              <a:rPr lang="en-IN" sz="2800" dirty="0" smtClean="0">
                <a:latin typeface="Times New Roman" panose="02020603050405020304" pitchFamily="18" charset="0"/>
                <a:cs typeface="Times New Roman" panose="02020603050405020304" pitchFamily="18" charset="0"/>
                <a:sym typeface="+mn-ea"/>
              </a:rPr>
              <a:t>Regional(R-CNN)</a:t>
            </a:r>
            <a:r>
              <a:rPr sz="2800" dirty="0" smtClean="0">
                <a:latin typeface="Times New Roman" panose="02020603050405020304" pitchFamily="18" charset="0"/>
                <a:cs typeface="Times New Roman" panose="02020603050405020304" pitchFamily="18" charset="0"/>
                <a:sym typeface="+mn-ea"/>
              </a:rPr>
              <a:t>algorithm </a:t>
            </a:r>
            <a:r>
              <a:rPr sz="2800" dirty="0">
                <a:latin typeface="Times New Roman" panose="02020603050405020304" pitchFamily="18" charset="0"/>
                <a:cs typeface="Times New Roman" panose="02020603050405020304" pitchFamily="18" charset="0"/>
                <a:sym typeface="+mn-ea"/>
              </a:rPr>
              <a:t>using Convolutional Neural Network is used for the detection purpose</a:t>
            </a:r>
            <a:r>
              <a:rPr lang="en-US" sz="2800" dirty="0">
                <a:latin typeface="Times New Roman" panose="02020603050405020304" pitchFamily="18" charset="0"/>
                <a:cs typeface="Times New Roman" panose="02020603050405020304" pitchFamily="18" charset="0"/>
                <a:sym typeface="+mn-ea"/>
              </a:rPr>
              <a:t>.</a:t>
            </a:r>
          </a:p>
          <a:p>
            <a:pPr algn="just"/>
            <a:endParaRPr lang="en-US" sz="2800" dirty="0"/>
          </a:p>
        </p:txBody>
      </p:sp>
      <p:sp>
        <p:nvSpPr>
          <p:cNvPr id="10" name="Rectangle 9"/>
          <p:cNvSpPr/>
          <p:nvPr/>
        </p:nvSpPr>
        <p:spPr>
          <a:xfrm>
            <a:off x="4795838" y="2"/>
            <a:ext cx="4343400" cy="201077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b="1" dirty="0">
                <a:solidFill>
                  <a:schemeClr val="tx1">
                    <a:lumMod val="95000"/>
                    <a:lumOff val="5000"/>
                  </a:schemeClr>
                </a:solidFill>
                <a:latin typeface="Bookman Old Style" panose="02050604050505020204"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Existing System</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Proposed System</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Software requirements</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Modules</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UML  Diagrams/ER Diagrams/Flow Charts</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References</a:t>
            </a:r>
          </a:p>
          <a:p>
            <a:pPr fontAlgn="auto">
              <a:spcBef>
                <a:spcPts val="0"/>
              </a:spcBef>
              <a:spcAft>
                <a:spcPts val="0"/>
              </a:spcAft>
              <a:defRPr/>
            </a:pPr>
            <a:endParaRPr lang="en-US" dirty="0">
              <a:solidFill>
                <a:schemeClr val="tx1">
                  <a:lumMod val="95000"/>
                  <a:lumOff val="5000"/>
                </a:schemeClr>
              </a:solidFill>
            </a:endParaRPr>
          </a:p>
        </p:txBody>
      </p:sp>
      <p:sp>
        <p:nvSpPr>
          <p:cNvPr id="11" name="Rectangle 10"/>
          <p:cNvSpPr/>
          <p:nvPr/>
        </p:nvSpPr>
        <p:spPr>
          <a:xfrm>
            <a:off x="0" y="0"/>
            <a:ext cx="4795838" cy="2500306"/>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extBox 7"/>
          <p:cNvSpPr txBox="1"/>
          <p:nvPr/>
        </p:nvSpPr>
        <p:spPr>
          <a:xfrm>
            <a:off x="0" y="1016317"/>
            <a:ext cx="4795838" cy="645160"/>
          </a:xfrm>
          <a:prstGeom prst="rect">
            <a:avLst/>
          </a:prstGeom>
          <a:noFill/>
        </p:spPr>
        <p:txBody>
          <a:bodyPr>
            <a:spAutoFit/>
          </a:bodyPr>
          <a:lstStyle/>
          <a:p>
            <a:pPr fontAlgn="auto">
              <a:spcBef>
                <a:spcPts val="0"/>
              </a:spcBef>
              <a:spcAft>
                <a:spcPts val="0"/>
              </a:spcAft>
              <a:defRPr/>
            </a:pPr>
            <a:r>
              <a:rPr lang="en-US" sz="3600" b="1" dirty="0">
                <a:solidFill>
                  <a:schemeClr val="tx2">
                    <a:lumMod val="75000"/>
                  </a:schemeClr>
                </a:solidFill>
                <a:latin typeface="Times New Roman" panose="02020603050405020304" pitchFamily="18" charset="0"/>
                <a:cs typeface="Times New Roman" panose="02020603050405020304" pitchFamily="18" charset="0"/>
              </a:rPr>
              <a:t>         Introduction</a:t>
            </a:r>
            <a:endParaRPr lang="en-GB" sz="3600"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4" name="Content Placeholder 2"/>
          <p:cNvSpPr>
            <a:spLocks noGrp="1"/>
          </p:cNvSpPr>
          <p:nvPr/>
        </p:nvSpPr>
        <p:spPr>
          <a:xfrm>
            <a:off x="224850" y="2646356"/>
            <a:ext cx="8496944" cy="4104457"/>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endParaRPr lang="en-US" sz="2800" dirty="0">
              <a:latin typeface="Times New Roman" panose="02020603050405020304" pitchFamily="18" charset="0"/>
              <a:cs typeface="Times New Roman" panose="02020603050405020304" pitchFamily="18" charset="0"/>
            </a:endParaRPr>
          </a:p>
          <a:p>
            <a:pPr algn="just"/>
            <a:endParaRPr lang="en-US" sz="2800" dirty="0" smtClean="0">
              <a:latin typeface="Times New Roman" panose="02020603050405020304" pitchFamily="18" charset="0"/>
              <a:cs typeface="Times New Roman" panose="02020603050405020304" pitchFamily="18" charset="0"/>
            </a:endParaRPr>
          </a:p>
        </p:txBody>
      </p:sp>
      <p:sp>
        <p:nvSpPr>
          <p:cNvPr id="6" name="Rectangle 5"/>
          <p:cNvSpPr/>
          <p:nvPr/>
        </p:nvSpPr>
        <p:spPr>
          <a:xfrm>
            <a:off x="4922838" y="127000"/>
            <a:ext cx="4343400" cy="2010771"/>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Abstract</a:t>
            </a:r>
          </a:p>
          <a:p>
            <a:pPr fontAlgn="auto">
              <a:spcBef>
                <a:spcPts val="0"/>
              </a:spcBef>
              <a:spcAft>
                <a:spcPts val="0"/>
              </a:spcAft>
              <a:defRPr/>
            </a:pPr>
            <a:r>
              <a:rPr lang="en-US" sz="1400" b="1" dirty="0" smtClean="0">
                <a:solidFill>
                  <a:schemeClr val="tx1">
                    <a:lumMod val="95000"/>
                    <a:lumOff val="5000"/>
                  </a:schemeClr>
                </a:solidFill>
                <a:latin typeface="Bookman Old Style" panose="02050604050505020204" pitchFamily="18" charset="0"/>
              </a:rPr>
              <a:t>Introduction</a:t>
            </a:r>
            <a:endParaRPr lang="en-US" sz="1400" b="1" dirty="0">
              <a:solidFill>
                <a:schemeClr val="tx1">
                  <a:lumMod val="95000"/>
                  <a:lumOff val="5000"/>
                </a:schemeClr>
              </a:solidFill>
              <a:latin typeface="Bookman Old Style" panose="02050604050505020204" pitchFamily="18" charset="0"/>
            </a:endParaRP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Existing System</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Proposed System</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Software </a:t>
            </a:r>
            <a:r>
              <a:rPr lang="en-US" sz="1400" dirty="0" smtClean="0">
                <a:solidFill>
                  <a:schemeClr val="tx1">
                    <a:lumMod val="95000"/>
                    <a:lumOff val="5000"/>
                  </a:schemeClr>
                </a:solidFill>
                <a:latin typeface="Bookman Old Style" panose="02050604050505020204" pitchFamily="18" charset="0"/>
              </a:rPr>
              <a:t>requirements</a:t>
            </a:r>
          </a:p>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Architecture Model</a:t>
            </a:r>
          </a:p>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Modules</a:t>
            </a:r>
          </a:p>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UML  Diagrams/ER Diagrams/Flow Charts</a:t>
            </a:r>
          </a:p>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References</a:t>
            </a:r>
            <a:endParaRPr lang="en-US" sz="1400" dirty="0">
              <a:solidFill>
                <a:schemeClr val="tx1">
                  <a:lumMod val="95000"/>
                  <a:lumOff val="5000"/>
                </a:schemeClr>
              </a:solidFill>
              <a:latin typeface="Bookman Old Style" panose="02050604050505020204" pitchFamily="18" charset="0"/>
            </a:endParaRPr>
          </a:p>
        </p:txBody>
      </p:sp>
      <p:sp>
        <p:nvSpPr>
          <p:cNvPr id="7" name="Rectangle 6"/>
          <p:cNvSpPr/>
          <p:nvPr/>
        </p:nvSpPr>
        <p:spPr>
          <a:xfrm>
            <a:off x="4795838" y="0"/>
            <a:ext cx="4343400" cy="2500306"/>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Abstract</a:t>
            </a:r>
          </a:p>
          <a:p>
            <a:pPr fontAlgn="auto">
              <a:spcBef>
                <a:spcPts val="0"/>
              </a:spcBef>
              <a:spcAft>
                <a:spcPts val="0"/>
              </a:spcAft>
              <a:defRPr/>
            </a:pPr>
            <a:r>
              <a:rPr lang="en-US" sz="1400" b="1" dirty="0" smtClean="0">
                <a:solidFill>
                  <a:schemeClr val="tx1">
                    <a:lumMod val="95000"/>
                    <a:lumOff val="5000"/>
                  </a:schemeClr>
                </a:solidFill>
                <a:latin typeface="Bookman Old Style" panose="02050604050505020204" pitchFamily="18" charset="0"/>
              </a:rPr>
              <a:t>Introduction</a:t>
            </a:r>
            <a:endParaRPr lang="en-US" sz="1400" b="1" dirty="0">
              <a:solidFill>
                <a:schemeClr val="tx1">
                  <a:lumMod val="95000"/>
                  <a:lumOff val="5000"/>
                </a:schemeClr>
              </a:solidFill>
              <a:latin typeface="Bookman Old Style" panose="02050604050505020204" pitchFamily="18" charset="0"/>
            </a:endParaRP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Existing </a:t>
            </a:r>
            <a:r>
              <a:rPr lang="en-US" sz="1400" dirty="0" smtClean="0">
                <a:solidFill>
                  <a:schemeClr val="tx1">
                    <a:lumMod val="95000"/>
                    <a:lumOff val="5000"/>
                  </a:schemeClr>
                </a:solidFill>
                <a:latin typeface="Bookman Old Style" panose="02050604050505020204" pitchFamily="18" charset="0"/>
              </a:rPr>
              <a:t>System</a:t>
            </a:r>
          </a:p>
          <a:p>
            <a:pPr fontAlgn="auto">
              <a:spcBef>
                <a:spcPts val="0"/>
              </a:spcBef>
              <a:spcAft>
                <a:spcPts val="0"/>
              </a:spcAft>
              <a:defRPr/>
            </a:pPr>
            <a:r>
              <a:rPr lang="en-IN" sz="1400" dirty="0" smtClean="0">
                <a:solidFill>
                  <a:schemeClr val="tx1">
                    <a:lumMod val="95000"/>
                    <a:lumOff val="5000"/>
                  </a:schemeClr>
                </a:solidFill>
                <a:latin typeface="Bookman Old Style" panose="02050604050505020204" pitchFamily="18" charset="0"/>
              </a:rPr>
              <a:t>Literature Review</a:t>
            </a:r>
          </a:p>
          <a:p>
            <a:pPr fontAlgn="auto">
              <a:spcBef>
                <a:spcPts val="0"/>
              </a:spcBef>
              <a:spcAft>
                <a:spcPts val="0"/>
              </a:spcAft>
              <a:defRPr/>
            </a:pPr>
            <a:r>
              <a:rPr lang="en-IN" sz="1400" dirty="0" smtClean="0">
                <a:solidFill>
                  <a:schemeClr val="tx1">
                    <a:lumMod val="95000"/>
                    <a:lumOff val="5000"/>
                  </a:schemeClr>
                </a:solidFill>
                <a:latin typeface="Bookman Old Style" panose="02050604050505020204" pitchFamily="18" charset="0"/>
              </a:rPr>
              <a:t>Methodology</a:t>
            </a:r>
          </a:p>
          <a:p>
            <a:pPr fontAlgn="auto">
              <a:spcBef>
                <a:spcPts val="0"/>
              </a:spcBef>
              <a:spcAft>
                <a:spcPts val="0"/>
              </a:spcAft>
              <a:defRPr/>
            </a:pPr>
            <a:r>
              <a:rPr lang="en-IN" sz="1400" dirty="0" smtClean="0">
                <a:solidFill>
                  <a:schemeClr val="tx1">
                    <a:lumMod val="95000"/>
                    <a:lumOff val="5000"/>
                  </a:schemeClr>
                </a:solidFill>
                <a:latin typeface="Bookman Old Style" panose="02050604050505020204" pitchFamily="18" charset="0"/>
              </a:rPr>
              <a:t>Schedule of Completion and Plan of Action</a:t>
            </a:r>
            <a:endParaRPr lang="en-US" sz="1400" dirty="0">
              <a:solidFill>
                <a:schemeClr val="tx1">
                  <a:lumMod val="95000"/>
                  <a:lumOff val="5000"/>
                </a:schemeClr>
              </a:solidFill>
              <a:latin typeface="Bookman Old Style" panose="02050604050505020204" pitchFamily="18" charset="0"/>
            </a:endParaRP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Proposed </a:t>
            </a:r>
            <a:r>
              <a:rPr lang="en-US" sz="1400" dirty="0" smtClean="0">
                <a:solidFill>
                  <a:schemeClr val="tx1">
                    <a:lumMod val="95000"/>
                    <a:lumOff val="5000"/>
                  </a:schemeClr>
                </a:solidFill>
                <a:latin typeface="Bookman Old Style" panose="02050604050505020204" pitchFamily="18" charset="0"/>
              </a:rPr>
              <a:t>System</a:t>
            </a:r>
            <a:endParaRPr lang="en-US" sz="1400" dirty="0">
              <a:solidFill>
                <a:schemeClr val="tx1">
                  <a:lumMod val="95000"/>
                  <a:lumOff val="5000"/>
                </a:schemeClr>
              </a:solidFill>
              <a:latin typeface="Bookman Old Style" panose="02050604050505020204" pitchFamily="18" charset="0"/>
            </a:endParaRP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Software </a:t>
            </a:r>
            <a:r>
              <a:rPr lang="en-US" sz="1400" dirty="0" smtClean="0">
                <a:solidFill>
                  <a:schemeClr val="tx1">
                    <a:lumMod val="95000"/>
                    <a:lumOff val="5000"/>
                  </a:schemeClr>
                </a:solidFill>
                <a:latin typeface="Bookman Old Style" panose="02050604050505020204" pitchFamily="18" charset="0"/>
              </a:rPr>
              <a:t>requirements</a:t>
            </a:r>
          </a:p>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Architecture Model</a:t>
            </a:r>
          </a:p>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Modules</a:t>
            </a:r>
          </a:p>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UML  Diagrams/ER Diagrams/Flow Charts</a:t>
            </a:r>
          </a:p>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References</a:t>
            </a:r>
            <a:endParaRPr lang="en-US" sz="1400" dirty="0">
              <a:solidFill>
                <a:schemeClr val="tx1">
                  <a:lumMod val="95000"/>
                  <a:lumOff val="5000"/>
                </a:schemeClr>
              </a:solidFill>
              <a:latin typeface="Bookman Old Style" panose="020506040505050202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800600" y="0"/>
            <a:ext cx="4343400" cy="1980467"/>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10" name="Rectangle 9"/>
          <p:cNvSpPr/>
          <p:nvPr/>
        </p:nvSpPr>
        <p:spPr>
          <a:xfrm>
            <a:off x="0" y="0"/>
            <a:ext cx="4795838" cy="2500306"/>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extBox 7"/>
          <p:cNvSpPr txBox="1"/>
          <p:nvPr/>
        </p:nvSpPr>
        <p:spPr>
          <a:xfrm>
            <a:off x="271780" y="906145"/>
            <a:ext cx="4251960" cy="645160"/>
          </a:xfrm>
          <a:prstGeom prst="rect">
            <a:avLst/>
          </a:prstGeom>
          <a:noFill/>
        </p:spPr>
        <p:txBody>
          <a:bodyPr wrap="square">
            <a:spAutoFit/>
          </a:bodyPr>
          <a:lstStyle/>
          <a:p>
            <a:pPr fontAlgn="auto">
              <a:spcBef>
                <a:spcPts val="0"/>
              </a:spcBef>
              <a:spcAft>
                <a:spcPts val="0"/>
              </a:spcAft>
              <a:defRPr/>
            </a:pPr>
            <a:r>
              <a:rPr lang="en-US" sz="2800" b="1" dirty="0" smtClean="0">
                <a:solidFill>
                  <a:schemeClr val="tx2">
                    <a:lumMod val="75000"/>
                  </a:schemeClr>
                </a:solidFill>
                <a:latin typeface="Times New Roman" panose="02020603050405020304" pitchFamily="18" charset="0"/>
                <a:cs typeface="Times New Roman" panose="02020603050405020304" pitchFamily="18" charset="0"/>
              </a:rPr>
              <a:t>         </a:t>
            </a:r>
            <a:r>
              <a:rPr lang="en-US" sz="3600" b="1" dirty="0" smtClean="0">
                <a:solidFill>
                  <a:schemeClr val="tx2">
                    <a:lumMod val="75000"/>
                  </a:schemeClr>
                </a:solidFill>
                <a:latin typeface="Times New Roman" panose="02020603050405020304" pitchFamily="18" charset="0"/>
                <a:cs typeface="Times New Roman" panose="02020603050405020304" pitchFamily="18" charset="0"/>
              </a:rPr>
              <a:t>Existing System</a:t>
            </a:r>
          </a:p>
        </p:txBody>
      </p:sp>
      <p:sp>
        <p:nvSpPr>
          <p:cNvPr id="4104" name="TextBox 4"/>
          <p:cNvSpPr txBox="1">
            <a:spLocks noChangeArrowheads="1"/>
          </p:cNvSpPr>
          <p:nvPr/>
        </p:nvSpPr>
        <p:spPr bwMode="auto">
          <a:xfrm>
            <a:off x="295406" y="2307372"/>
            <a:ext cx="8382000" cy="3785652"/>
          </a:xfrm>
          <a:prstGeom prst="rect">
            <a:avLst/>
          </a:prstGeom>
          <a:noFill/>
          <a:ln w="9525">
            <a:noFill/>
            <a:miter lim="800000"/>
          </a:ln>
        </p:spPr>
        <p:txBody>
          <a:bodyPr wrap="square">
            <a:spAutoFit/>
          </a:bodyPr>
          <a:lstStyle/>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8900" y="2499851"/>
            <a:ext cx="8794792" cy="4128620"/>
          </a:xfrm>
        </p:spPr>
        <p:txBody>
          <a:bodyPr/>
          <a:lstStyle/>
          <a:p>
            <a:pPr marL="0" indent="0" algn="just">
              <a:buNone/>
            </a:pPr>
            <a:r>
              <a:rPr lang="en-US" dirty="0"/>
              <a:t>		</a:t>
            </a:r>
          </a:p>
          <a:p>
            <a:pPr algn="just" eaLnBrk="1" hangingPunct="1">
              <a:spcBef>
                <a:spcPct val="0"/>
              </a:spcBef>
            </a:pPr>
            <a:r>
              <a:rPr lang="en-US" altLang="zh-CN" dirty="0">
                <a:latin typeface="Times New Roman" panose="02020603050405020304" pitchFamily="18" charset="0"/>
                <a:ea typeface="SimSun" panose="02010600030101010101" pitchFamily="2" charset="-122"/>
                <a:sym typeface="+mn-ea"/>
              </a:rPr>
              <a:t>Traditional object detection is built on handcrafted features and shallow trainable architectures. Their performance easily stagnates by constructing complex ensembles which combine multiple low-level image features with high-level context from object detectors and scene classifiers.</a:t>
            </a:r>
            <a:endParaRPr lang="en-US" altLang="zh-CN" dirty="0">
              <a:latin typeface="Times New Roman" panose="02020603050405020304" pitchFamily="18" charset="0"/>
              <a:ea typeface="SimSun" panose="02010600030101010101" pitchFamily="2" charset="-122"/>
            </a:endParaRPr>
          </a:p>
          <a:p>
            <a:pPr algn="just" eaLnBrk="1" hangingPunct="1">
              <a:spcBef>
                <a:spcPct val="0"/>
              </a:spcBef>
              <a:buFont typeface="Arial" panose="020B0604020202020204" pitchFamily="34" charset="0"/>
              <a:buChar char="•"/>
            </a:pPr>
            <a:endParaRPr lang="en-US" altLang="zh-CN" dirty="0">
              <a:latin typeface="Times New Roman" panose="02020603050405020304" pitchFamily="18" charset="0"/>
              <a:ea typeface="SimSun" panose="02010600030101010101" pitchFamily="2" charset="-122"/>
            </a:endParaRPr>
          </a:p>
          <a:p>
            <a:pPr marL="0" indent="0" algn="just">
              <a:buNone/>
            </a:pPr>
            <a:endParaRPr lang="en-US" sz="2800" dirty="0">
              <a:latin typeface="Times New Roman" panose="02020603050405020304" pitchFamily="18" charset="0"/>
              <a:cs typeface="Times New Roman" panose="02020603050405020304" pitchFamily="18" charset="0"/>
            </a:endParaRPr>
          </a:p>
          <a:p>
            <a:endParaRPr lang="en-US" dirty="0"/>
          </a:p>
        </p:txBody>
      </p:sp>
      <p:sp>
        <p:nvSpPr>
          <p:cNvPr id="13" name="Rectangle 12"/>
          <p:cNvSpPr/>
          <p:nvPr/>
        </p:nvSpPr>
        <p:spPr>
          <a:xfrm>
            <a:off x="4795838" y="-14785"/>
            <a:ext cx="4343400" cy="2010771"/>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dirty="0">
                <a:solidFill>
                  <a:schemeClr val="tx1">
                    <a:lumMod val="95000"/>
                    <a:lumOff val="5000"/>
                  </a:schemeClr>
                </a:solidFill>
              </a:rPr>
              <a:t>Introduction</a:t>
            </a:r>
          </a:p>
          <a:p>
            <a:pPr fontAlgn="auto">
              <a:spcBef>
                <a:spcPts val="0"/>
              </a:spcBef>
              <a:spcAft>
                <a:spcPts val="0"/>
              </a:spcAft>
              <a:defRPr/>
            </a:pPr>
            <a:r>
              <a:rPr lang="en-US" b="1" dirty="0">
                <a:solidFill>
                  <a:schemeClr val="tx1">
                    <a:lumMod val="95000"/>
                    <a:lumOff val="5000"/>
                  </a:schemeClr>
                </a:solidFill>
              </a:rPr>
              <a:t>Existing System</a:t>
            </a:r>
          </a:p>
          <a:p>
            <a:pPr fontAlgn="auto">
              <a:spcBef>
                <a:spcPts val="0"/>
              </a:spcBef>
              <a:spcAft>
                <a:spcPts val="0"/>
              </a:spcAft>
              <a:defRPr/>
            </a:pPr>
            <a:r>
              <a:rPr lang="en-US" dirty="0">
                <a:solidFill>
                  <a:schemeClr val="tx1">
                    <a:lumMod val="95000"/>
                    <a:lumOff val="5000"/>
                  </a:schemeClr>
                </a:solidFill>
              </a:rPr>
              <a:t>Proposed System</a:t>
            </a:r>
          </a:p>
          <a:p>
            <a:pPr fontAlgn="auto">
              <a:spcBef>
                <a:spcPts val="0"/>
              </a:spcBef>
              <a:spcAft>
                <a:spcPts val="0"/>
              </a:spcAft>
              <a:defRPr/>
            </a:pPr>
            <a:r>
              <a:rPr lang="en-US" dirty="0">
                <a:solidFill>
                  <a:schemeClr val="tx1">
                    <a:lumMod val="95000"/>
                    <a:lumOff val="5000"/>
                  </a:schemeClr>
                </a:solidFill>
              </a:rPr>
              <a:t>Software </a:t>
            </a:r>
            <a:r>
              <a:rPr lang="en-US" dirty="0" smtClean="0">
                <a:solidFill>
                  <a:schemeClr val="tx1">
                    <a:lumMod val="95000"/>
                    <a:lumOff val="5000"/>
                  </a:schemeClr>
                </a:solidFill>
              </a:rPr>
              <a:t>requirements</a:t>
            </a:r>
          </a:p>
          <a:p>
            <a:pPr fontAlgn="auto">
              <a:spcBef>
                <a:spcPts val="0"/>
              </a:spcBef>
              <a:spcAft>
                <a:spcPts val="0"/>
              </a:spcAft>
              <a:defRPr/>
            </a:pPr>
            <a:r>
              <a:rPr lang="en-US" dirty="0" smtClean="0">
                <a:solidFill>
                  <a:schemeClr val="tx1">
                    <a:lumMod val="95000"/>
                    <a:lumOff val="5000"/>
                  </a:schemeClr>
                </a:solidFill>
              </a:rPr>
              <a:t>References</a:t>
            </a:r>
            <a:endParaRPr lang="en-US" dirty="0">
              <a:solidFill>
                <a:schemeClr val="tx1">
                  <a:lumMod val="95000"/>
                  <a:lumOff val="5000"/>
                </a:schemeClr>
              </a:solidFill>
            </a:endParaRPr>
          </a:p>
        </p:txBody>
      </p:sp>
      <p:sp>
        <p:nvSpPr>
          <p:cNvPr id="11" name="Rectangle 10"/>
          <p:cNvSpPr/>
          <p:nvPr/>
        </p:nvSpPr>
        <p:spPr>
          <a:xfrm>
            <a:off x="4795838" y="0"/>
            <a:ext cx="4343400" cy="2500306"/>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Abstract</a:t>
            </a:r>
          </a:p>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Introduction</a:t>
            </a:r>
            <a:endParaRPr lang="en-US" sz="1400" dirty="0">
              <a:solidFill>
                <a:schemeClr val="tx1">
                  <a:lumMod val="95000"/>
                  <a:lumOff val="5000"/>
                </a:schemeClr>
              </a:solidFill>
              <a:latin typeface="Bookman Old Style" panose="02050604050505020204" pitchFamily="18" charset="0"/>
            </a:endParaRPr>
          </a:p>
          <a:p>
            <a:pPr fontAlgn="auto">
              <a:spcBef>
                <a:spcPts val="0"/>
              </a:spcBef>
              <a:spcAft>
                <a:spcPts val="0"/>
              </a:spcAft>
              <a:defRPr/>
            </a:pPr>
            <a:r>
              <a:rPr lang="en-US" sz="1400" b="1" dirty="0">
                <a:solidFill>
                  <a:schemeClr val="tx1">
                    <a:lumMod val="95000"/>
                    <a:lumOff val="5000"/>
                  </a:schemeClr>
                </a:solidFill>
                <a:latin typeface="Bookman Old Style" panose="02050604050505020204" pitchFamily="18" charset="0"/>
              </a:rPr>
              <a:t>Existing </a:t>
            </a:r>
            <a:r>
              <a:rPr lang="en-US" sz="1400" b="1" dirty="0" smtClean="0">
                <a:solidFill>
                  <a:schemeClr val="tx1">
                    <a:lumMod val="95000"/>
                    <a:lumOff val="5000"/>
                  </a:schemeClr>
                </a:solidFill>
                <a:latin typeface="Bookman Old Style" panose="02050604050505020204" pitchFamily="18" charset="0"/>
              </a:rPr>
              <a:t>System</a:t>
            </a:r>
          </a:p>
          <a:p>
            <a:pPr fontAlgn="auto">
              <a:spcBef>
                <a:spcPts val="0"/>
              </a:spcBef>
              <a:spcAft>
                <a:spcPts val="0"/>
              </a:spcAft>
              <a:defRPr/>
            </a:pPr>
            <a:r>
              <a:rPr lang="en-IN" sz="1400" dirty="0" smtClean="0">
                <a:solidFill>
                  <a:schemeClr val="tx1">
                    <a:lumMod val="95000"/>
                    <a:lumOff val="5000"/>
                  </a:schemeClr>
                </a:solidFill>
                <a:latin typeface="Bookman Old Style" panose="02050604050505020204" pitchFamily="18" charset="0"/>
              </a:rPr>
              <a:t>Literature Review</a:t>
            </a:r>
          </a:p>
          <a:p>
            <a:pPr fontAlgn="auto">
              <a:spcBef>
                <a:spcPts val="0"/>
              </a:spcBef>
              <a:spcAft>
                <a:spcPts val="0"/>
              </a:spcAft>
              <a:defRPr/>
            </a:pPr>
            <a:r>
              <a:rPr lang="en-IN" sz="1400" dirty="0" smtClean="0">
                <a:solidFill>
                  <a:schemeClr val="tx1">
                    <a:lumMod val="95000"/>
                    <a:lumOff val="5000"/>
                  </a:schemeClr>
                </a:solidFill>
                <a:latin typeface="Bookman Old Style" panose="02050604050505020204" pitchFamily="18" charset="0"/>
              </a:rPr>
              <a:t>Methodology</a:t>
            </a:r>
          </a:p>
          <a:p>
            <a:pPr fontAlgn="auto">
              <a:spcBef>
                <a:spcPts val="0"/>
              </a:spcBef>
              <a:spcAft>
                <a:spcPts val="0"/>
              </a:spcAft>
              <a:defRPr/>
            </a:pPr>
            <a:r>
              <a:rPr lang="en-IN" sz="1400" dirty="0" smtClean="0">
                <a:solidFill>
                  <a:schemeClr val="tx1">
                    <a:lumMod val="95000"/>
                    <a:lumOff val="5000"/>
                  </a:schemeClr>
                </a:solidFill>
                <a:latin typeface="Bookman Old Style" panose="02050604050505020204" pitchFamily="18" charset="0"/>
              </a:rPr>
              <a:t>Schedule of Completion and Plan of Action</a:t>
            </a:r>
            <a:endParaRPr lang="en-US" sz="1400" dirty="0">
              <a:solidFill>
                <a:schemeClr val="tx1">
                  <a:lumMod val="95000"/>
                  <a:lumOff val="5000"/>
                </a:schemeClr>
              </a:solidFill>
              <a:latin typeface="Bookman Old Style" panose="02050604050505020204" pitchFamily="18" charset="0"/>
            </a:endParaRP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Proposed </a:t>
            </a:r>
            <a:r>
              <a:rPr lang="en-US" sz="1400" dirty="0" smtClean="0">
                <a:solidFill>
                  <a:schemeClr val="tx1">
                    <a:lumMod val="95000"/>
                    <a:lumOff val="5000"/>
                  </a:schemeClr>
                </a:solidFill>
                <a:latin typeface="Bookman Old Style" panose="02050604050505020204" pitchFamily="18" charset="0"/>
              </a:rPr>
              <a:t>System</a:t>
            </a:r>
            <a:endParaRPr lang="en-US" sz="1400" dirty="0">
              <a:solidFill>
                <a:schemeClr val="tx1">
                  <a:lumMod val="95000"/>
                  <a:lumOff val="5000"/>
                </a:schemeClr>
              </a:solidFill>
              <a:latin typeface="Bookman Old Style" panose="02050604050505020204" pitchFamily="18" charset="0"/>
            </a:endParaRP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Software </a:t>
            </a:r>
            <a:r>
              <a:rPr lang="en-US" sz="1400" dirty="0" smtClean="0">
                <a:solidFill>
                  <a:schemeClr val="tx1">
                    <a:lumMod val="95000"/>
                    <a:lumOff val="5000"/>
                  </a:schemeClr>
                </a:solidFill>
                <a:latin typeface="Bookman Old Style" panose="02050604050505020204" pitchFamily="18" charset="0"/>
              </a:rPr>
              <a:t>requirements</a:t>
            </a:r>
          </a:p>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Architecture Model</a:t>
            </a:r>
          </a:p>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Modules</a:t>
            </a:r>
          </a:p>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UML  Diagrams/ER Diagrams/Flow Charts</a:t>
            </a:r>
          </a:p>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References</a:t>
            </a:r>
            <a:endParaRPr lang="en-US" sz="1400" dirty="0">
              <a:solidFill>
                <a:schemeClr val="tx1">
                  <a:lumMod val="95000"/>
                  <a:lumOff val="5000"/>
                </a:schemeClr>
              </a:solidFill>
              <a:latin typeface="Bookman Old Style" panose="020506040505050202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9" name="Rectangle 8"/>
          <p:cNvSpPr/>
          <p:nvPr/>
        </p:nvSpPr>
        <p:spPr>
          <a:xfrm>
            <a:off x="4800600" y="0"/>
            <a:ext cx="4343400" cy="1980467"/>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10" name="Rectangle 9"/>
          <p:cNvSpPr/>
          <p:nvPr/>
        </p:nvSpPr>
        <p:spPr>
          <a:xfrm>
            <a:off x="0" y="0"/>
            <a:ext cx="4795838" cy="2500306"/>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extBox 7"/>
          <p:cNvSpPr txBox="1"/>
          <p:nvPr/>
        </p:nvSpPr>
        <p:spPr>
          <a:xfrm>
            <a:off x="271780" y="906145"/>
            <a:ext cx="4251960" cy="645160"/>
          </a:xfrm>
          <a:prstGeom prst="rect">
            <a:avLst/>
          </a:prstGeom>
          <a:noFill/>
        </p:spPr>
        <p:txBody>
          <a:bodyPr wrap="square">
            <a:spAutoFit/>
          </a:bodyPr>
          <a:lstStyle/>
          <a:p>
            <a:pPr fontAlgn="auto">
              <a:spcBef>
                <a:spcPts val="0"/>
              </a:spcBef>
              <a:spcAft>
                <a:spcPts val="0"/>
              </a:spcAft>
              <a:defRPr/>
            </a:pPr>
            <a:r>
              <a:rPr lang="en-US" sz="2800" b="1" dirty="0" smtClean="0">
                <a:solidFill>
                  <a:schemeClr val="tx2">
                    <a:lumMod val="75000"/>
                  </a:schemeClr>
                </a:solidFill>
                <a:latin typeface="Times New Roman" panose="02020603050405020304" pitchFamily="18" charset="0"/>
                <a:cs typeface="Times New Roman" panose="02020603050405020304" pitchFamily="18" charset="0"/>
              </a:rPr>
              <a:t>      </a:t>
            </a:r>
            <a:r>
              <a:rPr lang="en-US" sz="3600" b="1" dirty="0" smtClean="0">
                <a:solidFill>
                  <a:schemeClr val="tx2">
                    <a:lumMod val="75000"/>
                  </a:schemeClr>
                </a:solidFill>
                <a:latin typeface="Times New Roman" panose="02020603050405020304" pitchFamily="18" charset="0"/>
                <a:cs typeface="Times New Roman" panose="02020603050405020304" pitchFamily="18" charset="0"/>
              </a:rPr>
              <a:t>Existing System</a:t>
            </a:r>
          </a:p>
        </p:txBody>
      </p:sp>
      <p:sp>
        <p:nvSpPr>
          <p:cNvPr id="4104" name="TextBox 4"/>
          <p:cNvSpPr txBox="1">
            <a:spLocks noChangeArrowheads="1"/>
          </p:cNvSpPr>
          <p:nvPr/>
        </p:nvSpPr>
        <p:spPr bwMode="auto">
          <a:xfrm>
            <a:off x="160786" y="2835692"/>
            <a:ext cx="8382000" cy="3408045"/>
          </a:xfrm>
          <a:prstGeom prst="rect">
            <a:avLst/>
          </a:prstGeom>
          <a:noFill/>
          <a:ln w="9525">
            <a:noFill/>
            <a:miter lim="800000"/>
          </a:ln>
        </p:spPr>
        <p:txBody>
          <a:bodyPr wrap="square">
            <a:spAutoFit/>
          </a:bodyPr>
          <a:lstStyle/>
          <a:p>
            <a:pPr algn="just" eaLnBrk="1" hangingPunct="1">
              <a:lnSpc>
                <a:spcPct val="110000"/>
              </a:lnSpc>
              <a:spcBef>
                <a:spcPct val="0"/>
              </a:spcBef>
              <a:buFont typeface="Arial" panose="020B0604020202020204" pitchFamily="34" charset="0"/>
              <a:buChar char="•"/>
            </a:pPr>
            <a:r>
              <a:rPr sz="2800" dirty="0">
                <a:latin typeface="Times New Roman" panose="02020603050405020304" pitchFamily="18" charset="0"/>
                <a:cs typeface="Times New Roman" panose="02020603050405020304" pitchFamily="18" charset="0"/>
                <a:sym typeface="+mn-ea"/>
              </a:rPr>
              <a:t>Numerous researchers and experts have done many prominent and effective researches and given various effective approaches.</a:t>
            </a:r>
            <a:endParaRPr lang="en-US" altLang="zh-CN" sz="2800" dirty="0">
              <a:latin typeface="Times New Roman" panose="02020603050405020304" pitchFamily="18" charset="0"/>
              <a:ea typeface="SimSun" panose="02010600030101010101" pitchFamily="2" charset="-122"/>
              <a:cs typeface="Times New Roman" panose="02020603050405020304" pitchFamily="18" charset="0"/>
            </a:endParaRPr>
          </a:p>
          <a:p>
            <a:pPr algn="just" eaLnBrk="1" hangingPunct="1">
              <a:lnSpc>
                <a:spcPct val="110000"/>
              </a:lnSpc>
              <a:spcBef>
                <a:spcPct val="0"/>
              </a:spcBef>
              <a:buFont typeface="Arial" panose="020B0604020202020204" pitchFamily="34" charset="0"/>
              <a:buChar char="•"/>
            </a:pPr>
            <a:r>
              <a:rPr sz="2800" dirty="0">
                <a:latin typeface="Times New Roman" panose="02020603050405020304" pitchFamily="18" charset="0"/>
                <a:cs typeface="Times New Roman" panose="02020603050405020304" pitchFamily="18" charset="0"/>
                <a:sym typeface="+mn-ea"/>
              </a:rPr>
              <a:t>We all know that the key point related to co-segmentation is to automatically extract common/multi-class information from multiple images by forcing the segments to be consistent.</a:t>
            </a:r>
            <a:endParaRPr lang="en-US" sz="2800" dirty="0">
              <a:latin typeface="Times New Roman" panose="02020603050405020304" pitchFamily="18" charset="0"/>
              <a:cs typeface="Times New Roman" panose="02020603050405020304" pitchFamily="18" charset="0"/>
            </a:endParaRPr>
          </a:p>
        </p:txBody>
      </p:sp>
      <p:sp>
        <p:nvSpPr>
          <p:cNvPr id="4" name="Content Placeholder 2"/>
          <p:cNvSpPr>
            <a:spLocks noGrp="1"/>
          </p:cNvSpPr>
          <p:nvPr/>
        </p:nvSpPr>
        <p:spPr>
          <a:xfrm>
            <a:off x="160655" y="2499851"/>
            <a:ext cx="8794792" cy="412862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endParaRPr lang="en-US" dirty="0"/>
          </a:p>
          <a:p>
            <a:pPr marL="0" indent="0" algn="just">
              <a:buNone/>
            </a:pPr>
            <a:endParaRPr lang="en-US" sz="2800" dirty="0">
              <a:latin typeface="Times New Roman" panose="02020603050405020304" pitchFamily="18" charset="0"/>
              <a:cs typeface="Times New Roman" panose="02020603050405020304" pitchFamily="18" charset="0"/>
            </a:endParaRPr>
          </a:p>
          <a:p>
            <a:endParaRPr lang="en-US" dirty="0"/>
          </a:p>
        </p:txBody>
      </p:sp>
      <p:sp>
        <p:nvSpPr>
          <p:cNvPr id="13" name="Rectangle 12"/>
          <p:cNvSpPr/>
          <p:nvPr/>
        </p:nvSpPr>
        <p:spPr>
          <a:xfrm>
            <a:off x="4795838" y="-14785"/>
            <a:ext cx="4343400" cy="2010771"/>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dirty="0">
                <a:solidFill>
                  <a:schemeClr val="tx1">
                    <a:lumMod val="95000"/>
                    <a:lumOff val="5000"/>
                  </a:schemeClr>
                </a:solidFill>
              </a:rPr>
              <a:t>Introduction</a:t>
            </a:r>
          </a:p>
          <a:p>
            <a:pPr fontAlgn="auto">
              <a:spcBef>
                <a:spcPts val="0"/>
              </a:spcBef>
              <a:spcAft>
                <a:spcPts val="0"/>
              </a:spcAft>
              <a:defRPr/>
            </a:pPr>
            <a:r>
              <a:rPr lang="en-US" b="1" dirty="0">
                <a:solidFill>
                  <a:schemeClr val="tx1">
                    <a:lumMod val="95000"/>
                    <a:lumOff val="5000"/>
                  </a:schemeClr>
                </a:solidFill>
              </a:rPr>
              <a:t>Existing System</a:t>
            </a:r>
          </a:p>
          <a:p>
            <a:pPr fontAlgn="auto">
              <a:spcBef>
                <a:spcPts val="0"/>
              </a:spcBef>
              <a:spcAft>
                <a:spcPts val="0"/>
              </a:spcAft>
              <a:defRPr/>
            </a:pPr>
            <a:r>
              <a:rPr lang="en-US" dirty="0">
                <a:solidFill>
                  <a:schemeClr val="tx1">
                    <a:lumMod val="95000"/>
                    <a:lumOff val="5000"/>
                  </a:schemeClr>
                </a:solidFill>
              </a:rPr>
              <a:t>Proposed System</a:t>
            </a:r>
          </a:p>
          <a:p>
            <a:pPr fontAlgn="auto">
              <a:spcBef>
                <a:spcPts val="0"/>
              </a:spcBef>
              <a:spcAft>
                <a:spcPts val="0"/>
              </a:spcAft>
              <a:defRPr/>
            </a:pPr>
            <a:r>
              <a:rPr lang="en-US" dirty="0">
                <a:solidFill>
                  <a:schemeClr val="tx1">
                    <a:lumMod val="95000"/>
                    <a:lumOff val="5000"/>
                  </a:schemeClr>
                </a:solidFill>
              </a:rPr>
              <a:t>Software </a:t>
            </a:r>
            <a:r>
              <a:rPr lang="en-US" dirty="0" smtClean="0">
                <a:solidFill>
                  <a:schemeClr val="tx1">
                    <a:lumMod val="95000"/>
                    <a:lumOff val="5000"/>
                  </a:schemeClr>
                </a:solidFill>
              </a:rPr>
              <a:t>requirements</a:t>
            </a:r>
          </a:p>
          <a:p>
            <a:pPr fontAlgn="auto">
              <a:spcBef>
                <a:spcPts val="0"/>
              </a:spcBef>
              <a:spcAft>
                <a:spcPts val="0"/>
              </a:spcAft>
              <a:defRPr/>
            </a:pPr>
            <a:r>
              <a:rPr lang="en-US" dirty="0" smtClean="0">
                <a:solidFill>
                  <a:schemeClr val="tx1">
                    <a:lumMod val="95000"/>
                    <a:lumOff val="5000"/>
                  </a:schemeClr>
                </a:solidFill>
              </a:rPr>
              <a:t>References</a:t>
            </a:r>
            <a:endParaRPr lang="en-US" dirty="0">
              <a:solidFill>
                <a:schemeClr val="tx1">
                  <a:lumMod val="95000"/>
                  <a:lumOff val="5000"/>
                </a:schemeClr>
              </a:solidFill>
            </a:endParaRPr>
          </a:p>
        </p:txBody>
      </p:sp>
      <p:sp>
        <p:nvSpPr>
          <p:cNvPr id="11" name="Rectangle 10"/>
          <p:cNvSpPr/>
          <p:nvPr/>
        </p:nvSpPr>
        <p:spPr>
          <a:xfrm>
            <a:off x="4795838" y="0"/>
            <a:ext cx="4343400" cy="2500306"/>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Abstract</a:t>
            </a:r>
          </a:p>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Introduction</a:t>
            </a:r>
            <a:endParaRPr lang="en-US" sz="1400" dirty="0">
              <a:solidFill>
                <a:schemeClr val="tx1">
                  <a:lumMod val="95000"/>
                  <a:lumOff val="5000"/>
                </a:schemeClr>
              </a:solidFill>
              <a:latin typeface="Bookman Old Style" panose="02050604050505020204" pitchFamily="18" charset="0"/>
            </a:endParaRPr>
          </a:p>
          <a:p>
            <a:pPr fontAlgn="auto">
              <a:spcBef>
                <a:spcPts val="0"/>
              </a:spcBef>
              <a:spcAft>
                <a:spcPts val="0"/>
              </a:spcAft>
              <a:defRPr/>
            </a:pPr>
            <a:r>
              <a:rPr lang="en-US" sz="1400" b="1" dirty="0">
                <a:solidFill>
                  <a:schemeClr val="tx1">
                    <a:lumMod val="95000"/>
                    <a:lumOff val="5000"/>
                  </a:schemeClr>
                </a:solidFill>
                <a:latin typeface="Bookman Old Style" panose="02050604050505020204" pitchFamily="18" charset="0"/>
              </a:rPr>
              <a:t>Existing </a:t>
            </a:r>
            <a:r>
              <a:rPr lang="en-US" sz="1400" b="1" dirty="0" smtClean="0">
                <a:solidFill>
                  <a:schemeClr val="tx1">
                    <a:lumMod val="95000"/>
                    <a:lumOff val="5000"/>
                  </a:schemeClr>
                </a:solidFill>
                <a:latin typeface="Bookman Old Style" panose="02050604050505020204" pitchFamily="18" charset="0"/>
              </a:rPr>
              <a:t>System</a:t>
            </a:r>
          </a:p>
          <a:p>
            <a:pPr fontAlgn="auto">
              <a:spcBef>
                <a:spcPts val="0"/>
              </a:spcBef>
              <a:spcAft>
                <a:spcPts val="0"/>
              </a:spcAft>
              <a:defRPr/>
            </a:pPr>
            <a:r>
              <a:rPr lang="en-IN" sz="1400" dirty="0" smtClean="0">
                <a:solidFill>
                  <a:schemeClr val="tx1">
                    <a:lumMod val="95000"/>
                    <a:lumOff val="5000"/>
                  </a:schemeClr>
                </a:solidFill>
                <a:latin typeface="Bookman Old Style" panose="02050604050505020204" pitchFamily="18" charset="0"/>
              </a:rPr>
              <a:t>Literature Review</a:t>
            </a:r>
          </a:p>
          <a:p>
            <a:pPr fontAlgn="auto">
              <a:spcBef>
                <a:spcPts val="0"/>
              </a:spcBef>
              <a:spcAft>
                <a:spcPts val="0"/>
              </a:spcAft>
              <a:defRPr/>
            </a:pPr>
            <a:r>
              <a:rPr lang="en-IN" sz="1400" dirty="0" smtClean="0">
                <a:solidFill>
                  <a:schemeClr val="tx1">
                    <a:lumMod val="95000"/>
                    <a:lumOff val="5000"/>
                  </a:schemeClr>
                </a:solidFill>
                <a:latin typeface="Bookman Old Style" panose="02050604050505020204" pitchFamily="18" charset="0"/>
              </a:rPr>
              <a:t>Methodology</a:t>
            </a:r>
          </a:p>
          <a:p>
            <a:pPr fontAlgn="auto">
              <a:spcBef>
                <a:spcPts val="0"/>
              </a:spcBef>
              <a:spcAft>
                <a:spcPts val="0"/>
              </a:spcAft>
              <a:defRPr/>
            </a:pPr>
            <a:r>
              <a:rPr lang="en-IN" sz="1400" dirty="0" smtClean="0">
                <a:solidFill>
                  <a:schemeClr val="tx1">
                    <a:lumMod val="95000"/>
                    <a:lumOff val="5000"/>
                  </a:schemeClr>
                </a:solidFill>
                <a:latin typeface="Bookman Old Style" panose="02050604050505020204" pitchFamily="18" charset="0"/>
              </a:rPr>
              <a:t>Schedule of Completion and Plan of Action</a:t>
            </a:r>
            <a:endParaRPr lang="en-US" sz="1400" dirty="0">
              <a:solidFill>
                <a:schemeClr val="tx1">
                  <a:lumMod val="95000"/>
                  <a:lumOff val="5000"/>
                </a:schemeClr>
              </a:solidFill>
              <a:latin typeface="Bookman Old Style" panose="02050604050505020204" pitchFamily="18" charset="0"/>
            </a:endParaRP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Proposed </a:t>
            </a:r>
            <a:r>
              <a:rPr lang="en-US" sz="1400" dirty="0" smtClean="0">
                <a:solidFill>
                  <a:schemeClr val="tx1">
                    <a:lumMod val="95000"/>
                    <a:lumOff val="5000"/>
                  </a:schemeClr>
                </a:solidFill>
                <a:latin typeface="Bookman Old Style" panose="02050604050505020204" pitchFamily="18" charset="0"/>
              </a:rPr>
              <a:t>System</a:t>
            </a:r>
            <a:endParaRPr lang="en-US" sz="1400" dirty="0">
              <a:solidFill>
                <a:schemeClr val="tx1">
                  <a:lumMod val="95000"/>
                  <a:lumOff val="5000"/>
                </a:schemeClr>
              </a:solidFill>
              <a:latin typeface="Bookman Old Style" panose="02050604050505020204" pitchFamily="18" charset="0"/>
            </a:endParaRP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Software </a:t>
            </a:r>
            <a:r>
              <a:rPr lang="en-US" sz="1400" dirty="0" smtClean="0">
                <a:solidFill>
                  <a:schemeClr val="tx1">
                    <a:lumMod val="95000"/>
                    <a:lumOff val="5000"/>
                  </a:schemeClr>
                </a:solidFill>
                <a:latin typeface="Bookman Old Style" panose="02050604050505020204" pitchFamily="18" charset="0"/>
              </a:rPr>
              <a:t>requirements</a:t>
            </a:r>
          </a:p>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Architecture Model</a:t>
            </a:r>
          </a:p>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Modules</a:t>
            </a:r>
          </a:p>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UML  Diagrams/ER Diagrams/Flow Charts</a:t>
            </a:r>
          </a:p>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References</a:t>
            </a:r>
            <a:endParaRPr lang="en-US" sz="1400" dirty="0">
              <a:solidFill>
                <a:schemeClr val="tx1">
                  <a:lumMod val="95000"/>
                  <a:lumOff val="5000"/>
                </a:schemeClr>
              </a:solidFill>
              <a:latin typeface="Bookman Old Style" panose="020506040505050202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4800600" y="0"/>
            <a:ext cx="4343400" cy="1980467"/>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5" name="Rectangle 4"/>
          <p:cNvSpPr/>
          <p:nvPr/>
        </p:nvSpPr>
        <p:spPr>
          <a:xfrm>
            <a:off x="0" y="0"/>
            <a:ext cx="4795838" cy="2643182"/>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TextBox 5"/>
          <p:cNvSpPr txBox="1"/>
          <p:nvPr/>
        </p:nvSpPr>
        <p:spPr>
          <a:xfrm>
            <a:off x="205740" y="998855"/>
            <a:ext cx="4594860" cy="645160"/>
          </a:xfrm>
          <a:prstGeom prst="rect">
            <a:avLst/>
          </a:prstGeom>
          <a:noFill/>
        </p:spPr>
        <p:txBody>
          <a:bodyPr wrap="square">
            <a:spAutoFit/>
          </a:bodyPr>
          <a:lstStyle/>
          <a:p>
            <a:pPr fontAlgn="auto">
              <a:spcBef>
                <a:spcPts val="0"/>
              </a:spcBef>
              <a:spcAft>
                <a:spcPts val="0"/>
              </a:spcAft>
              <a:defRPr/>
            </a:pPr>
            <a:r>
              <a:rPr lang="en-IN" sz="3600" b="1" dirty="0" smtClean="0">
                <a:solidFill>
                  <a:schemeClr val="tx1">
                    <a:lumMod val="95000"/>
                    <a:lumOff val="5000"/>
                  </a:schemeClr>
                </a:solidFill>
                <a:latin typeface="Bookman Old Style" panose="02050604050505020204" pitchFamily="18" charset="0"/>
              </a:rPr>
              <a:t>Literature Review</a:t>
            </a:r>
          </a:p>
        </p:txBody>
      </p:sp>
      <p:sp>
        <p:nvSpPr>
          <p:cNvPr id="7" name="TextBox 4"/>
          <p:cNvSpPr txBox="1">
            <a:spLocks noChangeArrowheads="1"/>
          </p:cNvSpPr>
          <p:nvPr/>
        </p:nvSpPr>
        <p:spPr bwMode="auto">
          <a:xfrm>
            <a:off x="295406" y="2307372"/>
            <a:ext cx="8848594" cy="3785652"/>
          </a:xfrm>
          <a:prstGeom prst="rect">
            <a:avLst/>
          </a:prstGeom>
          <a:noFill/>
          <a:ln w="9525">
            <a:noFill/>
            <a:miter lim="800000"/>
          </a:ln>
        </p:spPr>
        <p:txBody>
          <a:bodyPr wrap="square">
            <a:spAutoFit/>
          </a:bodyPr>
          <a:lstStyle/>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8" name="Content Placeholder 2"/>
          <p:cNvSpPr txBox="1"/>
          <p:nvPr/>
        </p:nvSpPr>
        <p:spPr bwMode="auto">
          <a:xfrm>
            <a:off x="295275" y="2549525"/>
            <a:ext cx="8224520" cy="4241800"/>
          </a:xfrm>
          <a:prstGeom prst="rect">
            <a:avLst/>
          </a:prstGeom>
          <a:noFill/>
          <a:ln w="9525">
            <a:noFill/>
            <a:miter lim="800000"/>
          </a:ln>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ts val="0"/>
              </a:spcBef>
              <a:spcAft>
                <a:spcPct val="0"/>
              </a:spcAft>
              <a:buClrTx/>
              <a:buSzTx/>
              <a:buFont typeface="Arial" panose="020B0604020202020204" pitchFamily="34" charset="0"/>
              <a:buChar char="•"/>
              <a:defRPr/>
            </a:pPr>
            <a:r>
              <a:rPr lang="en-US" sz="2800" dirty="0" smtClean="0">
                <a:latin typeface="Times New Roman" panose="02020603050405020304" pitchFamily="18" charset="0"/>
                <a:cs typeface="Times New Roman" panose="02020603050405020304" pitchFamily="18" charset="0"/>
              </a:rPr>
              <a:t>Until now only some of the applications exist for blind people which serve different functionality to help them in a day to day life.</a:t>
            </a:r>
          </a:p>
          <a:p>
            <a:pPr marL="342900" marR="0" lvl="0" indent="-342900" algn="just" defTabSz="914400" rtl="0" eaLnBrk="0" fontAlgn="base" latinLnBrk="0" hangingPunct="0">
              <a:lnSpc>
                <a:spcPct val="100000"/>
              </a:lnSpc>
              <a:spcBef>
                <a:spcPts val="0"/>
              </a:spcBef>
              <a:spcAft>
                <a:spcPct val="0"/>
              </a:spcAft>
              <a:buClrTx/>
              <a:buSzTx/>
              <a:buFont typeface="Arial" panose="020B0604020202020204" pitchFamily="34" charset="0"/>
              <a:buChar char="•"/>
              <a:defRPr/>
            </a:pPr>
            <a:r>
              <a:rPr lang="en-US" sz="2800" dirty="0" smtClean="0">
                <a:latin typeface="Times New Roman" panose="02020603050405020304" pitchFamily="18" charset="0"/>
                <a:cs typeface="Times New Roman" panose="02020603050405020304" pitchFamily="18" charset="0"/>
              </a:rPr>
              <a:t>But it has many technological threats still exists in background subtraction.</a:t>
            </a:r>
          </a:p>
          <a:p>
            <a:pPr marL="342900" marR="0" lvl="0" indent="-342900" algn="just" defTabSz="914400" rtl="0" eaLnBrk="0" fontAlgn="base" latinLnBrk="0" hangingPunct="0">
              <a:lnSpc>
                <a:spcPct val="100000"/>
              </a:lnSpc>
              <a:spcBef>
                <a:spcPts val="0"/>
              </a:spcBef>
              <a:spcAft>
                <a:spcPct val="0"/>
              </a:spcAft>
              <a:buClrTx/>
              <a:buSzTx/>
              <a:buFont typeface="Arial" panose="020B0604020202020204" pitchFamily="34" charset="0"/>
              <a:buChar char="•"/>
              <a:defRPr/>
            </a:pPr>
            <a:r>
              <a:rPr lang="en-US" sz="2800" dirty="0" smtClean="0">
                <a:latin typeface="Times New Roman" panose="02020603050405020304" pitchFamily="18" charset="0"/>
                <a:cs typeface="Times New Roman" panose="02020603050405020304" pitchFamily="18" charset="0"/>
              </a:rPr>
              <a:t>Less work done on application for blind person but there are some existing applications like:</a:t>
            </a:r>
          </a:p>
          <a:p>
            <a:pPr marL="457200" marR="0" lvl="0" indent="-457200" algn="just" defTabSz="914400" rtl="0" eaLnBrk="0" fontAlgn="base" latinLnBrk="0" hangingPunct="0">
              <a:lnSpc>
                <a:spcPct val="100000"/>
              </a:lnSpc>
              <a:spcBef>
                <a:spcPts val="0"/>
              </a:spcBef>
              <a:spcAft>
                <a:spcPct val="0"/>
              </a:spcAft>
              <a:buClrTx/>
              <a:buSzTx/>
              <a:buFont typeface="Wingdings" panose="05000000000000000000" pitchFamily="2" charset="2"/>
              <a:buChar char="ü"/>
              <a:defRPr/>
            </a:pPr>
            <a:r>
              <a:rPr kumimoji="0" lang="en-US"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Blinddroid wallet</a:t>
            </a:r>
          </a:p>
          <a:p>
            <a:pPr marL="457200" marR="0" lvl="0" indent="-457200" algn="just" defTabSz="914400" rtl="0" eaLnBrk="0" fontAlgn="base" latinLnBrk="0" hangingPunct="0">
              <a:lnSpc>
                <a:spcPct val="100000"/>
              </a:lnSpc>
              <a:spcBef>
                <a:spcPts val="0"/>
              </a:spcBef>
              <a:spcAft>
                <a:spcPct val="0"/>
              </a:spcAft>
              <a:buClrTx/>
              <a:buSzTx/>
              <a:buFont typeface="Wingdings" panose="05000000000000000000" pitchFamily="2" charset="2"/>
              <a:buChar char="ü"/>
              <a:defRPr/>
            </a:pPr>
            <a:r>
              <a:rPr lang="en-US" sz="2800" dirty="0" smtClean="0">
                <a:latin typeface="Times New Roman" panose="02020603050405020304" pitchFamily="18" charset="0"/>
                <a:cs typeface="Times New Roman" panose="02020603050405020304" pitchFamily="18" charset="0"/>
              </a:rPr>
              <a:t>Color detector</a:t>
            </a:r>
          </a:p>
          <a:p>
            <a:pPr marL="457200" marR="0" lvl="0" indent="-457200" algn="just" defTabSz="914400" rtl="0" eaLnBrk="0" fontAlgn="base" latinLnBrk="0" hangingPunct="0">
              <a:lnSpc>
                <a:spcPct val="100000"/>
              </a:lnSpc>
              <a:spcBef>
                <a:spcPts val="0"/>
              </a:spcBef>
              <a:spcAft>
                <a:spcPct val="0"/>
              </a:spcAft>
              <a:buClrTx/>
              <a:buSzTx/>
              <a:buFont typeface="Wingdings" panose="05000000000000000000" pitchFamily="2" charset="2"/>
              <a:buChar char="ü"/>
              <a:defRPr/>
            </a:pPr>
            <a:r>
              <a:rPr kumimoji="0" lang="en-US"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Blind Bargain</a:t>
            </a:r>
          </a:p>
          <a:p>
            <a:pPr marL="342900" marR="0" lvl="0" indent="-342900" algn="just" defTabSz="914400" rtl="0" eaLnBrk="0" fontAlgn="base" latinLnBrk="0" hangingPunct="0">
              <a:lnSpc>
                <a:spcPct val="100000"/>
              </a:lnSpc>
              <a:spcBef>
                <a:spcPts val="0"/>
              </a:spcBef>
              <a:spcAft>
                <a:spcPct val="0"/>
              </a:spcAft>
              <a:buClrTx/>
              <a:buSzTx/>
              <a:buFont typeface="Arial" panose="020B0604020202020204" pitchFamily="34" charset="0"/>
              <a:buChar char="•"/>
              <a:defRPr/>
            </a:pPr>
            <a:endParaRPr kumimoji="0" lang="en-US"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Rectangle 8"/>
          <p:cNvSpPr/>
          <p:nvPr/>
        </p:nvSpPr>
        <p:spPr>
          <a:xfrm>
            <a:off x="4795838" y="-14785"/>
            <a:ext cx="4343400" cy="2010771"/>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dirty="0">
                <a:solidFill>
                  <a:schemeClr val="tx1">
                    <a:lumMod val="95000"/>
                    <a:lumOff val="5000"/>
                  </a:schemeClr>
                </a:solidFill>
              </a:rPr>
              <a:t>Introduction</a:t>
            </a:r>
          </a:p>
          <a:p>
            <a:pPr fontAlgn="auto">
              <a:spcBef>
                <a:spcPts val="0"/>
              </a:spcBef>
              <a:spcAft>
                <a:spcPts val="0"/>
              </a:spcAft>
              <a:defRPr/>
            </a:pPr>
            <a:r>
              <a:rPr lang="en-US" b="1" dirty="0">
                <a:solidFill>
                  <a:schemeClr val="tx1">
                    <a:lumMod val="95000"/>
                    <a:lumOff val="5000"/>
                  </a:schemeClr>
                </a:solidFill>
              </a:rPr>
              <a:t>Existing System</a:t>
            </a:r>
          </a:p>
          <a:p>
            <a:pPr fontAlgn="auto">
              <a:spcBef>
                <a:spcPts val="0"/>
              </a:spcBef>
              <a:spcAft>
                <a:spcPts val="0"/>
              </a:spcAft>
              <a:defRPr/>
            </a:pPr>
            <a:r>
              <a:rPr lang="en-US" dirty="0">
                <a:solidFill>
                  <a:schemeClr val="tx1">
                    <a:lumMod val="95000"/>
                    <a:lumOff val="5000"/>
                  </a:schemeClr>
                </a:solidFill>
              </a:rPr>
              <a:t>Proposed System</a:t>
            </a:r>
          </a:p>
          <a:p>
            <a:pPr fontAlgn="auto">
              <a:spcBef>
                <a:spcPts val="0"/>
              </a:spcBef>
              <a:spcAft>
                <a:spcPts val="0"/>
              </a:spcAft>
              <a:defRPr/>
            </a:pPr>
            <a:r>
              <a:rPr lang="en-US" dirty="0">
                <a:solidFill>
                  <a:schemeClr val="tx1">
                    <a:lumMod val="95000"/>
                    <a:lumOff val="5000"/>
                  </a:schemeClr>
                </a:solidFill>
              </a:rPr>
              <a:t>Software </a:t>
            </a:r>
            <a:r>
              <a:rPr lang="en-US" dirty="0" smtClean="0">
                <a:solidFill>
                  <a:schemeClr val="tx1">
                    <a:lumMod val="95000"/>
                    <a:lumOff val="5000"/>
                  </a:schemeClr>
                </a:solidFill>
              </a:rPr>
              <a:t>requirements</a:t>
            </a:r>
          </a:p>
          <a:p>
            <a:pPr fontAlgn="auto">
              <a:spcBef>
                <a:spcPts val="0"/>
              </a:spcBef>
              <a:spcAft>
                <a:spcPts val="0"/>
              </a:spcAft>
              <a:defRPr/>
            </a:pPr>
            <a:r>
              <a:rPr lang="en-US" dirty="0" smtClean="0">
                <a:solidFill>
                  <a:schemeClr val="tx1">
                    <a:lumMod val="95000"/>
                    <a:lumOff val="5000"/>
                  </a:schemeClr>
                </a:solidFill>
              </a:rPr>
              <a:t>References</a:t>
            </a:r>
            <a:endParaRPr lang="en-US" dirty="0">
              <a:solidFill>
                <a:schemeClr val="tx1">
                  <a:lumMod val="95000"/>
                  <a:lumOff val="5000"/>
                </a:schemeClr>
              </a:solidFill>
            </a:endParaRPr>
          </a:p>
        </p:txBody>
      </p:sp>
      <p:sp>
        <p:nvSpPr>
          <p:cNvPr id="10" name="Rectangle 9"/>
          <p:cNvSpPr/>
          <p:nvPr/>
        </p:nvSpPr>
        <p:spPr>
          <a:xfrm>
            <a:off x="4795838" y="0"/>
            <a:ext cx="4343400" cy="2643182"/>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Abstract</a:t>
            </a:r>
          </a:p>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Introduction</a:t>
            </a:r>
            <a:endParaRPr lang="en-US" sz="1400" dirty="0">
              <a:solidFill>
                <a:schemeClr val="tx1">
                  <a:lumMod val="95000"/>
                  <a:lumOff val="5000"/>
                </a:schemeClr>
              </a:solidFill>
              <a:latin typeface="Bookman Old Style" panose="02050604050505020204" pitchFamily="18" charset="0"/>
            </a:endParaRP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Existing </a:t>
            </a:r>
            <a:r>
              <a:rPr lang="en-US" sz="1400" dirty="0" smtClean="0">
                <a:solidFill>
                  <a:schemeClr val="tx1">
                    <a:lumMod val="95000"/>
                    <a:lumOff val="5000"/>
                  </a:schemeClr>
                </a:solidFill>
                <a:latin typeface="Bookman Old Style" panose="02050604050505020204" pitchFamily="18" charset="0"/>
              </a:rPr>
              <a:t>System</a:t>
            </a:r>
          </a:p>
          <a:p>
            <a:pPr fontAlgn="auto">
              <a:spcBef>
                <a:spcPts val="0"/>
              </a:spcBef>
              <a:spcAft>
                <a:spcPts val="0"/>
              </a:spcAft>
              <a:defRPr/>
            </a:pPr>
            <a:r>
              <a:rPr lang="en-IN" sz="1400" b="1" dirty="0" smtClean="0">
                <a:solidFill>
                  <a:schemeClr val="tx1">
                    <a:lumMod val="95000"/>
                    <a:lumOff val="5000"/>
                  </a:schemeClr>
                </a:solidFill>
                <a:latin typeface="Bookman Old Style" panose="02050604050505020204" pitchFamily="18" charset="0"/>
              </a:rPr>
              <a:t>Literature Review</a:t>
            </a:r>
          </a:p>
          <a:p>
            <a:pPr fontAlgn="auto">
              <a:spcBef>
                <a:spcPts val="0"/>
              </a:spcBef>
              <a:spcAft>
                <a:spcPts val="0"/>
              </a:spcAft>
              <a:defRPr/>
            </a:pPr>
            <a:r>
              <a:rPr lang="en-IN" sz="1400" dirty="0" smtClean="0">
                <a:solidFill>
                  <a:schemeClr val="tx1">
                    <a:lumMod val="95000"/>
                    <a:lumOff val="5000"/>
                  </a:schemeClr>
                </a:solidFill>
                <a:latin typeface="Bookman Old Style" panose="02050604050505020204" pitchFamily="18" charset="0"/>
              </a:rPr>
              <a:t>Methodology</a:t>
            </a:r>
          </a:p>
          <a:p>
            <a:pPr fontAlgn="auto">
              <a:spcBef>
                <a:spcPts val="0"/>
              </a:spcBef>
              <a:spcAft>
                <a:spcPts val="0"/>
              </a:spcAft>
              <a:defRPr/>
            </a:pPr>
            <a:r>
              <a:rPr lang="en-IN" sz="1400" dirty="0" smtClean="0">
                <a:solidFill>
                  <a:schemeClr val="tx1">
                    <a:lumMod val="95000"/>
                    <a:lumOff val="5000"/>
                  </a:schemeClr>
                </a:solidFill>
                <a:latin typeface="Bookman Old Style" panose="02050604050505020204" pitchFamily="18" charset="0"/>
              </a:rPr>
              <a:t>Schedule of Completion and Plan of Action</a:t>
            </a:r>
            <a:endParaRPr lang="en-US" sz="1400" dirty="0">
              <a:solidFill>
                <a:schemeClr val="tx1">
                  <a:lumMod val="95000"/>
                  <a:lumOff val="5000"/>
                </a:schemeClr>
              </a:solidFill>
              <a:latin typeface="Bookman Old Style" panose="02050604050505020204" pitchFamily="18" charset="0"/>
            </a:endParaRP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Proposed </a:t>
            </a:r>
            <a:r>
              <a:rPr lang="en-US" sz="1400" dirty="0" smtClean="0">
                <a:solidFill>
                  <a:schemeClr val="tx1">
                    <a:lumMod val="95000"/>
                    <a:lumOff val="5000"/>
                  </a:schemeClr>
                </a:solidFill>
                <a:latin typeface="Bookman Old Style" panose="02050604050505020204" pitchFamily="18" charset="0"/>
              </a:rPr>
              <a:t>System</a:t>
            </a:r>
            <a:endParaRPr lang="en-US" sz="1400" dirty="0">
              <a:solidFill>
                <a:schemeClr val="tx1">
                  <a:lumMod val="95000"/>
                  <a:lumOff val="5000"/>
                </a:schemeClr>
              </a:solidFill>
              <a:latin typeface="Bookman Old Style" panose="02050604050505020204" pitchFamily="18" charset="0"/>
            </a:endParaRP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Software </a:t>
            </a:r>
            <a:r>
              <a:rPr lang="en-US" sz="1400" dirty="0" smtClean="0">
                <a:solidFill>
                  <a:schemeClr val="tx1">
                    <a:lumMod val="95000"/>
                    <a:lumOff val="5000"/>
                  </a:schemeClr>
                </a:solidFill>
                <a:latin typeface="Bookman Old Style" panose="02050604050505020204" pitchFamily="18" charset="0"/>
              </a:rPr>
              <a:t>requirements</a:t>
            </a:r>
          </a:p>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Architecture Model</a:t>
            </a:r>
          </a:p>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Modules</a:t>
            </a:r>
          </a:p>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UML  Diagrams/ER Diagrams/Flow Charts</a:t>
            </a:r>
          </a:p>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References</a:t>
            </a:r>
            <a:endParaRPr lang="en-US" sz="1400" dirty="0">
              <a:solidFill>
                <a:schemeClr val="tx1">
                  <a:lumMod val="95000"/>
                  <a:lumOff val="5000"/>
                </a:schemeClr>
              </a:solidFill>
              <a:latin typeface="Bookman Old Style" panose="020506040505050202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a:xfrm>
            <a:off x="4800600" y="0"/>
            <a:ext cx="4343400" cy="1980467"/>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5" name="Rectangle 4"/>
          <p:cNvSpPr/>
          <p:nvPr/>
        </p:nvSpPr>
        <p:spPr>
          <a:xfrm>
            <a:off x="0" y="0"/>
            <a:ext cx="4795838" cy="2643182"/>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TextBox 5"/>
          <p:cNvSpPr txBox="1"/>
          <p:nvPr/>
        </p:nvSpPr>
        <p:spPr>
          <a:xfrm>
            <a:off x="657860" y="955040"/>
            <a:ext cx="3480435" cy="645160"/>
          </a:xfrm>
          <a:prstGeom prst="rect">
            <a:avLst/>
          </a:prstGeom>
          <a:noFill/>
        </p:spPr>
        <p:txBody>
          <a:bodyPr wrap="square">
            <a:spAutoFit/>
          </a:bodyPr>
          <a:lstStyle/>
          <a:p>
            <a:pPr fontAlgn="auto">
              <a:spcBef>
                <a:spcPts val="0"/>
              </a:spcBef>
              <a:spcAft>
                <a:spcPts val="0"/>
              </a:spcAft>
              <a:defRPr/>
            </a:pPr>
            <a:r>
              <a:rPr lang="en-IN" sz="3600" b="1" dirty="0" smtClean="0">
                <a:solidFill>
                  <a:schemeClr val="tx1">
                    <a:lumMod val="95000"/>
                    <a:lumOff val="5000"/>
                  </a:schemeClr>
                </a:solidFill>
                <a:latin typeface="Bookman Old Style" panose="02050604050505020204" pitchFamily="18" charset="0"/>
              </a:rPr>
              <a:t>Methodology</a:t>
            </a:r>
          </a:p>
        </p:txBody>
      </p:sp>
      <p:sp>
        <p:nvSpPr>
          <p:cNvPr id="8" name="Content Placeholder 2"/>
          <p:cNvSpPr txBox="1"/>
          <p:nvPr/>
        </p:nvSpPr>
        <p:spPr bwMode="auto">
          <a:xfrm>
            <a:off x="248920" y="2752715"/>
            <a:ext cx="8437634" cy="3804634"/>
          </a:xfrm>
          <a:prstGeom prst="rect">
            <a:avLst/>
          </a:prstGeom>
          <a:noFill/>
          <a:ln w="9525">
            <a:noFill/>
            <a:miter lim="800000"/>
          </a:ln>
        </p:spPr>
        <p:txBody>
          <a:bodyPr vert="horz" wrap="square" lIns="91440" tIns="45720" rIns="91440" bIns="45720" numCol="1" anchor="t" anchorCtr="0" compatLnSpc="1"/>
          <a:lstStyle/>
          <a:p>
            <a:pPr marL="457200" lvl="0" indent="-457200" algn="just" eaLnBrk="0" hangingPunct="0">
              <a:spcBef>
                <a:spcPts val="0"/>
              </a:spcBef>
              <a:buFont typeface="Arial" panose="020B0604020202020204" pitchFamily="34" charset="0"/>
              <a:buChar char="•"/>
              <a:defRPr/>
            </a:pPr>
            <a:r>
              <a:rPr kumimoji="0" lang="en-IN"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Object detection</a:t>
            </a:r>
            <a:r>
              <a:rPr kumimoji="0" lang="en-IN" sz="2800" b="0" i="0" u="none" strike="noStrike" kern="1200" cap="none" spc="0" normalizeH="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en-IN"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and tensor flow models are used to avoid the collision between objects and the blind person to make the blind person more independently</a:t>
            </a:r>
            <a:r>
              <a:rPr kumimoji="0" lang="en-IN" sz="2800" b="0" i="0" u="none" strike="noStrike" kern="1200" cap="none" spc="0" normalizeH="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and more conveniently.</a:t>
            </a:r>
          </a:p>
          <a:p>
            <a:pPr marL="457200" lvl="0" indent="-457200" algn="just" eaLnBrk="0" hangingPunct="0">
              <a:spcBef>
                <a:spcPts val="0"/>
              </a:spcBef>
              <a:buFont typeface="Arial" panose="020B0604020202020204" pitchFamily="34" charset="0"/>
              <a:buChar char="•"/>
              <a:defRPr/>
            </a:pPr>
            <a:r>
              <a:rPr lang="en-IN" sz="2800" dirty="0" smtClean="0">
                <a:sym typeface="+mn-ea"/>
              </a:rPr>
              <a:t>To give notification about the presence of an obstacle, a voice alert is produced through headphones or speaker by voice playback module in order to avoid collision between the blind person and obstacles</a:t>
            </a:r>
            <a:r>
              <a:rPr lang="en-US" altLang="en-IN" sz="2800" dirty="0" smtClean="0">
                <a:sym typeface="+mn-ea"/>
              </a:rPr>
              <a:t>.</a:t>
            </a:r>
            <a:endParaRPr lang="en-US" altLang="en-IN" sz="2800" dirty="0" smtClean="0"/>
          </a:p>
          <a:p>
            <a:pPr marL="0" lvl="0" indent="0" algn="just" eaLnBrk="0" hangingPunct="0">
              <a:spcBef>
                <a:spcPts val="0"/>
              </a:spcBef>
              <a:buFont typeface="Arial" panose="020B0604020202020204" pitchFamily="34" charset="0"/>
              <a:buNone/>
              <a:defRPr/>
            </a:pPr>
            <a:endParaRPr kumimoji="0" lang="en-US"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0" fontAlgn="base" latinLnBrk="0" hangingPunct="0">
              <a:lnSpc>
                <a:spcPct val="100000"/>
              </a:lnSpc>
              <a:spcBef>
                <a:spcPts val="0"/>
              </a:spcBef>
              <a:spcAft>
                <a:spcPct val="0"/>
              </a:spcAft>
              <a:buClrTx/>
              <a:buSzTx/>
              <a:buFont typeface="Arial" panose="020B0604020202020204" pitchFamily="34" charset="0"/>
              <a:buChar char="•"/>
              <a:defRPr/>
            </a:pPr>
            <a:endParaRPr kumimoji="0" lang="en-US"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Rectangle 8"/>
          <p:cNvSpPr/>
          <p:nvPr/>
        </p:nvSpPr>
        <p:spPr>
          <a:xfrm>
            <a:off x="4795838" y="-14785"/>
            <a:ext cx="4343400" cy="2010771"/>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dirty="0">
                <a:solidFill>
                  <a:schemeClr val="tx1">
                    <a:lumMod val="95000"/>
                    <a:lumOff val="5000"/>
                  </a:schemeClr>
                </a:solidFill>
              </a:rPr>
              <a:t>Introduction</a:t>
            </a:r>
          </a:p>
          <a:p>
            <a:pPr fontAlgn="auto">
              <a:spcBef>
                <a:spcPts val="0"/>
              </a:spcBef>
              <a:spcAft>
                <a:spcPts val="0"/>
              </a:spcAft>
              <a:defRPr/>
            </a:pPr>
            <a:r>
              <a:rPr lang="en-US" b="1" dirty="0">
                <a:solidFill>
                  <a:schemeClr val="tx1">
                    <a:lumMod val="95000"/>
                    <a:lumOff val="5000"/>
                  </a:schemeClr>
                </a:solidFill>
              </a:rPr>
              <a:t>Existing System</a:t>
            </a:r>
          </a:p>
          <a:p>
            <a:pPr fontAlgn="auto">
              <a:spcBef>
                <a:spcPts val="0"/>
              </a:spcBef>
              <a:spcAft>
                <a:spcPts val="0"/>
              </a:spcAft>
              <a:defRPr/>
            </a:pPr>
            <a:r>
              <a:rPr lang="en-US" dirty="0">
                <a:solidFill>
                  <a:schemeClr val="tx1">
                    <a:lumMod val="95000"/>
                    <a:lumOff val="5000"/>
                  </a:schemeClr>
                </a:solidFill>
              </a:rPr>
              <a:t>Proposed System</a:t>
            </a:r>
          </a:p>
          <a:p>
            <a:pPr fontAlgn="auto">
              <a:spcBef>
                <a:spcPts val="0"/>
              </a:spcBef>
              <a:spcAft>
                <a:spcPts val="0"/>
              </a:spcAft>
              <a:defRPr/>
            </a:pPr>
            <a:r>
              <a:rPr lang="en-US" dirty="0">
                <a:solidFill>
                  <a:schemeClr val="tx1">
                    <a:lumMod val="95000"/>
                    <a:lumOff val="5000"/>
                  </a:schemeClr>
                </a:solidFill>
              </a:rPr>
              <a:t>Software </a:t>
            </a:r>
            <a:r>
              <a:rPr lang="en-US" dirty="0" smtClean="0">
                <a:solidFill>
                  <a:schemeClr val="tx1">
                    <a:lumMod val="95000"/>
                    <a:lumOff val="5000"/>
                  </a:schemeClr>
                </a:solidFill>
              </a:rPr>
              <a:t>requirements</a:t>
            </a:r>
          </a:p>
          <a:p>
            <a:pPr fontAlgn="auto">
              <a:spcBef>
                <a:spcPts val="0"/>
              </a:spcBef>
              <a:spcAft>
                <a:spcPts val="0"/>
              </a:spcAft>
              <a:defRPr/>
            </a:pPr>
            <a:r>
              <a:rPr lang="en-US" dirty="0" smtClean="0">
                <a:solidFill>
                  <a:schemeClr val="tx1">
                    <a:lumMod val="95000"/>
                    <a:lumOff val="5000"/>
                  </a:schemeClr>
                </a:solidFill>
              </a:rPr>
              <a:t>References</a:t>
            </a:r>
            <a:endParaRPr lang="en-US" dirty="0">
              <a:solidFill>
                <a:schemeClr val="tx1">
                  <a:lumMod val="95000"/>
                  <a:lumOff val="5000"/>
                </a:schemeClr>
              </a:solidFill>
            </a:endParaRPr>
          </a:p>
        </p:txBody>
      </p:sp>
      <p:sp>
        <p:nvSpPr>
          <p:cNvPr id="10" name="Rectangle 9"/>
          <p:cNvSpPr/>
          <p:nvPr/>
        </p:nvSpPr>
        <p:spPr>
          <a:xfrm>
            <a:off x="4795838" y="0"/>
            <a:ext cx="4343400" cy="2643182"/>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Abstract</a:t>
            </a:r>
          </a:p>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Introduction</a:t>
            </a:r>
            <a:endParaRPr lang="en-US" sz="1400" dirty="0">
              <a:solidFill>
                <a:schemeClr val="tx1">
                  <a:lumMod val="95000"/>
                  <a:lumOff val="5000"/>
                </a:schemeClr>
              </a:solidFill>
              <a:latin typeface="Bookman Old Style" panose="02050604050505020204" pitchFamily="18" charset="0"/>
            </a:endParaRP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Existing </a:t>
            </a:r>
            <a:r>
              <a:rPr lang="en-US" sz="1400" dirty="0" smtClean="0">
                <a:solidFill>
                  <a:schemeClr val="tx1">
                    <a:lumMod val="95000"/>
                    <a:lumOff val="5000"/>
                  </a:schemeClr>
                </a:solidFill>
                <a:latin typeface="Bookman Old Style" panose="02050604050505020204" pitchFamily="18" charset="0"/>
              </a:rPr>
              <a:t>System</a:t>
            </a:r>
          </a:p>
          <a:p>
            <a:pPr fontAlgn="auto">
              <a:spcBef>
                <a:spcPts val="0"/>
              </a:spcBef>
              <a:spcAft>
                <a:spcPts val="0"/>
              </a:spcAft>
              <a:defRPr/>
            </a:pPr>
            <a:r>
              <a:rPr lang="en-IN" sz="1400" dirty="0" smtClean="0">
                <a:solidFill>
                  <a:schemeClr val="tx1">
                    <a:lumMod val="95000"/>
                    <a:lumOff val="5000"/>
                  </a:schemeClr>
                </a:solidFill>
                <a:latin typeface="Bookman Old Style" panose="02050604050505020204" pitchFamily="18" charset="0"/>
              </a:rPr>
              <a:t>Literature Review</a:t>
            </a:r>
          </a:p>
          <a:p>
            <a:pPr fontAlgn="auto">
              <a:spcBef>
                <a:spcPts val="0"/>
              </a:spcBef>
              <a:spcAft>
                <a:spcPts val="0"/>
              </a:spcAft>
              <a:defRPr/>
            </a:pPr>
            <a:r>
              <a:rPr lang="en-IN" sz="1400" b="1" dirty="0" smtClean="0">
                <a:solidFill>
                  <a:schemeClr val="tx1">
                    <a:lumMod val="95000"/>
                    <a:lumOff val="5000"/>
                  </a:schemeClr>
                </a:solidFill>
                <a:latin typeface="Bookman Old Style" panose="02050604050505020204" pitchFamily="18" charset="0"/>
              </a:rPr>
              <a:t>Methodology</a:t>
            </a:r>
          </a:p>
          <a:p>
            <a:pPr fontAlgn="auto">
              <a:spcBef>
                <a:spcPts val="0"/>
              </a:spcBef>
              <a:spcAft>
                <a:spcPts val="0"/>
              </a:spcAft>
              <a:defRPr/>
            </a:pPr>
            <a:r>
              <a:rPr lang="en-IN" sz="1400" dirty="0" smtClean="0">
                <a:solidFill>
                  <a:schemeClr val="tx1">
                    <a:lumMod val="95000"/>
                    <a:lumOff val="5000"/>
                  </a:schemeClr>
                </a:solidFill>
                <a:latin typeface="Bookman Old Style" panose="02050604050505020204" pitchFamily="18" charset="0"/>
              </a:rPr>
              <a:t>Schedule of Completion and Plan of Action</a:t>
            </a:r>
            <a:endParaRPr lang="en-US" sz="1400" dirty="0">
              <a:solidFill>
                <a:schemeClr val="tx1">
                  <a:lumMod val="95000"/>
                  <a:lumOff val="5000"/>
                </a:schemeClr>
              </a:solidFill>
              <a:latin typeface="Bookman Old Style" panose="02050604050505020204" pitchFamily="18" charset="0"/>
            </a:endParaRP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Proposed </a:t>
            </a:r>
            <a:r>
              <a:rPr lang="en-US" sz="1400" dirty="0" smtClean="0">
                <a:solidFill>
                  <a:schemeClr val="tx1">
                    <a:lumMod val="95000"/>
                    <a:lumOff val="5000"/>
                  </a:schemeClr>
                </a:solidFill>
                <a:latin typeface="Bookman Old Style" panose="02050604050505020204" pitchFamily="18" charset="0"/>
              </a:rPr>
              <a:t>System</a:t>
            </a:r>
            <a:endParaRPr lang="en-US" sz="1400" dirty="0">
              <a:solidFill>
                <a:schemeClr val="tx1">
                  <a:lumMod val="95000"/>
                  <a:lumOff val="5000"/>
                </a:schemeClr>
              </a:solidFill>
              <a:latin typeface="Bookman Old Style" panose="02050604050505020204" pitchFamily="18" charset="0"/>
            </a:endParaRP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Software </a:t>
            </a:r>
            <a:r>
              <a:rPr lang="en-US" sz="1400" dirty="0" smtClean="0">
                <a:solidFill>
                  <a:schemeClr val="tx1">
                    <a:lumMod val="95000"/>
                    <a:lumOff val="5000"/>
                  </a:schemeClr>
                </a:solidFill>
                <a:latin typeface="Bookman Old Style" panose="02050604050505020204" pitchFamily="18" charset="0"/>
              </a:rPr>
              <a:t>requirements</a:t>
            </a:r>
          </a:p>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Architecture Model</a:t>
            </a:r>
          </a:p>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Modules</a:t>
            </a:r>
          </a:p>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UML  Diagrams/ER Diagrams/Flow Charts</a:t>
            </a:r>
          </a:p>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References</a:t>
            </a:r>
            <a:endParaRPr lang="en-US" sz="1400" dirty="0">
              <a:solidFill>
                <a:schemeClr val="tx1">
                  <a:lumMod val="95000"/>
                  <a:lumOff val="5000"/>
                </a:schemeClr>
              </a:solidFill>
              <a:latin typeface="Bookman Old Style" panose="020506040505050202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0" y="6550025"/>
            <a:ext cx="762000" cy="307975"/>
          </a:xfrm>
          <a:prstGeom prst="rect">
            <a:avLst/>
          </a:prstGeom>
          <a:solidFill>
            <a:srgbClr val="04064C"/>
          </a:solidFill>
        </p:spPr>
        <p:txBody>
          <a:bodyPr wrap="square">
            <a:spAutoFit/>
          </a:bodyPr>
          <a:lstStyle/>
          <a:p>
            <a:pPr algn="r" fontAlgn="auto">
              <a:spcBef>
                <a:spcPts val="0"/>
              </a:spcBef>
              <a:spcAft>
                <a:spcPts val="0"/>
              </a:spcAft>
              <a:defRPr/>
            </a:pPr>
            <a:endParaRPr lang="en-US" sz="1350" b="1" dirty="0">
              <a:solidFill>
                <a:schemeClr val="bg1"/>
              </a:solidFill>
              <a:latin typeface="Arial" panose="020B0604020202020204" pitchFamily="34" charset="0"/>
              <a:cs typeface="Arial" panose="020B0604020202020204" pitchFamily="34" charset="0"/>
            </a:endParaRPr>
          </a:p>
        </p:txBody>
      </p:sp>
      <p:sp>
        <p:nvSpPr>
          <p:cNvPr id="9" name="Rectangle 8"/>
          <p:cNvSpPr/>
          <p:nvPr/>
        </p:nvSpPr>
        <p:spPr>
          <a:xfrm>
            <a:off x="4800600" y="951"/>
            <a:ext cx="4343400" cy="1980467"/>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10" name="Rectangle 9"/>
          <p:cNvSpPr/>
          <p:nvPr/>
        </p:nvSpPr>
        <p:spPr>
          <a:xfrm>
            <a:off x="0" y="0"/>
            <a:ext cx="4795838" cy="2500306"/>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extBox 7"/>
          <p:cNvSpPr txBox="1"/>
          <p:nvPr/>
        </p:nvSpPr>
        <p:spPr>
          <a:xfrm>
            <a:off x="441960" y="793115"/>
            <a:ext cx="4251960" cy="645160"/>
          </a:xfrm>
          <a:prstGeom prst="rect">
            <a:avLst/>
          </a:prstGeom>
          <a:noFill/>
        </p:spPr>
        <p:txBody>
          <a:bodyPr wrap="square">
            <a:spAutoFit/>
          </a:bodyPr>
          <a:lstStyle/>
          <a:p>
            <a:pPr fontAlgn="auto">
              <a:spcBef>
                <a:spcPts val="0"/>
              </a:spcBef>
              <a:spcAft>
                <a:spcPts val="0"/>
              </a:spcAft>
              <a:defRPr/>
            </a:pPr>
            <a:r>
              <a:rPr lang="en-GB" sz="3600" b="1" dirty="0" smtClean="0">
                <a:solidFill>
                  <a:schemeClr val="tx2">
                    <a:lumMod val="75000"/>
                  </a:schemeClr>
                </a:solidFill>
                <a:latin typeface="Times New Roman" panose="02020603050405020304" pitchFamily="18" charset="0"/>
                <a:cs typeface="Times New Roman" panose="02020603050405020304" pitchFamily="18" charset="0"/>
              </a:rPr>
              <a:t>Proposed System</a:t>
            </a:r>
            <a:endParaRPr lang="en-GB" sz="3600" b="1"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4103" name="TextBox 2"/>
          <p:cNvSpPr txBox="1">
            <a:spLocks noChangeArrowheads="1"/>
          </p:cNvSpPr>
          <p:nvPr/>
        </p:nvSpPr>
        <p:spPr bwMode="auto">
          <a:xfrm>
            <a:off x="14288" y="6553200"/>
            <a:ext cx="550862" cy="338138"/>
          </a:xfrm>
          <a:prstGeom prst="rect">
            <a:avLst/>
          </a:prstGeom>
          <a:noFill/>
          <a:ln w="9525">
            <a:noFill/>
            <a:miter lim="800000"/>
          </a:ln>
        </p:spPr>
        <p:txBody>
          <a:bodyPr wrap="none">
            <a:spAutoFit/>
          </a:bodyPr>
          <a:lstStyle/>
          <a:p>
            <a:r>
              <a:rPr lang="en-US" sz="1600" b="1">
                <a:solidFill>
                  <a:schemeClr val="bg1"/>
                </a:solidFill>
                <a:latin typeface="Times New Roman" panose="02020603050405020304" pitchFamily="18" charset="0"/>
                <a:cs typeface="Times New Roman" panose="02020603050405020304" pitchFamily="18" charset="0"/>
              </a:rPr>
              <a:t>2/10</a:t>
            </a:r>
          </a:p>
        </p:txBody>
      </p:sp>
      <p:sp>
        <p:nvSpPr>
          <p:cNvPr id="4104" name="TextBox 4"/>
          <p:cNvSpPr txBox="1">
            <a:spLocks noChangeArrowheads="1"/>
          </p:cNvSpPr>
          <p:nvPr/>
        </p:nvSpPr>
        <p:spPr bwMode="auto">
          <a:xfrm>
            <a:off x="295406" y="2307372"/>
            <a:ext cx="8382000" cy="3785652"/>
          </a:xfrm>
          <a:prstGeom prst="rect">
            <a:avLst/>
          </a:prstGeom>
          <a:noFill/>
          <a:ln w="9525">
            <a:noFill/>
            <a:miter lim="800000"/>
          </a:ln>
        </p:spPr>
        <p:txBody>
          <a:bodyPr wrap="square">
            <a:spAutoFit/>
          </a:bodyPr>
          <a:lstStyle/>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288" y="2515090"/>
            <a:ext cx="9129712" cy="4342909"/>
          </a:xfrm>
        </p:spPr>
        <p:txBody>
          <a:bodyPr/>
          <a:lstStyle/>
          <a:p>
            <a:pPr algn="just" eaLnBrk="1" hangingPunct="1">
              <a:spcBef>
                <a:spcPct val="0"/>
              </a:spcBef>
              <a:buFont typeface="Arial" panose="020B0604020202020204" pitchFamily="34" charset="0"/>
              <a:buChar char="•"/>
            </a:pPr>
            <a:r>
              <a:rPr sz="2400" dirty="0">
                <a:latin typeface="Times New Roman" panose="02020603050405020304" pitchFamily="18" charset="0"/>
                <a:cs typeface="Times New Roman" panose="02020603050405020304" pitchFamily="18" charset="0"/>
                <a:sym typeface="+mn-ea"/>
              </a:rPr>
              <a:t>Ranking of Segmentation Easiness An image is easy to segment if the foreground stands out from the homogeneous background. For such images, there should be a clean separation between foreground and background with clear boundaries, and the resultant segments should contain complete foreground objects.</a:t>
            </a:r>
          </a:p>
          <a:p>
            <a:pPr marL="0" indent="0" algn="just" eaLnBrk="1" hangingPunct="1">
              <a:spcBef>
                <a:spcPct val="0"/>
              </a:spcBef>
              <a:buFont typeface="Arial" panose="020B0604020202020204" pitchFamily="34" charset="0"/>
              <a:buNone/>
            </a:pPr>
            <a:endParaRPr sz="2400" dirty="0">
              <a:latin typeface="Times New Roman" panose="02020603050405020304" pitchFamily="18" charset="0"/>
              <a:cs typeface="Times New Roman" panose="02020603050405020304" pitchFamily="18" charset="0"/>
            </a:endParaRPr>
          </a:p>
          <a:p>
            <a:pPr algn="just" eaLnBrk="1" hangingPunct="1">
              <a:spcBef>
                <a:spcPct val="0"/>
              </a:spcBef>
            </a:pPr>
            <a:r>
              <a:rPr sz="2400" dirty="0">
                <a:latin typeface="Times New Roman" panose="02020603050405020304" pitchFamily="18" charset="0"/>
                <a:cs typeface="Times New Roman" panose="02020603050405020304" pitchFamily="18" charset="0"/>
                <a:sym typeface="+mn-ea"/>
              </a:rPr>
              <a:t>This score is based on the region’s color contrast with respect to the whole image, with weighted sum contributions from the neighboring regions. Subsequently, more salient regions are segmented out using a graph cut. Upon segmentation, the saliency ranking Rsal is computed.</a:t>
            </a:r>
            <a:endParaRPr lang="en-US" altLang="en-US" sz="2800" dirty="0">
              <a:latin typeface="Times New Roman" panose="02020603050405020304" pitchFamily="18" charset="0"/>
              <a:cs typeface="Times New Roman" panose="02020603050405020304" pitchFamily="18" charset="0"/>
            </a:endParaRPr>
          </a:p>
          <a:p>
            <a:pPr marL="0" indent="0" algn="just">
              <a:buNone/>
            </a:pPr>
            <a:endParaRPr lang="en-US" sz="2800" dirty="0">
              <a:latin typeface="Times New Roman" panose="02020603050405020304" pitchFamily="18" charset="0"/>
              <a:cs typeface="Times New Roman" panose="02020603050405020304" pitchFamily="18" charset="0"/>
            </a:endParaRPr>
          </a:p>
          <a:p>
            <a:pPr algn="just">
              <a:spcBef>
                <a:spcPts val="0"/>
              </a:spcBef>
            </a:pPr>
            <a:endParaRPr lang="en-US" sz="2800" dirty="0">
              <a:latin typeface="Times New Roman" panose="02020603050405020304" pitchFamily="18" charset="0"/>
              <a:cs typeface="Times New Roman" panose="02020603050405020304" pitchFamily="18" charset="0"/>
            </a:endParaRPr>
          </a:p>
          <a:p>
            <a:endParaRPr lang="en-US" dirty="0"/>
          </a:p>
        </p:txBody>
      </p:sp>
      <p:sp>
        <p:nvSpPr>
          <p:cNvPr id="13" name="Rectangle 12"/>
          <p:cNvSpPr/>
          <p:nvPr/>
        </p:nvSpPr>
        <p:spPr>
          <a:xfrm>
            <a:off x="4795838" y="-14785"/>
            <a:ext cx="4343400" cy="2010771"/>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dirty="0">
                <a:solidFill>
                  <a:schemeClr val="tx1">
                    <a:lumMod val="95000"/>
                    <a:lumOff val="5000"/>
                  </a:schemeClr>
                </a:solidFill>
              </a:rPr>
              <a:t>Introduction</a:t>
            </a:r>
          </a:p>
          <a:p>
            <a:pPr fontAlgn="auto">
              <a:spcBef>
                <a:spcPts val="0"/>
              </a:spcBef>
              <a:spcAft>
                <a:spcPts val="0"/>
              </a:spcAft>
              <a:defRPr/>
            </a:pPr>
            <a:r>
              <a:rPr lang="en-US" dirty="0">
                <a:solidFill>
                  <a:schemeClr val="tx1">
                    <a:lumMod val="95000"/>
                    <a:lumOff val="5000"/>
                  </a:schemeClr>
                </a:solidFill>
              </a:rPr>
              <a:t>Existing System</a:t>
            </a:r>
          </a:p>
          <a:p>
            <a:pPr fontAlgn="auto">
              <a:spcBef>
                <a:spcPts val="0"/>
              </a:spcBef>
              <a:spcAft>
                <a:spcPts val="0"/>
              </a:spcAft>
              <a:defRPr/>
            </a:pPr>
            <a:r>
              <a:rPr lang="en-US" b="1" dirty="0">
                <a:solidFill>
                  <a:schemeClr val="tx1">
                    <a:lumMod val="95000"/>
                    <a:lumOff val="5000"/>
                  </a:schemeClr>
                </a:solidFill>
              </a:rPr>
              <a:t>Proposed System</a:t>
            </a:r>
          </a:p>
          <a:p>
            <a:pPr fontAlgn="auto">
              <a:spcBef>
                <a:spcPts val="0"/>
              </a:spcBef>
              <a:spcAft>
                <a:spcPts val="0"/>
              </a:spcAft>
              <a:defRPr/>
            </a:pPr>
            <a:r>
              <a:rPr lang="en-US" dirty="0">
                <a:solidFill>
                  <a:schemeClr val="tx1">
                    <a:lumMod val="95000"/>
                    <a:lumOff val="5000"/>
                  </a:schemeClr>
                </a:solidFill>
              </a:rPr>
              <a:t>Software </a:t>
            </a:r>
            <a:r>
              <a:rPr lang="en-US" dirty="0" smtClean="0">
                <a:solidFill>
                  <a:schemeClr val="tx1">
                    <a:lumMod val="95000"/>
                    <a:lumOff val="5000"/>
                  </a:schemeClr>
                </a:solidFill>
              </a:rPr>
              <a:t>requirements</a:t>
            </a:r>
          </a:p>
          <a:p>
            <a:pPr fontAlgn="auto">
              <a:spcBef>
                <a:spcPts val="0"/>
              </a:spcBef>
              <a:spcAft>
                <a:spcPts val="0"/>
              </a:spcAft>
              <a:defRPr/>
            </a:pPr>
            <a:r>
              <a:rPr lang="en-US" dirty="0" smtClean="0">
                <a:solidFill>
                  <a:schemeClr val="tx1">
                    <a:lumMod val="95000"/>
                    <a:lumOff val="5000"/>
                  </a:schemeClr>
                </a:solidFill>
              </a:rPr>
              <a:t>References</a:t>
            </a:r>
            <a:endParaRPr lang="en-US" dirty="0">
              <a:solidFill>
                <a:schemeClr val="tx1">
                  <a:lumMod val="95000"/>
                  <a:lumOff val="5000"/>
                </a:schemeClr>
              </a:solidFill>
            </a:endParaRPr>
          </a:p>
        </p:txBody>
      </p:sp>
      <p:sp>
        <p:nvSpPr>
          <p:cNvPr id="12" name="Rectangle 11"/>
          <p:cNvSpPr/>
          <p:nvPr/>
        </p:nvSpPr>
        <p:spPr>
          <a:xfrm>
            <a:off x="4795838" y="0"/>
            <a:ext cx="4343400" cy="2010771"/>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Abstract</a:t>
            </a:r>
          </a:p>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Introduction</a:t>
            </a:r>
            <a:endParaRPr lang="en-US" sz="1400" dirty="0">
              <a:solidFill>
                <a:schemeClr val="tx1">
                  <a:lumMod val="95000"/>
                  <a:lumOff val="5000"/>
                </a:schemeClr>
              </a:solidFill>
              <a:latin typeface="Bookman Old Style" panose="02050604050505020204" pitchFamily="18" charset="0"/>
            </a:endParaRP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Existing System</a:t>
            </a:r>
          </a:p>
          <a:p>
            <a:pPr fontAlgn="auto">
              <a:spcBef>
                <a:spcPts val="0"/>
              </a:spcBef>
              <a:spcAft>
                <a:spcPts val="0"/>
              </a:spcAft>
              <a:defRPr/>
            </a:pPr>
            <a:r>
              <a:rPr lang="en-US" sz="1400" b="1" dirty="0">
                <a:solidFill>
                  <a:schemeClr val="tx1">
                    <a:lumMod val="95000"/>
                    <a:lumOff val="5000"/>
                  </a:schemeClr>
                </a:solidFill>
                <a:latin typeface="Bookman Old Style" panose="02050604050505020204" pitchFamily="18" charset="0"/>
              </a:rPr>
              <a:t>Proposed System</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Software </a:t>
            </a:r>
            <a:r>
              <a:rPr lang="en-US" sz="1400" dirty="0" smtClean="0">
                <a:solidFill>
                  <a:schemeClr val="tx1">
                    <a:lumMod val="95000"/>
                    <a:lumOff val="5000"/>
                  </a:schemeClr>
                </a:solidFill>
                <a:latin typeface="Bookman Old Style" panose="02050604050505020204" pitchFamily="18" charset="0"/>
              </a:rPr>
              <a:t>requirements</a:t>
            </a:r>
          </a:p>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Architecture Model</a:t>
            </a:r>
          </a:p>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Modules</a:t>
            </a:r>
          </a:p>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UML  Diagrams/ER Diagrams/Flow Charts</a:t>
            </a:r>
          </a:p>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References</a:t>
            </a:r>
            <a:endParaRPr lang="en-US" sz="1400" dirty="0">
              <a:solidFill>
                <a:schemeClr val="tx1">
                  <a:lumMod val="95000"/>
                  <a:lumOff val="5000"/>
                </a:schemeClr>
              </a:solidFill>
              <a:latin typeface="Bookman Old Style" panose="02050604050505020204" pitchFamily="18" charset="0"/>
            </a:endParaRPr>
          </a:p>
        </p:txBody>
      </p:sp>
      <p:sp>
        <p:nvSpPr>
          <p:cNvPr id="14" name="Rectangle 13"/>
          <p:cNvSpPr/>
          <p:nvPr/>
        </p:nvSpPr>
        <p:spPr>
          <a:xfrm>
            <a:off x="4795838" y="0"/>
            <a:ext cx="4343400" cy="2500306"/>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Abstract</a:t>
            </a:r>
          </a:p>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Introduction</a:t>
            </a:r>
            <a:endParaRPr lang="en-US" sz="1400" dirty="0">
              <a:solidFill>
                <a:schemeClr val="tx1">
                  <a:lumMod val="95000"/>
                  <a:lumOff val="5000"/>
                </a:schemeClr>
              </a:solidFill>
              <a:latin typeface="Bookman Old Style" panose="02050604050505020204" pitchFamily="18" charset="0"/>
            </a:endParaRP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Existing </a:t>
            </a:r>
            <a:r>
              <a:rPr lang="en-US" sz="1400" dirty="0" smtClean="0">
                <a:solidFill>
                  <a:schemeClr val="tx1">
                    <a:lumMod val="95000"/>
                    <a:lumOff val="5000"/>
                  </a:schemeClr>
                </a:solidFill>
                <a:latin typeface="Bookman Old Style" panose="02050604050505020204" pitchFamily="18" charset="0"/>
              </a:rPr>
              <a:t>System</a:t>
            </a:r>
          </a:p>
          <a:p>
            <a:pPr fontAlgn="auto">
              <a:spcBef>
                <a:spcPts val="0"/>
              </a:spcBef>
              <a:spcAft>
                <a:spcPts val="0"/>
              </a:spcAft>
              <a:defRPr/>
            </a:pPr>
            <a:r>
              <a:rPr lang="en-IN" sz="1400" dirty="0" smtClean="0">
                <a:solidFill>
                  <a:schemeClr val="tx1">
                    <a:lumMod val="95000"/>
                    <a:lumOff val="5000"/>
                  </a:schemeClr>
                </a:solidFill>
                <a:latin typeface="Bookman Old Style" panose="02050604050505020204" pitchFamily="18" charset="0"/>
              </a:rPr>
              <a:t>Literature Review</a:t>
            </a:r>
          </a:p>
          <a:p>
            <a:pPr fontAlgn="auto">
              <a:spcBef>
                <a:spcPts val="0"/>
              </a:spcBef>
              <a:spcAft>
                <a:spcPts val="0"/>
              </a:spcAft>
              <a:defRPr/>
            </a:pPr>
            <a:r>
              <a:rPr lang="en-IN" sz="1400" dirty="0" smtClean="0">
                <a:solidFill>
                  <a:schemeClr val="tx1">
                    <a:lumMod val="95000"/>
                    <a:lumOff val="5000"/>
                  </a:schemeClr>
                </a:solidFill>
                <a:latin typeface="Bookman Old Style" panose="02050604050505020204" pitchFamily="18" charset="0"/>
              </a:rPr>
              <a:t>Methodology</a:t>
            </a:r>
          </a:p>
          <a:p>
            <a:pPr fontAlgn="auto">
              <a:spcBef>
                <a:spcPts val="0"/>
              </a:spcBef>
              <a:spcAft>
                <a:spcPts val="0"/>
              </a:spcAft>
              <a:defRPr/>
            </a:pPr>
            <a:r>
              <a:rPr lang="en-IN" sz="1400" dirty="0" smtClean="0">
                <a:solidFill>
                  <a:schemeClr val="tx1">
                    <a:lumMod val="95000"/>
                    <a:lumOff val="5000"/>
                  </a:schemeClr>
                </a:solidFill>
                <a:latin typeface="Bookman Old Style" panose="02050604050505020204" pitchFamily="18" charset="0"/>
              </a:rPr>
              <a:t>Schedule of Completion and Plan of Action</a:t>
            </a:r>
            <a:endParaRPr lang="en-US" sz="1400" dirty="0">
              <a:solidFill>
                <a:schemeClr val="tx1">
                  <a:lumMod val="95000"/>
                  <a:lumOff val="5000"/>
                </a:schemeClr>
              </a:solidFill>
              <a:latin typeface="Bookman Old Style" panose="02050604050505020204" pitchFamily="18" charset="0"/>
            </a:endParaRPr>
          </a:p>
          <a:p>
            <a:pPr fontAlgn="auto">
              <a:spcBef>
                <a:spcPts val="0"/>
              </a:spcBef>
              <a:spcAft>
                <a:spcPts val="0"/>
              </a:spcAft>
              <a:defRPr/>
            </a:pPr>
            <a:r>
              <a:rPr lang="en-US" sz="1400" b="1" dirty="0">
                <a:solidFill>
                  <a:schemeClr val="tx1">
                    <a:lumMod val="95000"/>
                    <a:lumOff val="5000"/>
                  </a:schemeClr>
                </a:solidFill>
                <a:latin typeface="Bookman Old Style" panose="02050604050505020204" pitchFamily="18" charset="0"/>
              </a:rPr>
              <a:t>Proposed </a:t>
            </a:r>
            <a:r>
              <a:rPr lang="en-US" sz="1400" b="1" dirty="0" smtClean="0">
                <a:solidFill>
                  <a:schemeClr val="tx1">
                    <a:lumMod val="95000"/>
                    <a:lumOff val="5000"/>
                  </a:schemeClr>
                </a:solidFill>
                <a:latin typeface="Bookman Old Style" panose="02050604050505020204" pitchFamily="18" charset="0"/>
              </a:rPr>
              <a:t>System</a:t>
            </a:r>
            <a:endParaRPr lang="en-US" sz="1400" b="1" dirty="0">
              <a:solidFill>
                <a:schemeClr val="tx1">
                  <a:lumMod val="95000"/>
                  <a:lumOff val="5000"/>
                </a:schemeClr>
              </a:solidFill>
              <a:latin typeface="Bookman Old Style" panose="02050604050505020204" pitchFamily="18" charset="0"/>
            </a:endParaRP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Software </a:t>
            </a:r>
            <a:r>
              <a:rPr lang="en-US" sz="1400" dirty="0" smtClean="0">
                <a:solidFill>
                  <a:schemeClr val="tx1">
                    <a:lumMod val="95000"/>
                    <a:lumOff val="5000"/>
                  </a:schemeClr>
                </a:solidFill>
                <a:latin typeface="Bookman Old Style" panose="02050604050505020204" pitchFamily="18" charset="0"/>
              </a:rPr>
              <a:t>requirements</a:t>
            </a:r>
          </a:p>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Architecture Model</a:t>
            </a:r>
          </a:p>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Modules</a:t>
            </a:r>
          </a:p>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UML  Diagrams/ER Diagrams/Flow Charts</a:t>
            </a:r>
          </a:p>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References</a:t>
            </a:r>
            <a:endParaRPr lang="en-US" sz="1400" dirty="0">
              <a:solidFill>
                <a:schemeClr val="tx1">
                  <a:lumMod val="95000"/>
                  <a:lumOff val="5000"/>
                </a:schemeClr>
              </a:solidFill>
              <a:latin typeface="Bookman Old Style" panose="020506040505050202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380</TotalTime>
  <Words>1115</Words>
  <Application>Microsoft Office PowerPoint</Application>
  <PresentationFormat>On-screen Show (4:3)</PresentationFormat>
  <Paragraphs>446</Paragraphs>
  <Slides>26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SimSun</vt:lpstr>
      <vt:lpstr>Arial</vt:lpstr>
      <vt:lpstr>Baskerville Old Face</vt:lpstr>
      <vt:lpstr>Book Antiqua</vt:lpstr>
      <vt:lpstr>Bookman Old Style</vt:lpstr>
      <vt:lpstr>Calibri</vt:lpstr>
      <vt:lpstr>Times New Roman</vt:lpstr>
      <vt:lpstr>Wingdings</vt:lpstr>
      <vt:lpstr>Office Theme</vt:lpstr>
      <vt:lpstr>A DEVICE PERFORMING OBJECT DETECTION TO HELP THE BLIND PEOPLE</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Sambit</dc:creator>
  <cp:lastModifiedBy>Mukta Kambhampati</cp:lastModifiedBy>
  <cp:revision>266</cp:revision>
  <dcterms:created xsi:type="dcterms:W3CDTF">2013-05-08T19:42:00Z</dcterms:created>
  <dcterms:modified xsi:type="dcterms:W3CDTF">2020-07-17T07:21:43Z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