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112FE98-5E8F-43F3-8031-276B0F3C7C84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11760" y="3369240"/>
            <a:ext cx="852012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311760" y="4038840"/>
            <a:ext cx="852012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2BAF049-4622-4F49-8988-24C1DE58CD6F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11760" y="3369240"/>
            <a:ext cx="415764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7840" y="3369240"/>
            <a:ext cx="415764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311760" y="4038840"/>
            <a:ext cx="415764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7840" y="4038840"/>
            <a:ext cx="415764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EB891BC-8C2A-4C6A-8B1D-57A8D7ACEDD3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311760" y="3369240"/>
            <a:ext cx="274320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192480" y="3369240"/>
            <a:ext cx="274320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73200" y="3369240"/>
            <a:ext cx="274320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311760" y="4038840"/>
            <a:ext cx="274320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192480" y="4038840"/>
            <a:ext cx="274320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73200" y="4038840"/>
            <a:ext cx="274320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51FEB34-5D30-4638-892C-7E166C8E182F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01C62F-D750-47F5-A264-88FA5F00A59F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311760" y="3369240"/>
            <a:ext cx="8520120" cy="128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B383F1-7E3B-40D5-8621-6804AEC9C260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311760" y="3369240"/>
            <a:ext cx="8520120" cy="128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A2E4E9-1BD9-41F5-B683-C391B88052F1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11760" y="3369240"/>
            <a:ext cx="4157640" cy="128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7840" y="3369240"/>
            <a:ext cx="4157640" cy="128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1D4543-2AE5-4751-A772-238CDEF2C8DF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36C69B-55B8-4E4A-86EA-6365C859C762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311760" y="1256040"/>
            <a:ext cx="8520120" cy="941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7E3E4F-08A6-42BF-8C1F-0D5A7153231A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3369240"/>
            <a:ext cx="415764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7840" y="3369240"/>
            <a:ext cx="4157640" cy="128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311760" y="4038840"/>
            <a:ext cx="415764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C910D5-21CD-4F26-884E-ABD71870F2BD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11760" y="3369240"/>
            <a:ext cx="8520120" cy="128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1CCF3B5-0CE2-49B1-B512-9D07D64479AE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11760" y="3369240"/>
            <a:ext cx="4157640" cy="128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7840" y="3369240"/>
            <a:ext cx="415764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677840" y="4038840"/>
            <a:ext cx="415764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DB7FB0-1614-4E35-A583-D8B2845508BC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3369240"/>
            <a:ext cx="415764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7840" y="3369240"/>
            <a:ext cx="415764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311760" y="4038840"/>
            <a:ext cx="852012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7706ED-8569-4B32-B8F1-319F8B0859F7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11760" y="3369240"/>
            <a:ext cx="852012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11760" y="4038840"/>
            <a:ext cx="852012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39B559-081B-4D9F-90D2-D50BDEB1F34C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11760" y="3369240"/>
            <a:ext cx="415764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7840" y="3369240"/>
            <a:ext cx="415764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311760" y="4038840"/>
            <a:ext cx="415764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677840" y="4038840"/>
            <a:ext cx="415764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29FA06-42E0-4C56-A5C5-AF8D3895B7CE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311760" y="3369240"/>
            <a:ext cx="274320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3192480" y="3369240"/>
            <a:ext cx="274320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073200" y="3369240"/>
            <a:ext cx="274320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311760" y="4038840"/>
            <a:ext cx="274320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3192480" y="4038840"/>
            <a:ext cx="274320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6073200" y="4038840"/>
            <a:ext cx="274320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92D013-66FC-44F7-AE37-BC6A59F96F53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FB7DF8-20ED-4912-9A28-AA5737DD58B3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311760" y="3369240"/>
            <a:ext cx="8520120" cy="128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1A80F3-2DBD-4696-9F05-7561705FBC21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11760" y="3369240"/>
            <a:ext cx="8520120" cy="128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2F4AE5-C079-42A4-8343-91C1FB97EB20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11760" y="3369240"/>
            <a:ext cx="4157640" cy="128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7840" y="3369240"/>
            <a:ext cx="4157640" cy="128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20D00E-2A7E-4EE2-B135-12B3EDEF8799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32A96E-4D03-4C5C-A6DA-39AE1E64EEF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11760" y="3369240"/>
            <a:ext cx="8520120" cy="128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3A73882-7BC0-4E17-8D8F-1D1191FA2063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311760" y="1256040"/>
            <a:ext cx="8520120" cy="941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D2267E-ACD9-4DBD-90E8-89A07412F4E2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3369240"/>
            <a:ext cx="415764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7840" y="3369240"/>
            <a:ext cx="4157640" cy="128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311760" y="4038840"/>
            <a:ext cx="415764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114068-C146-4601-935B-F6A5E71A56A6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311760" y="3369240"/>
            <a:ext cx="4157640" cy="128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7840" y="3369240"/>
            <a:ext cx="415764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677840" y="4038840"/>
            <a:ext cx="415764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77D853-7F1B-490F-A287-BA68493A5ED1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311760" y="3369240"/>
            <a:ext cx="415764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77840" y="3369240"/>
            <a:ext cx="415764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311760" y="4038840"/>
            <a:ext cx="852012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B7F208-304B-40D0-9037-D07F2175E676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311760" y="3369240"/>
            <a:ext cx="852012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311760" y="4038840"/>
            <a:ext cx="852012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573263-9C2B-4D30-AC6B-1AD1E38C6A62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11760" y="3369240"/>
            <a:ext cx="415764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677840" y="3369240"/>
            <a:ext cx="415764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311760" y="4038840"/>
            <a:ext cx="415764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4677840" y="4038840"/>
            <a:ext cx="415764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C07AA6-A2F1-4B15-A46D-A8B28E02A1CB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311760" y="3369240"/>
            <a:ext cx="274320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3192480" y="3369240"/>
            <a:ext cx="274320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073200" y="3369240"/>
            <a:ext cx="274320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311760" y="4038840"/>
            <a:ext cx="274320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3192480" y="4038840"/>
            <a:ext cx="274320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6073200" y="4038840"/>
            <a:ext cx="274320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3FDDED-9A46-422E-859E-DA1C7933BED2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11760" y="3369240"/>
            <a:ext cx="4157640" cy="128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7840" y="3369240"/>
            <a:ext cx="4157640" cy="128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92C77D0-6EE4-49D4-90C3-37B57CDC604D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3084253-9470-4B16-BCD7-728C20F47856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11760" y="1256040"/>
            <a:ext cx="8520120" cy="941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5ED92F1-8354-4CB5-98BB-AF70B780630B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11760" y="3369240"/>
            <a:ext cx="415764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7840" y="3369240"/>
            <a:ext cx="4157640" cy="128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11760" y="4038840"/>
            <a:ext cx="415764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328EE94-7E91-469D-9B22-CB9D5DE6D431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11760" y="3369240"/>
            <a:ext cx="4157640" cy="128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7840" y="3369240"/>
            <a:ext cx="415764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7840" y="4038840"/>
            <a:ext cx="415764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6A886A0-0349-4D50-9AFD-6DEAAC7440A4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11760" y="3369240"/>
            <a:ext cx="415764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7840" y="3369240"/>
            <a:ext cx="415764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311760" y="4038840"/>
            <a:ext cx="852012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08BD0AF-314A-45C3-BC16-F16FEA6932C0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0;p2"/>
          <p:cNvGrpSpPr/>
          <p:nvPr/>
        </p:nvGrpSpPr>
        <p:grpSpPr>
          <a:xfrm>
            <a:off x="6098760" y="0"/>
            <a:ext cx="3045240" cy="2030400"/>
            <a:chOff x="6098760" y="0"/>
            <a:chExt cx="3045240" cy="2030400"/>
          </a:xfrm>
        </p:grpSpPr>
        <p:sp>
          <p:nvSpPr>
            <p:cNvPr id="1" name="Google Shape;11;p2"/>
            <p:cNvSpPr/>
            <p:nvPr/>
          </p:nvSpPr>
          <p:spPr>
            <a:xfrm>
              <a:off x="8128800" y="0"/>
              <a:ext cx="1014840" cy="101484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" name="Google Shape;12;p2"/>
            <p:cNvSpPr/>
            <p:nvPr/>
          </p:nvSpPr>
          <p:spPr>
            <a:xfrm flipH="1">
              <a:off x="7112880" y="0"/>
              <a:ext cx="1014840" cy="1014840"/>
            </a:xfrm>
            <a:prstGeom prst="rtTriangl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" name="Google Shape;13;p2"/>
            <p:cNvSpPr/>
            <p:nvPr/>
          </p:nvSpPr>
          <p:spPr>
            <a:xfrm flipH="1" rot="10800000">
              <a:off x="7113240" y="36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" name="Google Shape;14;p2"/>
            <p:cNvSpPr/>
            <p:nvPr/>
          </p:nvSpPr>
          <p:spPr>
            <a:xfrm rot="10800000">
              <a:off x="6098760" y="360"/>
              <a:ext cx="1014840" cy="1014840"/>
            </a:xfrm>
            <a:prstGeom prst="rtTriangl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" name="Google Shape;15;p2"/>
            <p:cNvSpPr/>
            <p:nvPr/>
          </p:nvSpPr>
          <p:spPr>
            <a:xfrm rot="10800000">
              <a:off x="8129160" y="101556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indent="0">
              <a:buNone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1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1"/>
                </a:solidFill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5247FE0-4765-453E-9462-4F80C8A5C7BC}" type="slidenum">
              <a:rPr b="0" lang="en" sz="1000" spc="-1" strike="noStrike">
                <a:solidFill>
                  <a:schemeClr val="lt1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29;p4"/>
          <p:cNvGrpSpPr/>
          <p:nvPr/>
        </p:nvGrpSpPr>
        <p:grpSpPr>
          <a:xfrm>
            <a:off x="0" y="3903840"/>
            <a:ext cx="9144000" cy="1239480"/>
            <a:chOff x="0" y="3903840"/>
            <a:chExt cx="9144000" cy="1239480"/>
          </a:xfrm>
        </p:grpSpPr>
        <p:sp>
          <p:nvSpPr>
            <p:cNvPr id="46" name="Google Shape;30;p4"/>
            <p:cNvSpPr/>
            <p:nvPr/>
          </p:nvSpPr>
          <p:spPr>
            <a:xfrm>
              <a:off x="8154720" y="3903840"/>
              <a:ext cx="988920" cy="98748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Google Shape;31;p4"/>
            <p:cNvSpPr/>
            <p:nvPr/>
          </p:nvSpPr>
          <p:spPr>
            <a:xfrm flipH="1">
              <a:off x="6180480" y="3903840"/>
              <a:ext cx="988920" cy="98748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Google Shape;32;p4"/>
            <p:cNvSpPr/>
            <p:nvPr/>
          </p:nvSpPr>
          <p:spPr>
            <a:xfrm>
              <a:off x="7170120" y="3903840"/>
              <a:ext cx="988920" cy="98748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" name="Google Shape;33;p4"/>
            <p:cNvSpPr/>
            <p:nvPr/>
          </p:nvSpPr>
          <p:spPr>
            <a:xfrm rot="10800000">
              <a:off x="8155080" y="3904200"/>
              <a:ext cx="988920" cy="987480"/>
            </a:xfrm>
            <a:prstGeom prst="rtTriangl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Google Shape;34;p4"/>
            <p:cNvSpPr/>
            <p:nvPr/>
          </p:nvSpPr>
          <p:spPr>
            <a:xfrm>
              <a:off x="0" y="4891680"/>
              <a:ext cx="9143640" cy="2516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1"/>
                </a:solidFill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3A8C405-2A32-4CDB-89C8-2B56F73EC0EA}" type="slidenum">
              <a:rPr b="0" lang="en" sz="1000" spc="-1" strike="noStrike">
                <a:solidFill>
                  <a:schemeClr val="lt1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70;p11"/>
          <p:cNvGrpSpPr/>
          <p:nvPr/>
        </p:nvGrpSpPr>
        <p:grpSpPr>
          <a:xfrm>
            <a:off x="6098760" y="0"/>
            <a:ext cx="3045240" cy="2030400"/>
            <a:chOff x="6098760" y="0"/>
            <a:chExt cx="3045240" cy="2030400"/>
          </a:xfrm>
        </p:grpSpPr>
        <p:sp>
          <p:nvSpPr>
            <p:cNvPr id="91" name="Google Shape;71;p11"/>
            <p:cNvSpPr/>
            <p:nvPr/>
          </p:nvSpPr>
          <p:spPr>
            <a:xfrm>
              <a:off x="8128800" y="0"/>
              <a:ext cx="1014840" cy="101484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2" name="Google Shape;72;p11"/>
            <p:cNvSpPr/>
            <p:nvPr/>
          </p:nvSpPr>
          <p:spPr>
            <a:xfrm flipH="1">
              <a:off x="7112880" y="0"/>
              <a:ext cx="1014840" cy="1014840"/>
            </a:xfrm>
            <a:prstGeom prst="rtTriangl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" name="Google Shape;73;p11"/>
            <p:cNvSpPr/>
            <p:nvPr/>
          </p:nvSpPr>
          <p:spPr>
            <a:xfrm flipH="1" rot="10800000">
              <a:off x="7113240" y="36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4" name="Google Shape;74;p11"/>
            <p:cNvSpPr/>
            <p:nvPr/>
          </p:nvSpPr>
          <p:spPr>
            <a:xfrm rot="10800000">
              <a:off x="6098760" y="360"/>
              <a:ext cx="1014840" cy="1014840"/>
            </a:xfrm>
            <a:prstGeom prst="rtTriangl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5" name="Google Shape;75;p11"/>
            <p:cNvSpPr/>
            <p:nvPr/>
          </p:nvSpPr>
          <p:spPr>
            <a:xfrm rot="10800000">
              <a:off x="8129160" y="101556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12000" spc="-1" strike="noStrike">
                <a:solidFill>
                  <a:schemeClr val="lt1"/>
                </a:solidFill>
                <a:latin typeface="Roboto"/>
                <a:ea typeface="Roboto"/>
              </a:rPr>
              <a:t>xx%</a:t>
            </a:r>
            <a:endParaRPr b="0" lang="en-US" sz="1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8520120" cy="1281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46000"/>
          </a:bodyPr>
          <a:p>
            <a:pPr marL="198720" indent="-14904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397440" indent="-14904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596160" indent="-13248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794880" indent="-9936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993600" indent="-9936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1192320" indent="-9936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1391040" indent="-9936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3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1"/>
                </a:solidFill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75F7CFB-1919-4F24-B53F-7C52A6250BF6}" type="slidenum">
              <a:rPr b="0" lang="en" sz="1000" spc="-1" strike="noStrike">
                <a:solidFill>
                  <a:schemeClr val="lt1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chemeClr val="lt1"/>
                </a:solidFill>
                <a:latin typeface="Roboto"/>
                <a:ea typeface="Roboto"/>
              </a:rPr>
              <a:t>Formulating a New Real Denial Rate of Mortgage Applications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597960" y="2715840"/>
            <a:ext cx="8221680" cy="43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1840" spc="-1" strike="noStrike">
                <a:solidFill>
                  <a:schemeClr val="lt1"/>
                </a:solidFill>
                <a:latin typeface="Roboto"/>
                <a:ea typeface="Roboto"/>
              </a:rPr>
              <a:t>Computer Science Senior Paper Preparation</a:t>
            </a:r>
            <a:endParaRPr b="0" lang="en-US" sz="18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subTitle"/>
          </p:nvPr>
        </p:nvSpPr>
        <p:spPr>
          <a:xfrm>
            <a:off x="597960" y="3406320"/>
            <a:ext cx="8221680" cy="43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2540" spc="-1" strike="noStrike">
                <a:solidFill>
                  <a:schemeClr val="lt1"/>
                </a:solidFill>
                <a:latin typeface="Roboto"/>
                <a:ea typeface="Roboto"/>
              </a:rPr>
              <a:t>Khawm Mung</a:t>
            </a:r>
            <a:endParaRPr b="0" lang="en-US" sz="254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chemeClr val="dk1"/>
                </a:solidFill>
                <a:latin typeface="Roboto"/>
                <a:ea typeface="Roboto"/>
              </a:rPr>
              <a:t>Overview and Motivation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3925080" cy="3338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200" spc="-1" strike="noStrike" u="sng">
                <a:solidFill>
                  <a:schemeClr val="dk2"/>
                </a:solidFill>
                <a:uFillTx/>
                <a:latin typeface="Roboto"/>
                <a:ea typeface="Roboto"/>
              </a:rPr>
              <a:t>Real Denial Rate (RDR)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8280">
              <a:lnSpc>
                <a:spcPct val="115000"/>
              </a:lnSpc>
              <a:spcBef>
                <a:spcPts val="1199"/>
              </a:spcBef>
              <a:buClr>
                <a:srgbClr val="434343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200" spc="-1" strike="noStrike">
                <a:solidFill>
                  <a:schemeClr val="dk2"/>
                </a:solidFill>
                <a:latin typeface="Roboto"/>
                <a:ea typeface="Roboto"/>
              </a:rPr>
              <a:t>Traditional (Observed) Denial Rate is crude and ignores many variables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434343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200" spc="-1" strike="noStrike">
                <a:solidFill>
                  <a:schemeClr val="dk2"/>
                </a:solidFill>
                <a:latin typeface="Roboto"/>
                <a:ea typeface="Roboto"/>
              </a:rPr>
              <a:t>RDR is an effective tool to better understand housing market trends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Google Shape;94;p14"/>
          <p:cNvSpPr/>
          <p:nvPr/>
        </p:nvSpPr>
        <p:spPr>
          <a:xfrm>
            <a:off x="4947480" y="1229760"/>
            <a:ext cx="3884400" cy="918360"/>
          </a:xfrm>
          <a:prstGeom prst="rect">
            <a:avLst/>
          </a:prstGeom>
          <a:solidFill>
            <a:srgbClr val="6666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2100" spc="-1" strike="noStrike">
                <a:solidFill>
                  <a:schemeClr val="lt1"/>
                </a:solidFill>
                <a:latin typeface="Roboto"/>
                <a:ea typeface="Roboto"/>
              </a:rPr>
              <a:t>Existing RDR uses proprietary data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Google Shape;95;p14"/>
          <p:cNvSpPr/>
          <p:nvPr/>
        </p:nvSpPr>
        <p:spPr>
          <a:xfrm>
            <a:off x="6690240" y="2158200"/>
            <a:ext cx="488880" cy="9781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Google Shape;96;p14"/>
          <p:cNvSpPr txBox="1"/>
          <p:nvPr/>
        </p:nvSpPr>
        <p:spPr>
          <a:xfrm>
            <a:off x="4992480" y="3136320"/>
            <a:ext cx="3891240" cy="6015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ln w="0">
                  <a:noFill/>
                </a:ln>
                <a:solidFill>
                  <a:srgbClr val="999999"/>
                </a:solidFill>
                <a:latin typeface="Arial"/>
                <a:ea typeface="Arial"/>
              </a:rPr>
              <a:t>Formulate New (better) RDR</a:t>
            </a:r>
            <a:endParaRPr b="0" lang="en-US" sz="1400" spc="-1" strike="noStrike">
              <a:ln w="0">
                <a:noFill/>
              </a:ln>
              <a:solidFill>
                <a:srgbClr val="999999"/>
              </a:solidFill>
              <a:latin typeface="Arial"/>
            </a:endParaRPr>
          </a:p>
        </p:txBody>
      </p:sp>
      <p:pic>
        <p:nvPicPr>
          <p:cNvPr id="143" name="Google Shape;97;p14" descr=""/>
          <p:cNvPicPr/>
          <p:nvPr/>
        </p:nvPicPr>
        <p:blipFill>
          <a:blip r:embed="rId1"/>
          <a:stretch/>
        </p:blipFill>
        <p:spPr>
          <a:xfrm>
            <a:off x="8001000" y="167364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144" name="Google Shape;98;p14" descr=""/>
          <p:cNvPicPr/>
          <p:nvPr/>
        </p:nvPicPr>
        <p:blipFill>
          <a:blip r:embed="rId2"/>
          <a:stretch/>
        </p:blipFill>
        <p:spPr>
          <a:xfrm>
            <a:off x="4992480" y="3625560"/>
            <a:ext cx="1502280" cy="97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chemeClr val="dk1"/>
                </a:solidFill>
                <a:latin typeface="Roboto"/>
                <a:ea typeface="Roboto"/>
              </a:rPr>
              <a:t>Preliminary Research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4054320" cy="3338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Roboto"/>
                <a:ea typeface="Roboto"/>
              </a:rPr>
              <a:t>Urban Institute’s RDR = K / 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Roboto"/>
                <a:ea typeface="Roboto"/>
              </a:rPr>
              <a:t>K = # of denied loan applications by Low Credit Profiles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400" spc="-1" strike="noStrike">
                <a:solidFill>
                  <a:schemeClr val="dk2"/>
                </a:solidFill>
                <a:latin typeface="Roboto"/>
                <a:ea typeface="Roboto"/>
              </a:rPr>
              <a:t>I = # of loan applications by Low Credit Profiles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1800" spc="-1" strike="noStrike">
                <a:solidFill>
                  <a:schemeClr val="dk2"/>
                </a:solidFill>
                <a:latin typeface="Roboto"/>
                <a:ea typeface="Roboto"/>
              </a:rPr>
              <a:t>Rely on proprietary data to determine the credit profile of borrowers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Google Shape;112;p16" descr=""/>
          <p:cNvPicPr/>
          <p:nvPr/>
        </p:nvPicPr>
        <p:blipFill>
          <a:blip r:embed="rId1"/>
          <a:stretch/>
        </p:blipFill>
        <p:spPr>
          <a:xfrm>
            <a:off x="4366440" y="410040"/>
            <a:ext cx="4777200" cy="448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chemeClr val="dk1"/>
                </a:solidFill>
                <a:latin typeface="Roboto"/>
                <a:ea typeface="Roboto"/>
              </a:rPr>
              <a:t>Proposed Approach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4259880" cy="3338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marL="415800" indent="-32364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2000" spc="-1" strike="noStrike">
                <a:solidFill>
                  <a:schemeClr val="dk2"/>
                </a:solidFill>
                <a:latin typeface="Roboto"/>
                <a:ea typeface="Roboto"/>
              </a:rPr>
              <a:t>Parameters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31960" indent="-32364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2000" spc="-1" strike="noStrike">
                <a:solidFill>
                  <a:schemeClr val="dk2"/>
                </a:solidFill>
                <a:latin typeface="Roboto"/>
                <a:ea typeface="Roboto"/>
              </a:rPr>
              <a:t>Total # of mortgage applications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31960" indent="-32364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2000" spc="-1" strike="noStrike">
                <a:solidFill>
                  <a:schemeClr val="dk2"/>
                </a:solidFill>
                <a:latin typeface="Roboto"/>
                <a:ea typeface="Roboto"/>
              </a:rPr>
              <a:t>Total # of denied applications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31960" indent="-32364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2000" spc="-1" strike="noStrike">
                <a:solidFill>
                  <a:schemeClr val="dk2"/>
                </a:solidFill>
                <a:latin typeface="Roboto"/>
                <a:ea typeface="Roboto"/>
              </a:rPr>
              <a:t>Denial reasons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31960" indent="-32364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2000" spc="-1" strike="noStrike">
                <a:solidFill>
                  <a:schemeClr val="dk2"/>
                </a:solidFill>
                <a:latin typeface="Roboto"/>
                <a:ea typeface="Roboto"/>
              </a:rPr>
              <a:t>Debt-to-income ratio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48120" indent="-312120">
              <a:lnSpc>
                <a:spcPct val="115000"/>
              </a:lnSpc>
              <a:buClr>
                <a:srgbClr val="434343"/>
              </a:buClr>
              <a:buFont typeface="Roboto"/>
              <a:buChar char="■"/>
            </a:pPr>
            <a:r>
              <a:rPr b="0" lang="en" sz="1800" spc="-1" strike="noStrike">
                <a:solidFill>
                  <a:schemeClr val="dk2"/>
                </a:solidFill>
                <a:latin typeface="Roboto"/>
                <a:ea typeface="Roboto"/>
              </a:rPr>
              <a:t>Income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48120" indent="-312120">
              <a:lnSpc>
                <a:spcPct val="115000"/>
              </a:lnSpc>
              <a:buClr>
                <a:srgbClr val="434343"/>
              </a:buClr>
              <a:buFont typeface="Roboto"/>
              <a:buChar char="■"/>
            </a:pPr>
            <a:r>
              <a:rPr b="0" lang="en" sz="1800" spc="-1" strike="noStrike">
                <a:solidFill>
                  <a:schemeClr val="dk2"/>
                </a:solidFill>
                <a:latin typeface="Roboto"/>
                <a:ea typeface="Roboto"/>
              </a:rPr>
              <a:t>Loan amount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31960" indent="-32364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2000" spc="-1" strike="noStrike">
                <a:solidFill>
                  <a:schemeClr val="dk2"/>
                </a:solidFill>
                <a:latin typeface="Roboto"/>
                <a:ea typeface="Roboto"/>
              </a:rPr>
              <a:t>Mortgage rates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572000" y="1229760"/>
            <a:ext cx="4450320" cy="3338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5568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2000" spc="-1" strike="noStrike">
                <a:solidFill>
                  <a:schemeClr val="dk2"/>
                </a:solidFill>
                <a:latin typeface="Roboto"/>
                <a:ea typeface="Roboto"/>
              </a:rPr>
              <a:t>Aim is to use publicly available data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800" spc="-1" strike="noStrike">
                <a:solidFill>
                  <a:schemeClr val="dk2"/>
                </a:solidFill>
                <a:latin typeface="Roboto"/>
                <a:ea typeface="Roboto"/>
              </a:rPr>
              <a:t>Home Mortgage Disclosure Act (HMDA)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b="0" lang="en" sz="1800" spc="-1" strike="noStrike">
                <a:solidFill>
                  <a:schemeClr val="dk2"/>
                </a:solidFill>
                <a:latin typeface="Roboto"/>
                <a:ea typeface="Roboto"/>
              </a:rPr>
              <a:t>Historic Mortgage Rates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" sz="2000" spc="-1" strike="noStrike">
                <a:solidFill>
                  <a:schemeClr val="dk2"/>
                </a:solidFill>
                <a:latin typeface="Roboto"/>
                <a:ea typeface="Roboto"/>
              </a:rPr>
              <a:t>Develop a predictor model for mortgage acceptance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11760" y="1556280"/>
            <a:ext cx="8520120" cy="2030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0" spc="-1" strike="noStrike">
                <a:solidFill>
                  <a:schemeClr val="lt1"/>
                </a:solidFill>
                <a:latin typeface="Roboto"/>
                <a:ea typeface="Roboto"/>
              </a:rPr>
              <a:t>Thank You</a:t>
            </a:r>
            <a:endParaRPr b="0" lang="en-US" sz="1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LibreOffice/7.4.5.1$Linux_X86_64 LibreOffice_project/40$Build-1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2023-04-19T16:59:38Z</dcterms:modified>
  <cp:revision>2</cp:revision>
  <dc:subject/>
  <dc:title/>
</cp:coreProperties>
</file>