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8"/>
  </p:notesMasterIdLst>
  <p:sldIdLst>
    <p:sldId id="256" r:id="rId2"/>
    <p:sldId id="837" r:id="rId3"/>
    <p:sldId id="722" r:id="rId4"/>
    <p:sldId id="731" r:id="rId5"/>
    <p:sldId id="807" r:id="rId6"/>
    <p:sldId id="735" r:id="rId7"/>
    <p:sldId id="838" r:id="rId8"/>
    <p:sldId id="810" r:id="rId9"/>
    <p:sldId id="809" r:id="rId10"/>
    <p:sldId id="812" r:id="rId11"/>
    <p:sldId id="736" r:id="rId12"/>
    <p:sldId id="840" r:id="rId13"/>
    <p:sldId id="737" r:id="rId14"/>
    <p:sldId id="811" r:id="rId15"/>
    <p:sldId id="813" r:id="rId16"/>
    <p:sldId id="742" r:id="rId17"/>
    <p:sldId id="743" r:id="rId18"/>
    <p:sldId id="744" r:id="rId19"/>
    <p:sldId id="745" r:id="rId20"/>
    <p:sldId id="746" r:id="rId21"/>
    <p:sldId id="747" r:id="rId22"/>
    <p:sldId id="749" r:id="rId23"/>
    <p:sldId id="750" r:id="rId24"/>
    <p:sldId id="751" r:id="rId25"/>
    <p:sldId id="752" r:id="rId26"/>
    <p:sldId id="753" r:id="rId27"/>
    <p:sldId id="754" r:id="rId28"/>
    <p:sldId id="755" r:id="rId29"/>
    <p:sldId id="756" r:id="rId30"/>
    <p:sldId id="835" r:id="rId31"/>
    <p:sldId id="761" r:id="rId32"/>
    <p:sldId id="841" r:id="rId33"/>
    <p:sldId id="842" r:id="rId34"/>
    <p:sldId id="843" r:id="rId35"/>
    <p:sldId id="844" r:id="rId36"/>
    <p:sldId id="845" r:id="rId37"/>
    <p:sldId id="763" r:id="rId38"/>
    <p:sldId id="764" r:id="rId39"/>
    <p:sldId id="846" r:id="rId40"/>
    <p:sldId id="766" r:id="rId41"/>
    <p:sldId id="767" r:id="rId42"/>
    <p:sldId id="850" r:id="rId43"/>
    <p:sldId id="768" r:id="rId44"/>
    <p:sldId id="769" r:id="rId45"/>
    <p:sldId id="847" r:id="rId46"/>
    <p:sldId id="775" r:id="rId47"/>
    <p:sldId id="834" r:id="rId48"/>
    <p:sldId id="776" r:id="rId49"/>
    <p:sldId id="777" r:id="rId50"/>
    <p:sldId id="848" r:id="rId51"/>
    <p:sldId id="779" r:id="rId52"/>
    <p:sldId id="782" r:id="rId53"/>
    <p:sldId id="849" r:id="rId54"/>
    <p:sldId id="784" r:id="rId55"/>
    <p:sldId id="814" r:id="rId56"/>
    <p:sldId id="785" r:id="rId5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48" autoAdjust="0"/>
    <p:restoredTop sz="94694"/>
  </p:normalViewPr>
  <p:slideViewPr>
    <p:cSldViewPr snapToGrid="0" snapToObjects="1">
      <p:cViewPr varScale="1">
        <p:scale>
          <a:sx n="78" d="100"/>
          <a:sy n="78" d="100"/>
        </p:scale>
        <p:origin x="130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CB1E2E-C4BC-47DB-AA4E-77E14AD75D6D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14DE93-CDF2-4637-AAD2-927E2D36C7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91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806-8852-5243-81B4-C2109808823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7D7-E4F6-524C-B365-B2EE832C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18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806-8852-5243-81B4-C2109808823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7D7-E4F6-524C-B365-B2EE832C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4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806-8852-5243-81B4-C2109808823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7D7-E4F6-524C-B365-B2EE832C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50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806-8852-5243-81B4-C2109808823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7D7-E4F6-524C-B365-B2EE832C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70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806-8852-5243-81B4-C2109808823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7D7-E4F6-524C-B365-B2EE832C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806-8852-5243-81B4-C2109808823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7D7-E4F6-524C-B365-B2EE832C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7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806-8852-5243-81B4-C2109808823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7D7-E4F6-524C-B365-B2EE832C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4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806-8852-5243-81B4-C2109808823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7D7-E4F6-524C-B365-B2EE832C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60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806-8852-5243-81B4-C2109808823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7D7-E4F6-524C-B365-B2EE832C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819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806-8852-5243-81B4-C2109808823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7D7-E4F6-524C-B365-B2EE832C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58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E94806-8852-5243-81B4-C2109808823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DBB7D7-E4F6-524C-B365-B2EE832C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43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94806-8852-5243-81B4-C21098088232}" type="datetimeFigureOut">
              <a:rPr lang="en-US" smtClean="0"/>
              <a:t>10/25/2024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DBB7D7-E4F6-524C-B365-B2EE832C9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903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600" dirty="0"/>
              <a:t>Intermediate Quantitative Methods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III. Multiple regression (weeks 4-5)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92869"/>
            <a:ext cx="6400800" cy="1752600"/>
          </a:xfrm>
        </p:spPr>
        <p:txBody>
          <a:bodyPr/>
          <a:lstStyle/>
          <a:p>
            <a:r>
              <a:rPr lang="en-US" dirty="0"/>
              <a:t>Filip </a:t>
            </a:r>
            <a:r>
              <a:rPr lang="en-US" dirty="0" err="1"/>
              <a:t>Kostelka</a:t>
            </a:r>
            <a:r>
              <a:rPr lang="en-US" dirty="0"/>
              <a:t> &amp; Arnout van de Rijt</a:t>
            </a:r>
          </a:p>
          <a:p>
            <a:r>
              <a:rPr lang="en-US" dirty="0"/>
              <a:t>EUI SPS Department 2024</a:t>
            </a:r>
          </a:p>
        </p:txBody>
      </p:sp>
    </p:spTree>
    <p:extLst>
      <p:ext uri="{BB962C8B-B14F-4D97-AF65-F5344CB8AC3E}">
        <p14:creationId xmlns:p14="http://schemas.microsoft.com/office/powerpoint/2010/main" val="3149151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0100"/>
          </a:xfrm>
        </p:spPr>
        <p:txBody>
          <a:bodyPr>
            <a:noAutofit/>
          </a:bodyPr>
          <a:lstStyle/>
          <a:p>
            <a:r>
              <a:rPr lang="en-US" sz="3200" dirty="0"/>
              <a:t>Regression anatomy:</a:t>
            </a:r>
            <a:br>
              <a:rPr lang="en-US" sz="3200" dirty="0"/>
            </a:br>
            <a:r>
              <a:rPr lang="en-US" sz="3200" dirty="0"/>
              <a:t>What is different in multiple regression?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695" y="1178170"/>
            <a:ext cx="6603023" cy="56006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Source |       SS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MS      Number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=       900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F(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898)       =     11.22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Model |  2.77777778      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2.77777778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F        =    0.0008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 |  222.222222    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898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.247463499   R-squared       = 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0.0123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R-squared   =    0.0112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Total |         225       899  .250278087   Root MSE        =    .49746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  Std. Err.      t    P&gt;|t|     [95% Conf. Interval]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.1111111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.0331638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3.35   0.001     .0460235    .1761987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_cons |   .4444444   .0234503    18.95   0.000     .3984206    .4904683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Source |       SS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MS      Number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=       900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F(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897)       =     56.06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Model |          25      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12.5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F        =    0.0000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 |         200    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897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.22296544   R-squared       = 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0.1111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R-squared   =    0.1091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Total |         225       899  .250278087   Root MSE        =    .47219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  Std. Err.      t    P&gt;|t|     [95% Conf. Interval]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1.48e-17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.033389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0.00   1.000    -.0655297    .0655297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class |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.3333333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.033389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9.98   0.000     .2678036     .398863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_cons |   .3333333   .0248867    13.39   0.000     .2844904    .3821763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27177" y="1635369"/>
            <a:ext cx="24530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 </a:t>
            </a:r>
            <a:r>
              <a:rPr lang="en-US" dirty="0" err="1"/>
              <a:t>df</a:t>
            </a:r>
            <a:r>
              <a:rPr lang="en-US" dirty="0"/>
              <a:t>: More than 1 degree of freedom used up by model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</a:t>
            </a:r>
            <a:r>
              <a:rPr lang="en-US" i="1" dirty="0"/>
              <a:t>F</a:t>
            </a:r>
            <a:r>
              <a:rPr lang="en-US" dirty="0"/>
              <a:t> no longer equal to </a:t>
            </a:r>
            <a:r>
              <a:rPr lang="en-US" i="1" dirty="0"/>
              <a:t>t</a:t>
            </a:r>
            <a:r>
              <a:rPr lang="en-US" dirty="0"/>
              <a:t> squared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</a:t>
            </a:r>
            <a:r>
              <a:rPr lang="en-US" baseline="30000" dirty="0"/>
              <a:t>2</a:t>
            </a:r>
            <a:r>
              <a:rPr lang="en-US" dirty="0"/>
              <a:t> now based on 2 predictors, so square root no longer equal to correlation </a:t>
            </a:r>
            <a:r>
              <a:rPr lang="en-US" i="1" dirty="0"/>
              <a:t>r</a:t>
            </a:r>
            <a:r>
              <a:rPr lang="en-US" dirty="0"/>
              <a:t>, stand </a:t>
            </a:r>
            <a:r>
              <a:rPr lang="en-US" dirty="0" err="1"/>
              <a:t>reg</a:t>
            </a:r>
            <a:r>
              <a:rPr lang="en-US" dirty="0"/>
              <a:t> coefficient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Calculation of coefficients and standard errors is more complex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1789282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Suppressor variables</a:t>
            </a:r>
          </a:p>
        </p:txBody>
      </p:sp>
      <p:sp>
        <p:nvSpPr>
          <p:cNvPr id="4" name="Rectangle 3"/>
          <p:cNvSpPr/>
          <p:nvPr/>
        </p:nvSpPr>
        <p:spPr>
          <a:xfrm>
            <a:off x="1732085" y="3411416"/>
            <a:ext cx="1459523" cy="633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Age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0393" y="2332893"/>
            <a:ext cx="1799492" cy="633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Education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190392" y="4548554"/>
            <a:ext cx="1799493" cy="633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Income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191608" y="2649416"/>
            <a:ext cx="1998785" cy="1078523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191608" y="3727939"/>
            <a:ext cx="1998784" cy="113713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82915" y="3843704"/>
            <a:ext cx="589085" cy="401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-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2914" y="2611317"/>
            <a:ext cx="589085" cy="401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25307" y="3033346"/>
            <a:ext cx="29308" cy="14946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54615" y="3527181"/>
            <a:ext cx="589085" cy="401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964919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Un-suppress it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14044" y="2400117"/>
          <a:ext cx="4305301" cy="117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47">
                  <a:extLst>
                    <a:ext uri="{9D8B030D-6E8A-4147-A177-3AD203B41FA5}">
                      <a16:colId xmlns:a16="http://schemas.microsoft.com/office/drawing/2014/main" val="2525752446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1202816043"/>
                    </a:ext>
                  </a:extLst>
                </a:gridCol>
                <a:gridCol w="1705708">
                  <a:extLst>
                    <a:ext uri="{9D8B030D-6E8A-4147-A177-3AD203B41FA5}">
                      <a16:colId xmlns:a16="http://schemas.microsoft.com/office/drawing/2014/main" val="374040921"/>
                    </a:ext>
                  </a:extLst>
                </a:gridCol>
              </a:tblGrid>
              <a:tr h="392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income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income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7528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38825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9346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399" y="1600256"/>
            <a:ext cx="30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Bivariate analysis: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399" y="4053913"/>
            <a:ext cx="30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Multivariate analysis: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14042" y="4853774"/>
          <a:ext cx="7778265" cy="117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267">
                  <a:extLst>
                    <a:ext uri="{9D8B030D-6E8A-4147-A177-3AD203B41FA5}">
                      <a16:colId xmlns:a16="http://schemas.microsoft.com/office/drawing/2014/main" val="2525752446"/>
                    </a:ext>
                  </a:extLst>
                </a:gridCol>
                <a:gridCol w="1503498">
                  <a:extLst>
                    <a:ext uri="{9D8B030D-6E8A-4147-A177-3AD203B41FA5}">
                      <a16:colId xmlns:a16="http://schemas.microsoft.com/office/drawing/2014/main" val="1202816043"/>
                    </a:ext>
                  </a:extLst>
                </a:gridCol>
                <a:gridCol w="1366301">
                  <a:extLst>
                    <a:ext uri="{9D8B030D-6E8A-4147-A177-3AD203B41FA5}">
                      <a16:colId xmlns:a16="http://schemas.microsoft.com/office/drawing/2014/main" val="374040921"/>
                    </a:ext>
                  </a:extLst>
                </a:gridCol>
                <a:gridCol w="1072661">
                  <a:extLst>
                    <a:ext uri="{9D8B030D-6E8A-4147-A177-3AD203B41FA5}">
                      <a16:colId xmlns:a16="http://schemas.microsoft.com/office/drawing/2014/main" val="3880005261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847255220"/>
                    </a:ext>
                  </a:extLst>
                </a:gridCol>
                <a:gridCol w="1415561">
                  <a:extLst>
                    <a:ext uri="{9D8B030D-6E8A-4147-A177-3AD203B41FA5}">
                      <a16:colId xmlns:a16="http://schemas.microsoft.com/office/drawing/2014/main" val="3360341370"/>
                    </a:ext>
                  </a:extLst>
                </a:gridCol>
              </a:tblGrid>
              <a:tr h="392454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Young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income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income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7528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38825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9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09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Suppressor variable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14044" y="2400117"/>
          <a:ext cx="4305301" cy="117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47">
                  <a:extLst>
                    <a:ext uri="{9D8B030D-6E8A-4147-A177-3AD203B41FA5}">
                      <a16:colId xmlns:a16="http://schemas.microsoft.com/office/drawing/2014/main" val="2525752446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1202816043"/>
                    </a:ext>
                  </a:extLst>
                </a:gridCol>
                <a:gridCol w="1705708">
                  <a:extLst>
                    <a:ext uri="{9D8B030D-6E8A-4147-A177-3AD203B41FA5}">
                      <a16:colId xmlns:a16="http://schemas.microsoft.com/office/drawing/2014/main" val="374040921"/>
                    </a:ext>
                  </a:extLst>
                </a:gridCol>
              </a:tblGrid>
              <a:tr h="392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income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income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7528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38825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9346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399" y="1600256"/>
            <a:ext cx="30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Bivariate analysis: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399" y="4053913"/>
            <a:ext cx="30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Multivariate analysis: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394447"/>
              </p:ext>
            </p:extLst>
          </p:nvPr>
        </p:nvGraphicFramePr>
        <p:xfrm>
          <a:off x="1014042" y="4853774"/>
          <a:ext cx="7778265" cy="117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267">
                  <a:extLst>
                    <a:ext uri="{9D8B030D-6E8A-4147-A177-3AD203B41FA5}">
                      <a16:colId xmlns:a16="http://schemas.microsoft.com/office/drawing/2014/main" val="2525752446"/>
                    </a:ext>
                  </a:extLst>
                </a:gridCol>
                <a:gridCol w="1503498">
                  <a:extLst>
                    <a:ext uri="{9D8B030D-6E8A-4147-A177-3AD203B41FA5}">
                      <a16:colId xmlns:a16="http://schemas.microsoft.com/office/drawing/2014/main" val="1202816043"/>
                    </a:ext>
                  </a:extLst>
                </a:gridCol>
                <a:gridCol w="1366301">
                  <a:extLst>
                    <a:ext uri="{9D8B030D-6E8A-4147-A177-3AD203B41FA5}">
                      <a16:colId xmlns:a16="http://schemas.microsoft.com/office/drawing/2014/main" val="374040921"/>
                    </a:ext>
                  </a:extLst>
                </a:gridCol>
                <a:gridCol w="1072661">
                  <a:extLst>
                    <a:ext uri="{9D8B030D-6E8A-4147-A177-3AD203B41FA5}">
                      <a16:colId xmlns:a16="http://schemas.microsoft.com/office/drawing/2014/main" val="3880005261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847255220"/>
                    </a:ext>
                  </a:extLst>
                </a:gridCol>
                <a:gridCol w="1415561">
                  <a:extLst>
                    <a:ext uri="{9D8B030D-6E8A-4147-A177-3AD203B41FA5}">
                      <a16:colId xmlns:a16="http://schemas.microsoft.com/office/drawing/2014/main" val="3360341370"/>
                    </a:ext>
                  </a:extLst>
                </a:gridCol>
              </a:tblGrid>
              <a:tr h="392454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Young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income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income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7528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38825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9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189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8122"/>
          </a:xfrm>
        </p:spPr>
        <p:txBody>
          <a:bodyPr>
            <a:normAutofit fontScale="90000"/>
          </a:bodyPr>
          <a:lstStyle/>
          <a:p>
            <a:r>
              <a:rPr lang="en-US" dirty="0"/>
              <a:t>Older people earn more but less </a:t>
            </a:r>
            <a:r>
              <a:rPr lang="en-US" dirty="0" err="1"/>
              <a:t>edu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73723" y="1230923"/>
            <a:ext cx="35169" cy="5081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8892" y="6312877"/>
            <a:ext cx="70778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9673" y="6363092"/>
            <a:ext cx="88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edu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598" y="829237"/>
            <a:ext cx="98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1250" y="1917363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3989" y="2254429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81250" y="4821755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125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03989" y="5158821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4919" y="1917363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125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77658" y="2254429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125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4917" y="4819492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77656" y="5156558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225</a:t>
            </a:r>
          </a:p>
        </p:txBody>
      </p:sp>
      <p:sp>
        <p:nvSpPr>
          <p:cNvPr id="20" name="Oval 19"/>
          <p:cNvSpPr/>
          <p:nvPr/>
        </p:nvSpPr>
        <p:spPr>
          <a:xfrm>
            <a:off x="2004646" y="1688123"/>
            <a:ext cx="1433146" cy="12573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68012" y="4598268"/>
            <a:ext cx="1433146" cy="12573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41679" y="4602227"/>
            <a:ext cx="1433146" cy="12573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41679" y="1685832"/>
            <a:ext cx="1433146" cy="12573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63059" y="4598268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250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7221" y="1512725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250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4728" y="1506473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4728" y="4602227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250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684585" y="3894992"/>
            <a:ext cx="3577004" cy="3692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684583" y="3130146"/>
            <a:ext cx="3577004" cy="38387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684585" y="3650794"/>
            <a:ext cx="3577004" cy="57216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86700" y="3243010"/>
            <a:ext cx="1116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Old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Young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81250" y="6383215"/>
            <a:ext cx="6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70684" y="6410806"/>
            <a:ext cx="6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173630" y="4937504"/>
            <a:ext cx="6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69282" y="2119208"/>
            <a:ext cx="6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1671179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488" y="940778"/>
            <a:ext cx="6603023" cy="56006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regress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Source |       SS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MS      Number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=     1,000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F(1, 998)       =      0.00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Model |           0         1           0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F        =    1.0000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 |         250       998  .250501002   R-squared       =    0.0000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R-squared   =   -0.0010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Total |         250       999   .25025025   Root MSE        =     .5005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  Std. Err.      t    P&gt;|t|     [95% Conf. Interval]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.0316544     0.00   1.000    -.0621169    .0621169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_cons |         .5   .0223831    22.34   0.000     .4560767    .5439233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regress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old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Source |       SS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MS      Number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=     1,000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F(2, 997)       =    117.29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Model |  47.6190476         2  23.8095238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F        =    0.0000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 |  202.380952       997  .202989922   R-squared       =    0.1905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R-squared   =    0.1889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Total |         250       999   .25025025   Root MSE        =    .45054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  Std. Err.      t    P&gt;|t|     [95% Conf. Interval]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.1904762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.0310905     6.13   0.000     .1294659    .2514865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old |   .4761905   .0310905    15.32   0.000     .4151802    .5372008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_cons |   .1666667   .0296584     5.62   0.000     .1084665    .2248668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274638"/>
            <a:ext cx="8229600" cy="4981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Older people earn more but less 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986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bivariate association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79" y="1417638"/>
            <a:ext cx="5117761" cy="3560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57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Bivariate regression finds an effect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79" y="1417638"/>
            <a:ext cx="5117761" cy="356088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671" y="5421960"/>
            <a:ext cx="4018085" cy="1399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3132298" y="4999876"/>
                <a:ext cx="30728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Abortion attitude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Age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298" y="4999876"/>
                <a:ext cx="3072829" cy="369332"/>
              </a:xfrm>
              <a:prstGeom prst="rect">
                <a:avLst/>
              </a:prstGeom>
              <a:blipFill>
                <a:blip r:embed="rId4"/>
                <a:stretch>
                  <a:fillRect l="-1786" t="-8197" r="-9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98458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bivariate association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279" y="1417638"/>
            <a:ext cx="5117761" cy="3560884"/>
          </a:xfrm>
          <a:prstGeom prst="rect">
            <a:avLst/>
          </a:prstGeom>
        </p:spPr>
      </p:pic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85800" y="5013692"/>
            <a:ext cx="8229600" cy="1301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could it be spurious? What lurking variables?</a:t>
            </a:r>
          </a:p>
        </p:txBody>
      </p:sp>
    </p:spTree>
    <p:extLst>
      <p:ext uri="{BB962C8B-B14F-4D97-AF65-F5344CB8AC3E}">
        <p14:creationId xmlns:p14="http://schemas.microsoft.com/office/powerpoint/2010/main" val="1707273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836" y="1642083"/>
            <a:ext cx="5697415" cy="3607993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6185" y="274638"/>
            <a:ext cx="8651630" cy="1143000"/>
          </a:xfrm>
        </p:spPr>
        <p:txBody>
          <a:bodyPr>
            <a:noAutofit/>
          </a:bodyPr>
          <a:lstStyle/>
          <a:p>
            <a:r>
              <a:rPr lang="en-US" sz="3000" dirty="0"/>
              <a:t>Multiple regression takes lurking variable into account</a:t>
            </a:r>
          </a:p>
        </p:txBody>
      </p:sp>
      <p:sp>
        <p:nvSpPr>
          <p:cNvPr id="8" name="Rectangle 7"/>
          <p:cNvSpPr/>
          <p:nvPr/>
        </p:nvSpPr>
        <p:spPr>
          <a:xfrm>
            <a:off x="1669119" y="5562383"/>
            <a:ext cx="616950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Again, we try to minimize the sum of squared deviations </a:t>
            </a:r>
            <a:r>
              <a:rPr lang="en-US" b="1" dirty="0"/>
              <a:t>RSS</a:t>
            </a:r>
            <a:r>
              <a:rPr lang="en-US" dirty="0"/>
              <a:t>.</a:t>
            </a:r>
          </a:p>
          <a:p>
            <a:r>
              <a:rPr lang="en-US" dirty="0"/>
              <a:t>But because we have </a:t>
            </a:r>
            <a:r>
              <a:rPr lang="en-US" b="1" u="sng" dirty="0"/>
              <a:t>three</a:t>
            </a:r>
            <a:r>
              <a:rPr lang="en-US" dirty="0"/>
              <a:t> variables now (Y, X</a:t>
            </a:r>
            <a:r>
              <a:rPr lang="en-US" baseline="-25000" dirty="0"/>
              <a:t>1</a:t>
            </a:r>
            <a:r>
              <a:rPr lang="en-US" dirty="0"/>
              <a:t>, and X</a:t>
            </a:r>
            <a:r>
              <a:rPr lang="en-US" baseline="-25000" dirty="0"/>
              <a:t>2</a:t>
            </a:r>
            <a:r>
              <a:rPr lang="en-US" dirty="0"/>
              <a:t>),</a:t>
            </a:r>
          </a:p>
          <a:p>
            <a:r>
              <a:rPr lang="en-US" dirty="0"/>
              <a:t>we are fitting a plane in 3D space rather than 1 line in 2D space.</a:t>
            </a:r>
          </a:p>
        </p:txBody>
      </p:sp>
    </p:spTree>
    <p:extLst>
      <p:ext uri="{BB962C8B-B14F-4D97-AF65-F5344CB8AC3E}">
        <p14:creationId xmlns:p14="http://schemas.microsoft.com/office/powerpoint/2010/main" val="1354981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0970"/>
          </a:xfrm>
        </p:spPr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6286"/>
            <a:ext cx="8229600" cy="551277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u="sng" dirty="0">
                <a:solidFill>
                  <a:schemeClr val="bg1">
                    <a:lumMod val="50000"/>
                  </a:schemeClr>
                </a:solidFill>
              </a:rPr>
              <a:t>DONE: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Week 1.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I	Inference and hypothesis testing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				normal distribution, inference, hypothesis testing</a:t>
            </a:r>
            <a:endParaRPr lang="en-US" sz="2400" b="1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Week 2.		</a:t>
            </a:r>
            <a:r>
              <a:rPr lang="en-US" sz="2400" b="1" dirty="0">
                <a:solidFill>
                  <a:schemeClr val="bg1">
                    <a:lumMod val="50000"/>
                  </a:schemeClr>
                </a:solidFill>
              </a:rPr>
              <a:t>II	Bivariate regression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				regression anatomy, part 1: explained variance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				connecting the dots: regression by hand (part 1)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Week 3		regression anatomy part 2: uncertainty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				connecting the dots: regression by hand (part 2)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u="sng" dirty="0"/>
              <a:t>TODAY:</a:t>
            </a:r>
          </a:p>
          <a:p>
            <a:pPr marL="0" indent="0">
              <a:buNone/>
            </a:pPr>
            <a:r>
              <a:rPr lang="en-US" sz="2400" dirty="0"/>
              <a:t>Week 4:		</a:t>
            </a:r>
            <a:r>
              <a:rPr lang="en-US" sz="2400" b="1" dirty="0"/>
              <a:t>III	Multiple regression</a:t>
            </a:r>
          </a:p>
          <a:p>
            <a:pPr marL="0" indent="0">
              <a:buNone/>
            </a:pPr>
            <a:r>
              <a:rPr lang="en-US" sz="2400" dirty="0"/>
              <a:t>				omitted variable problem</a:t>
            </a:r>
          </a:p>
          <a:p>
            <a:pPr marL="0" indent="0">
              <a:buNone/>
            </a:pPr>
            <a:r>
              <a:rPr lang="en-US" sz="2400" dirty="0"/>
              <a:t>				regression assumptions &amp; diagnostics</a:t>
            </a:r>
          </a:p>
        </p:txBody>
      </p:sp>
    </p:spTree>
    <p:extLst>
      <p:ext uri="{BB962C8B-B14F-4D97-AF65-F5344CB8AC3E}">
        <p14:creationId xmlns:p14="http://schemas.microsoft.com/office/powerpoint/2010/main" val="333902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1C4C3-82EA-44FF-8578-8B618DC9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Last week we asked:</a:t>
            </a:r>
            <a:br>
              <a:rPr lang="en-US" dirty="0"/>
            </a:br>
            <a:r>
              <a:rPr lang="en-US" dirty="0"/>
              <a:t>What is the best fitting 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8D4EE-C790-4EBC-8819-71248F4A0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/>
              <a:t>"Least squares" solution:</a:t>
            </a:r>
          </a:p>
          <a:p>
            <a:pPr marL="0" indent="0" algn="ctr">
              <a:buNone/>
            </a:pPr>
            <a:r>
              <a:rPr lang="en-US"/>
              <a:t>The line that minimizes the RSS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B624D5-2307-45D6-A8A9-80D7B02F04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4581" y="2999757"/>
            <a:ext cx="4061979" cy="36510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369DB5-FAC9-42AF-A365-34ABD33A9E1B}"/>
              </a:ext>
            </a:extLst>
          </p:cNvPr>
          <p:cNvSpPr txBox="1"/>
          <p:nvPr/>
        </p:nvSpPr>
        <p:spPr>
          <a:xfrm>
            <a:off x="6191650" y="5927753"/>
            <a:ext cx="38677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700"/>
              <a:t>RSS</a:t>
            </a:r>
          </a:p>
        </p:txBody>
      </p:sp>
    </p:spTree>
    <p:extLst>
      <p:ext uri="{BB962C8B-B14F-4D97-AF65-F5344CB8AC3E}">
        <p14:creationId xmlns:p14="http://schemas.microsoft.com/office/powerpoint/2010/main" val="4013281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46185" y="274638"/>
            <a:ext cx="8651630" cy="1143000"/>
          </a:xfrm>
        </p:spPr>
        <p:txBody>
          <a:bodyPr>
            <a:noAutofit/>
          </a:bodyPr>
          <a:lstStyle/>
          <a:p>
            <a:r>
              <a:rPr lang="en-US" sz="3000" dirty="0"/>
              <a:t>Plane that minimizes the RSS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509594" y="4907173"/>
                <a:ext cx="4421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Abortion attitude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Age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Religosity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594" y="4907173"/>
                <a:ext cx="4421403" cy="369332"/>
              </a:xfrm>
              <a:prstGeom prst="rect">
                <a:avLst/>
              </a:prstGeom>
              <a:blipFill>
                <a:blip r:embed="rId2"/>
                <a:stretch>
                  <a:fillRect l="-1241" t="-9836" r="-69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072" y="5338049"/>
            <a:ext cx="4214446" cy="1406002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573" y="1239665"/>
            <a:ext cx="3455716" cy="3605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761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6185" y="274638"/>
            <a:ext cx="8765929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Final example:</a:t>
            </a:r>
            <a:br>
              <a:rPr lang="en-US" dirty="0"/>
            </a:br>
            <a:r>
              <a:rPr lang="en-US" dirty="0"/>
              <a:t>Controlling through multiple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Data on 157 countries from Fish (2002): Islam and Authoritarianism. </a:t>
            </a:r>
            <a:r>
              <a:rPr lang="en-US" i="1" dirty="0"/>
              <a:t>World Politics</a:t>
            </a:r>
            <a:r>
              <a:rPr lang="en-US" dirty="0"/>
              <a:t>, 55:4-37. </a:t>
            </a:r>
          </a:p>
          <a:p>
            <a:endParaRPr lang="en-US" dirty="0"/>
          </a:p>
          <a:p>
            <a:r>
              <a:rPr lang="en-US" dirty="0"/>
              <a:t>How does the income of a country explain its level of democracy?</a:t>
            </a:r>
          </a:p>
        </p:txBody>
      </p:sp>
    </p:spTree>
    <p:extLst>
      <p:ext uri="{BB962C8B-B14F-4D97-AF65-F5344CB8AC3E}">
        <p14:creationId xmlns:p14="http://schemas.microsoft.com/office/powerpoint/2010/main" val="15193845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Z may be lurking?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5321" y="2031025"/>
            <a:ext cx="6303314" cy="40503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7730" y="4267202"/>
                <a:ext cx="5125915" cy="1951892"/>
              </a:xfrm>
            </p:spPr>
            <p:txBody>
              <a:bodyPr>
                <a:normAutofit fontScale="70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Perhaps “Colony”: whether a country was a British colony (1 = yes, 0 = no).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Democracy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GDP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Colony</a:t>
                </a:r>
                <a:endParaRPr lang="en-US" baseline="-25000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730" y="4267202"/>
                <a:ext cx="5125915" cy="1951892"/>
              </a:xfrm>
              <a:blipFill>
                <a:blip r:embed="rId3"/>
                <a:stretch>
                  <a:fillRect l="-1546" t="-5313" r="-2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18697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Estimated coefficients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740" y="2552701"/>
            <a:ext cx="4114800" cy="1914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540" y="1553429"/>
            <a:ext cx="46767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7650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2231" y="4469662"/>
            <a:ext cx="5036978" cy="22542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918430" y="495348"/>
                <a:ext cx="7627693" cy="62132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Democracy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GDP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Colony</a:t>
                </a:r>
                <a:endParaRPr lang="en-US" baseline="-2500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8430" y="495348"/>
                <a:ext cx="7627693" cy="621322"/>
              </a:xfrm>
              <a:blipFill>
                <a:blip r:embed="rId3"/>
                <a:stretch>
                  <a:fillRect l="-2078" t="-11765" b="-264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45" y="1553331"/>
            <a:ext cx="6691679" cy="261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7736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representation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470" y="1846385"/>
            <a:ext cx="4563378" cy="416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Was it important to control for British colony?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279" y="2353529"/>
            <a:ext cx="4676775" cy="412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657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2" y="294299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/>
              <a:t>Omitted variable problem:</a:t>
            </a:r>
            <a:br>
              <a:rPr lang="en-US" sz="3200" dirty="0"/>
            </a:br>
            <a:r>
              <a:rPr lang="en-US" sz="3200" dirty="0"/>
              <a:t>There are countless other omitted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269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One solution is to “un-correlate” X</a:t>
            </a:r>
            <a:r>
              <a:rPr lang="en-US" sz="2400" baseline="-25000" dirty="0"/>
              <a:t>1</a:t>
            </a:r>
            <a:r>
              <a:rPr lang="en-US" sz="2400" dirty="0"/>
              <a:t> from any other variable.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This can be done through </a:t>
            </a:r>
            <a:r>
              <a:rPr lang="en-US" sz="2400" b="1" u="sng" dirty="0"/>
              <a:t>randomization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u="sng" dirty="0"/>
              <a:t>Experiments</a:t>
            </a:r>
            <a:r>
              <a:rPr lang="en-US" sz="2400" dirty="0"/>
              <a:t> implement randomization. Randomly decide who gets the real pill and who get the placebo. This way what pill is taken is not related to any feature X</a:t>
            </a:r>
            <a:r>
              <a:rPr lang="en-US" sz="2400" baseline="-25000" dirty="0"/>
              <a:t>2</a:t>
            </a:r>
            <a:r>
              <a:rPr lang="en-US" sz="2400" dirty="0"/>
              <a:t> of the patient. It creates an apple-to-apple comparison. No need for multiple regression!</a:t>
            </a:r>
          </a:p>
        </p:txBody>
      </p:sp>
    </p:spTree>
    <p:extLst>
      <p:ext uri="{BB962C8B-B14F-4D97-AF65-F5344CB8AC3E}">
        <p14:creationId xmlns:p14="http://schemas.microsoft.com/office/powerpoint/2010/main" val="18070515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6FEBE-EAAC-4E68-8215-CFF89291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9424"/>
          </a:xfrm>
        </p:spPr>
        <p:txBody>
          <a:bodyPr>
            <a:normAutofit fontScale="90000"/>
          </a:bodyPr>
          <a:lstStyle/>
          <a:p>
            <a:r>
              <a:rPr lang="en-US" dirty="0"/>
              <a:t>Other (partial) fixes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D153F-E4B4-46F4-8F74-E09C5CB8F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7102"/>
            <a:ext cx="8229600" cy="5090748"/>
          </a:xfrm>
        </p:spPr>
        <p:txBody>
          <a:bodyPr>
            <a:normAutofit lnSpcReduction="10000"/>
          </a:bodyPr>
          <a:lstStyle/>
          <a:p>
            <a:r>
              <a:rPr lang="en-US" sz="2200" b="1" u="sng" dirty="0"/>
              <a:t>Lotteries</a:t>
            </a:r>
            <a:r>
              <a:rPr lang="en-US" sz="2200" dirty="0"/>
              <a:t> (green card lottery, allocation of students to dorm rooms, admission to programs with limited # spots)</a:t>
            </a:r>
          </a:p>
          <a:p>
            <a:endParaRPr lang="en-US" sz="2200" dirty="0"/>
          </a:p>
          <a:p>
            <a:r>
              <a:rPr lang="en-US" sz="2200" b="1" u="sng" dirty="0"/>
              <a:t>Regression discontinuity</a:t>
            </a:r>
            <a:r>
              <a:rPr lang="en-US" sz="2200" b="1" dirty="0"/>
              <a:t> </a:t>
            </a:r>
            <a:r>
              <a:rPr lang="en-US" sz="2200" dirty="0"/>
              <a:t>(vote share and winning an election, test score and passing a test, birth day (</a:t>
            </a:r>
            <a:r>
              <a:rPr lang="en-US" sz="2200" dirty="0" err="1"/>
              <a:t>dec</a:t>
            </a:r>
            <a:r>
              <a:rPr lang="en-US" sz="2200" dirty="0"/>
              <a:t> 31 vs. </a:t>
            </a:r>
            <a:r>
              <a:rPr lang="en-US" sz="2200" dirty="0" err="1"/>
              <a:t>jan</a:t>
            </a:r>
            <a:r>
              <a:rPr lang="en-US" sz="2200" dirty="0"/>
              <a:t> 1) and school grade / sport league, evaluation score and receiving a grant). Logic: Those very close to the cut-off are near-identical in performance but very different in resources obtained. Allows estimation of performance effect.</a:t>
            </a:r>
          </a:p>
          <a:p>
            <a:endParaRPr lang="en-US" sz="2200" dirty="0"/>
          </a:p>
          <a:p>
            <a:r>
              <a:rPr lang="en-US" sz="2200" b="1" u="sng" dirty="0"/>
              <a:t>Longitudinal data</a:t>
            </a:r>
            <a:r>
              <a:rPr lang="en-US" sz="2200" b="1" dirty="0"/>
              <a:t> </a:t>
            </a:r>
            <a:r>
              <a:rPr lang="en-US" sz="2200" dirty="0"/>
              <a:t>(later in course). Many omitted variables are time-constant (gender, race, country of birth, SES, country characteristics). These variables can all be controlled by comparing units with themselves over time! Also: "fixed effects" or "within design"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9207" y="110942"/>
            <a:ext cx="2004647" cy="12027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2223" y="274638"/>
            <a:ext cx="21717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u="sng" dirty="0"/>
              <a:t>In Spring:</a:t>
            </a:r>
          </a:p>
          <a:p>
            <a:r>
              <a:rPr lang="en-US" sz="1400" i="1" dirty="0"/>
              <a:t>Causal inference</a:t>
            </a:r>
          </a:p>
          <a:p>
            <a:r>
              <a:rPr lang="en-US" sz="1400" i="1" dirty="0"/>
              <a:t>by Prof. Dinas</a:t>
            </a:r>
          </a:p>
        </p:txBody>
      </p:sp>
    </p:spTree>
    <p:extLst>
      <p:ext uri="{BB962C8B-B14F-4D97-AF65-F5344CB8AC3E}">
        <p14:creationId xmlns:p14="http://schemas.microsoft.com/office/powerpoint/2010/main" val="1641740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“Correlation without causation”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Why are birth rates higher in areas with many storks?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is ice cream consumption related to swimming pool accidents?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does the extent of fire damage increase with the number of fire trucks dispatched?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Why do the children of mothers who drank champagne during pregnancy live longer than those with mothers who drank beer?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476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espresso">
            <a:extLst>
              <a:ext uri="{FF2B5EF4-FFF2-40B4-BE49-F238E27FC236}">
                <a16:creationId xmlns:a16="http://schemas.microsoft.com/office/drawing/2014/main" id="{877A2EE6-E8C4-4562-BBF2-48A8A4236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0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5BC42-4DB5-41CF-81D4-60F4F51A9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5000" b="1" dirty="0"/>
          </a:p>
          <a:p>
            <a:pPr marL="0" indent="0" algn="ctr">
              <a:buNone/>
            </a:pPr>
            <a:r>
              <a:rPr lang="en-US" sz="5000" b="1" dirty="0"/>
              <a:t>Coffee break</a:t>
            </a:r>
          </a:p>
        </p:txBody>
      </p:sp>
    </p:spTree>
    <p:extLst>
      <p:ext uri="{BB962C8B-B14F-4D97-AF65-F5344CB8AC3E}">
        <p14:creationId xmlns:p14="http://schemas.microsoft.com/office/powerpoint/2010/main" val="20024513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Regression assumptions and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9477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OLS makes a number of assumptions.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Some assumptions are necessary for estimates to be unbiased, others are needed for standard errors to be correctly estimated.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One can look if these assumptions appear to hold or are violated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“regression diagnostics.”</a:t>
            </a:r>
          </a:p>
        </p:txBody>
      </p:sp>
    </p:spTree>
    <p:extLst>
      <p:ext uri="{BB962C8B-B14F-4D97-AF65-F5344CB8AC3E}">
        <p14:creationId xmlns:p14="http://schemas.microsoft.com/office/powerpoint/2010/main" val="19484917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9538"/>
          </a:xfrm>
        </p:spPr>
        <p:txBody>
          <a:bodyPr>
            <a:normAutofit/>
          </a:bodyPr>
          <a:lstStyle/>
          <a:p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</a:rPr>
              <a:t>Zero conditional mean: </a:t>
            </a:r>
            <a:r>
              <a:rPr lang="en-US" sz="2000" u="sng" dirty="0"/>
              <a:t>The expected value of the error term is zero conditional on the explanatory variables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Random sampling: </a:t>
            </a:r>
            <a:r>
              <a:rPr lang="en-US" sz="2000" dirty="0"/>
              <a:t>The observed data represent a random sample from the population to which we aim to generalize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perfect collinearity: </a:t>
            </a:r>
            <a:r>
              <a:rPr lang="en-US" sz="2000" dirty="0"/>
              <a:t>There is variation in the explanatory variables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Homoskedasticity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dirty="0"/>
              <a:t>The error term has constant variance, i.e. the same variance regardless of the value of X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Normality: </a:t>
            </a:r>
            <a:r>
              <a:rPr lang="en-US" sz="2000" dirty="0"/>
              <a:t>The error term follows a normal distribution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Linearity: </a:t>
            </a:r>
            <a:r>
              <a:rPr lang="en-US" sz="2000" dirty="0"/>
              <a:t>The population regression model is linear in its parameters.</a:t>
            </a:r>
          </a:p>
        </p:txBody>
      </p:sp>
    </p:spTree>
    <p:extLst>
      <p:ext uri="{BB962C8B-B14F-4D97-AF65-F5344CB8AC3E}">
        <p14:creationId xmlns:p14="http://schemas.microsoft.com/office/powerpoint/2010/main" val="3294793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conditional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8" y="1600200"/>
            <a:ext cx="8537330" cy="477316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expected value of the error term does not depend on the explanatory variables: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|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) = 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</a:t>
            </a:r>
            <a:r>
              <a:rPr lang="en-US" u="sng" dirty="0"/>
              <a:t>a problem social scientists obsess over</a:t>
            </a:r>
            <a:r>
              <a:rPr lang="en-US" dirty="0"/>
              <a:t>. It is very commonly violated, namely whenever a relevant variable is omitted that is imperfectly correlated with the predictors (all examples before the coffee break).</a:t>
            </a:r>
          </a:p>
        </p:txBody>
      </p:sp>
    </p:spTree>
    <p:extLst>
      <p:ext uri="{BB962C8B-B14F-4D97-AF65-F5344CB8AC3E}">
        <p14:creationId xmlns:p14="http://schemas.microsoft.com/office/powerpoint/2010/main" val="30458161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 conditional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4108" y="1600200"/>
            <a:ext cx="853733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u="sng" dirty="0"/>
              <a:t>Example of a violation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are regressing wage on education: </a:t>
            </a:r>
            <a:r>
              <a:rPr lang="en-US" dirty="0" err="1"/>
              <a:t>Wages</a:t>
            </a:r>
            <a:r>
              <a:rPr lang="en-US" i="1" baseline="-25000" dirty="0" err="1"/>
              <a:t>i</a:t>
            </a:r>
            <a:r>
              <a:rPr lang="en-US" dirty="0"/>
              <a:t> =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/>
              <a:t>0</a:t>
            </a:r>
            <a:r>
              <a:rPr lang="en-US" dirty="0"/>
              <a:t> + </a:t>
            </a:r>
            <a:r>
              <a:rPr lang="el-GR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/>
              <a:t>1 </a:t>
            </a:r>
            <a:r>
              <a:rPr lang="en-US" dirty="0" err="1"/>
              <a:t>Educ</a:t>
            </a:r>
            <a:r>
              <a:rPr lang="en-US" i="1" baseline="-25000" dirty="0" err="1"/>
              <a:t>i</a:t>
            </a:r>
            <a:r>
              <a:rPr lang="en-US" dirty="0"/>
              <a:t> +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 dirty="0" err="1"/>
              <a:t>i</a:t>
            </a:r>
            <a:endParaRPr lang="en-US" baseline="-25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an important wage determinant is ability (skills, intelligence etc.), which we cannot observe, so it is captured by 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i="1" baseline="-25000" dirty="0" err="1"/>
              <a:t>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conditional mean assumption is: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|</a:t>
            </a:r>
            <a:r>
              <a:rPr lang="en-US" i="1" dirty="0"/>
              <a:t>X</a:t>
            </a:r>
            <a:r>
              <a:rPr lang="en-US" dirty="0"/>
              <a:t>) = </a:t>
            </a:r>
            <a:r>
              <a:rPr lang="en-US" dirty="0" err="1"/>
              <a:t>Exp</a:t>
            </a:r>
            <a:r>
              <a:rPr lang="en-US" dirty="0"/>
              <a:t>(</a:t>
            </a:r>
            <a:r>
              <a:rPr lang="en-US" i="1" dirty="0"/>
              <a:t>U</a:t>
            </a:r>
            <a:r>
              <a:rPr lang="en-US" dirty="0"/>
              <a:t>) = 0.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Therefore it is assumed that </a:t>
            </a:r>
            <a:r>
              <a:rPr lang="en-US" dirty="0" err="1"/>
              <a:t>Exp</a:t>
            </a:r>
            <a:r>
              <a:rPr lang="en-US" dirty="0"/>
              <a:t>(ability|8) = </a:t>
            </a:r>
            <a:r>
              <a:rPr lang="en-US" dirty="0" err="1"/>
              <a:t>Exp</a:t>
            </a:r>
            <a:r>
              <a:rPr lang="en-US" dirty="0"/>
              <a:t>(ability|16)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will not hold, as more able people tend to be educated. </a:t>
            </a:r>
          </a:p>
        </p:txBody>
      </p:sp>
    </p:spTree>
    <p:extLst>
      <p:ext uri="{BB962C8B-B14F-4D97-AF65-F5344CB8AC3E}">
        <p14:creationId xmlns:p14="http://schemas.microsoft.com/office/powerpoint/2010/main" val="32087071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non-zero conditional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Often impossible in observational data, as it may amount to solving the omitted variable problem from before</a:t>
            </a:r>
            <a:r>
              <a:rPr lang="en-US" i="1" dirty="0"/>
              <a:t>.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/>
              <a:t>See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“Causal inference” course in Spring</a:t>
            </a:r>
          </a:p>
        </p:txBody>
      </p:sp>
    </p:spTree>
    <p:extLst>
      <p:ext uri="{BB962C8B-B14F-4D97-AF65-F5344CB8AC3E}">
        <p14:creationId xmlns:p14="http://schemas.microsoft.com/office/powerpoint/2010/main" val="38751075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95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Zero conditional mean: </a:t>
            </a:r>
            <a:r>
              <a:rPr lang="en-US" sz="2000" dirty="0"/>
              <a:t>The expected value of the error term is zero conditional on the explanatory variables</a:t>
            </a:r>
          </a:p>
          <a:p>
            <a:endParaRPr lang="en-US" sz="2000" dirty="0"/>
          </a:p>
          <a:p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</a:rPr>
              <a:t>Random sampling: </a:t>
            </a:r>
            <a:r>
              <a:rPr lang="en-US" sz="2000" u="sng" dirty="0"/>
              <a:t>The observed data represent a random sample from the population to which we aim to generalize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perfect collinearity: </a:t>
            </a:r>
            <a:r>
              <a:rPr lang="en-US" sz="2000" dirty="0"/>
              <a:t>There is variation in the explanatory variables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Homoskedasticity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dirty="0"/>
              <a:t>The error term has constant variance, i.e. the same variance regardless of the value of X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Normality: </a:t>
            </a:r>
            <a:r>
              <a:rPr lang="en-US" sz="2000" dirty="0"/>
              <a:t>The error term follows a normal distribution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Linearity: </a:t>
            </a:r>
            <a:r>
              <a:rPr lang="en-US" sz="2000" dirty="0"/>
              <a:t>The population regression model is linear in its parameters.</a:t>
            </a:r>
          </a:p>
        </p:txBody>
      </p:sp>
    </p:spTree>
    <p:extLst>
      <p:ext uri="{BB962C8B-B14F-4D97-AF65-F5344CB8AC3E}">
        <p14:creationId xmlns:p14="http://schemas.microsoft.com/office/powerpoint/2010/main" val="41624215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random sampling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61485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Each unit of the population had an equal chance of being in your dataset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non-random samples:</a:t>
            </a:r>
          </a:p>
          <a:p>
            <a:r>
              <a:rPr lang="en-US" sz="2800" dirty="0"/>
              <a:t>Convenience samples: Sample those nearby, available</a:t>
            </a:r>
          </a:p>
          <a:p>
            <a:r>
              <a:rPr lang="en-US" sz="2800" dirty="0"/>
              <a:t>Snowball / respondent-driven samples: Subjects recruit other subjects (e.g. when sampling from hidden populations: injection drug users, jazz musicians, homeless)</a:t>
            </a:r>
          </a:p>
        </p:txBody>
      </p:sp>
    </p:spTree>
    <p:extLst>
      <p:ext uri="{BB962C8B-B14F-4D97-AF65-F5344CB8AC3E}">
        <p14:creationId xmlns:p14="http://schemas.microsoft.com/office/powerpoint/2010/main" val="14818701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with non-random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Biased constant</a:t>
            </a:r>
            <a:r>
              <a:rPr lang="en-US" dirty="0"/>
              <a:t>: If you oversample men, who tend to be taller, then estimate of average height is upwardly biased.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Biased slope</a:t>
            </a:r>
            <a:r>
              <a:rPr lang="en-US" dirty="0"/>
              <a:t>: If you oversample tall women, then your estimate of male effect on height is downwardly biased.</a:t>
            </a:r>
          </a:p>
        </p:txBody>
      </p:sp>
    </p:spTree>
    <p:extLst>
      <p:ext uri="{BB962C8B-B14F-4D97-AF65-F5344CB8AC3E}">
        <p14:creationId xmlns:p14="http://schemas.microsoft.com/office/powerpoint/2010/main" val="2896165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95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Zero conditional mean: </a:t>
            </a:r>
            <a:r>
              <a:rPr lang="en-US" sz="2000" dirty="0"/>
              <a:t>The expected value of the error term is zero conditional on the explanatory variables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Random sampling: </a:t>
            </a:r>
            <a:r>
              <a:rPr lang="en-US" sz="2000" dirty="0"/>
              <a:t>The observed data represent a random sample from the population  to which we aim to generalize</a:t>
            </a:r>
          </a:p>
          <a:p>
            <a:endParaRPr lang="en-US" sz="2000" dirty="0"/>
          </a:p>
          <a:p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</a:rPr>
              <a:t>No perfect collinearity: </a:t>
            </a:r>
            <a:r>
              <a:rPr lang="en-US" sz="2000" u="sng" dirty="0"/>
              <a:t>There is variation in the explanatory variables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Homoskedasticity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dirty="0"/>
              <a:t>The error term has constant variance, i.e. the same variance regardless of the value of X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Normality: </a:t>
            </a:r>
            <a:r>
              <a:rPr lang="en-US" sz="2000" dirty="0"/>
              <a:t>The error term follows a normal distribution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Linearity: </a:t>
            </a:r>
            <a:r>
              <a:rPr lang="en-US" sz="2000" dirty="0"/>
              <a:t>The population regression model is linear in its parameters.</a:t>
            </a:r>
          </a:p>
        </p:txBody>
      </p:sp>
    </p:spTree>
    <p:extLst>
      <p:ext uri="{BB962C8B-B14F-4D97-AF65-F5344CB8AC3E}">
        <p14:creationId xmlns:p14="http://schemas.microsoft.com/office/powerpoint/2010/main" val="1427391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Spurious association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125415" y="3411416"/>
            <a:ext cx="2066193" cy="633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Mother is rich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0391" y="2253763"/>
            <a:ext cx="2502877" cy="75320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Mother drinks champagne</a:t>
            </a:r>
          </a:p>
        </p:txBody>
      </p:sp>
      <p:sp>
        <p:nvSpPr>
          <p:cNvPr id="6" name="Rectangle 5"/>
          <p:cNvSpPr/>
          <p:nvPr/>
        </p:nvSpPr>
        <p:spPr>
          <a:xfrm>
            <a:off x="5190392" y="4563208"/>
            <a:ext cx="2327031" cy="633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Child lives longer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191608" y="2649416"/>
            <a:ext cx="1998784" cy="1078523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191608" y="3727939"/>
            <a:ext cx="1998784" cy="113713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82915" y="3843704"/>
            <a:ext cx="589085" cy="401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2914" y="2611317"/>
            <a:ext cx="589085" cy="401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6441830" y="3033346"/>
            <a:ext cx="29308" cy="14946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471138" y="3527181"/>
            <a:ext cx="589085" cy="401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365545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perfect collinearity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408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The observations </a:t>
            </a:r>
            <a:r>
              <a:rPr lang="en-US" i="1" dirty="0"/>
              <a:t>x</a:t>
            </a:r>
            <a:r>
              <a:rPr lang="en-US" i="1" baseline="-25000" dirty="0"/>
              <a:t>i</a:t>
            </a:r>
            <a:r>
              <a:rPr lang="en-US" dirty="0"/>
              <a:t> for </a:t>
            </a:r>
            <a:r>
              <a:rPr lang="en-US" dirty="0" err="1"/>
              <a:t>i</a:t>
            </a:r>
            <a:r>
              <a:rPr lang="en-US" dirty="0"/>
              <a:t> = 1,…, n are not all the same value, so </a:t>
            </a:r>
            <a:r>
              <a:rPr lang="en-US" dirty="0" err="1"/>
              <a:t>var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&gt; 0.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(“no </a:t>
            </a:r>
            <a:r>
              <a:rPr lang="en-US" dirty="0" err="1"/>
              <a:t>multicollinearity</a:t>
            </a:r>
            <a:r>
              <a:rPr lang="en-US" dirty="0"/>
              <a:t>”:) One predictor is not an exact linear combination of the other predictors.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Examples of perfect collinearity:</a:t>
            </a:r>
          </a:p>
          <a:p>
            <a:r>
              <a:rPr lang="en-US" dirty="0"/>
              <a:t>You regress Americans’ weights on average height</a:t>
            </a:r>
          </a:p>
          <a:p>
            <a:r>
              <a:rPr lang="en-US" dirty="0"/>
              <a:t>You regress Americans’ weights on both their height in inches and their height in centimeters</a:t>
            </a:r>
          </a:p>
          <a:p>
            <a:r>
              <a:rPr lang="en-US" dirty="0"/>
              <a:t>You regress democratization on both (log) GDP in euros and (log) GDP in dollars.</a:t>
            </a:r>
          </a:p>
          <a:p>
            <a:r>
              <a:rPr lang="en-US" dirty="0"/>
              <a:t>You regress earnings on (a) mother’s earnings, (b) father’s earnings, and (c) mother’s minus father’s earnings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0483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= own income</a:t>
            </a:r>
          </a:p>
          <a:p>
            <a:pPr marL="0" indent="0">
              <a:buNone/>
            </a:pPr>
            <a:r>
              <a:rPr lang="en-US" sz="2400" dirty="0"/>
              <a:t>IM = income mother</a:t>
            </a:r>
          </a:p>
          <a:p>
            <a:pPr marL="0" indent="0">
              <a:buNone/>
            </a:pPr>
            <a:r>
              <a:rPr lang="en-US" sz="2400" dirty="0"/>
              <a:t>IF = income father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 = </a:t>
            </a:r>
            <a:r>
              <a:rPr lang="el-GR" sz="2400" dirty="0"/>
              <a:t>β</a:t>
            </a:r>
            <a:r>
              <a:rPr lang="en-US" sz="2400" baseline="-25000" dirty="0"/>
              <a:t>0</a:t>
            </a:r>
            <a:r>
              <a:rPr lang="en-US" sz="2400" dirty="0"/>
              <a:t> + </a:t>
            </a:r>
            <a:r>
              <a:rPr lang="el-GR" sz="2400" dirty="0"/>
              <a:t>β</a:t>
            </a:r>
            <a:r>
              <a:rPr lang="en-US" sz="2400" baseline="-25000" dirty="0"/>
              <a:t>1</a:t>
            </a:r>
            <a:r>
              <a:rPr lang="en-US" sz="2400" dirty="0"/>
              <a:t> IM + </a:t>
            </a:r>
            <a:r>
              <a:rPr lang="el-GR" sz="2400" dirty="0"/>
              <a:t>β</a:t>
            </a:r>
            <a:r>
              <a:rPr lang="en-US" sz="2400" baseline="-25000" dirty="0"/>
              <a:t>2</a:t>
            </a:r>
            <a:r>
              <a:rPr lang="en-US" sz="2400" dirty="0"/>
              <a:t> IF + </a:t>
            </a:r>
            <a:r>
              <a:rPr lang="el-GR" sz="2400" dirty="0"/>
              <a:t>β</a:t>
            </a:r>
            <a:r>
              <a:rPr lang="en-US" sz="2400" baseline="-25000" dirty="0"/>
              <a:t>3</a:t>
            </a:r>
            <a:r>
              <a:rPr lang="en-US" sz="2400" dirty="0"/>
              <a:t> (IM - IF)</a:t>
            </a:r>
          </a:p>
          <a:p>
            <a:pPr marL="0" indent="0">
              <a:buNone/>
            </a:pPr>
            <a:r>
              <a:rPr lang="en-US" sz="2400" dirty="0"/>
              <a:t>I = </a:t>
            </a:r>
            <a:r>
              <a:rPr lang="el-GR" sz="2400" dirty="0"/>
              <a:t>β</a:t>
            </a:r>
            <a:r>
              <a:rPr lang="en-US" sz="2400" baseline="-25000" dirty="0"/>
              <a:t>0</a:t>
            </a:r>
            <a:r>
              <a:rPr lang="en-US" sz="2400" dirty="0"/>
              <a:t> + (</a:t>
            </a:r>
            <a:r>
              <a:rPr lang="el-GR" sz="2400" dirty="0"/>
              <a:t>β</a:t>
            </a:r>
            <a:r>
              <a:rPr lang="en-US" sz="2400" baseline="-25000" dirty="0"/>
              <a:t>1</a:t>
            </a:r>
            <a:r>
              <a:rPr lang="en-US" sz="2400" dirty="0"/>
              <a:t>+</a:t>
            </a:r>
            <a:r>
              <a:rPr lang="el-GR" sz="2400" dirty="0"/>
              <a:t> β</a:t>
            </a:r>
            <a:r>
              <a:rPr lang="en-US" sz="2400" baseline="-25000" dirty="0"/>
              <a:t>3</a:t>
            </a:r>
            <a:r>
              <a:rPr lang="en-US" sz="2400" dirty="0"/>
              <a:t>) IM + (</a:t>
            </a:r>
            <a:r>
              <a:rPr lang="el-GR" sz="2400" dirty="0"/>
              <a:t>β</a:t>
            </a:r>
            <a:r>
              <a:rPr lang="en-US" sz="2400" baseline="-25000" dirty="0"/>
              <a:t>2</a:t>
            </a:r>
            <a:r>
              <a:rPr lang="en-US" sz="2400" dirty="0"/>
              <a:t>-</a:t>
            </a:r>
            <a:r>
              <a:rPr lang="el-GR" sz="2400" dirty="0"/>
              <a:t> β</a:t>
            </a:r>
            <a:r>
              <a:rPr lang="en-US" sz="2400" baseline="-25000" dirty="0"/>
              <a:t>3</a:t>
            </a:r>
            <a:r>
              <a:rPr lang="en-US" sz="2400" dirty="0"/>
              <a:t>) IF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choose any value of </a:t>
            </a:r>
            <a:r>
              <a:rPr lang="el-GR" sz="2400" dirty="0"/>
              <a:t>β</a:t>
            </a:r>
            <a:r>
              <a:rPr lang="en-US" sz="2400" baseline="-25000" dirty="0"/>
              <a:t>3</a:t>
            </a:r>
            <a:r>
              <a:rPr lang="en-US" sz="2400" dirty="0"/>
              <a:t> and accommodate it. So we cannot estimate it. This is a case of perfect </a:t>
            </a:r>
            <a:r>
              <a:rPr lang="en-US" sz="2400" dirty="0" err="1"/>
              <a:t>multicollinearity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182895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I = income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 = </a:t>
            </a:r>
            <a:r>
              <a:rPr lang="el-GR" sz="2400" dirty="0"/>
              <a:t>β</a:t>
            </a:r>
            <a:r>
              <a:rPr lang="en-US" sz="2400" baseline="-25000" dirty="0"/>
              <a:t>0</a:t>
            </a:r>
            <a:r>
              <a:rPr lang="en-US" sz="2400" dirty="0"/>
              <a:t> + </a:t>
            </a:r>
            <a:r>
              <a:rPr lang="el-GR" sz="2400" dirty="0"/>
              <a:t>β</a:t>
            </a:r>
            <a:r>
              <a:rPr lang="en-US" sz="2400" baseline="-25000" dirty="0"/>
              <a:t>1</a:t>
            </a:r>
            <a:r>
              <a:rPr lang="en-US" sz="2400" dirty="0"/>
              <a:t> age + </a:t>
            </a:r>
            <a:r>
              <a:rPr lang="el-GR" sz="2400" dirty="0"/>
              <a:t>β</a:t>
            </a:r>
            <a:r>
              <a:rPr lang="en-US" sz="2400" baseline="-25000" dirty="0"/>
              <a:t>2</a:t>
            </a:r>
            <a:r>
              <a:rPr lang="en-US" sz="2400" dirty="0"/>
              <a:t> period + </a:t>
            </a:r>
            <a:r>
              <a:rPr lang="el-GR" sz="2400" dirty="0"/>
              <a:t>β</a:t>
            </a:r>
            <a:r>
              <a:rPr lang="en-US" sz="2400" baseline="-25000" dirty="0"/>
              <a:t>3</a:t>
            </a:r>
            <a:r>
              <a:rPr lang="en-US" sz="2400" dirty="0"/>
              <a:t> cohort</a:t>
            </a:r>
          </a:p>
          <a:p>
            <a:pPr marL="0" indent="0">
              <a:buNone/>
            </a:pPr>
            <a:r>
              <a:rPr lang="en-US" sz="2400" dirty="0"/>
              <a:t>I = </a:t>
            </a:r>
            <a:r>
              <a:rPr lang="el-GR" sz="2400" dirty="0"/>
              <a:t>β</a:t>
            </a:r>
            <a:r>
              <a:rPr lang="en-US" sz="2400" baseline="-25000" dirty="0"/>
              <a:t>0</a:t>
            </a:r>
            <a:r>
              <a:rPr lang="en-US" sz="2400" dirty="0"/>
              <a:t> + </a:t>
            </a:r>
            <a:r>
              <a:rPr lang="el-GR" sz="2400" dirty="0"/>
              <a:t>β</a:t>
            </a:r>
            <a:r>
              <a:rPr lang="en-US" sz="2400" baseline="-25000" dirty="0"/>
              <a:t>1</a:t>
            </a:r>
            <a:r>
              <a:rPr lang="en-US" sz="2400" dirty="0"/>
              <a:t> age + </a:t>
            </a:r>
            <a:r>
              <a:rPr lang="el-GR" sz="2400" dirty="0"/>
              <a:t>β</a:t>
            </a:r>
            <a:r>
              <a:rPr lang="en-US" sz="2400" baseline="-25000" dirty="0"/>
              <a:t>2</a:t>
            </a:r>
            <a:r>
              <a:rPr lang="en-US" sz="2400" dirty="0"/>
              <a:t> period + </a:t>
            </a:r>
            <a:r>
              <a:rPr lang="el-GR" sz="2400" dirty="0"/>
              <a:t>β</a:t>
            </a:r>
            <a:r>
              <a:rPr lang="en-US" sz="2400" baseline="-25000" dirty="0"/>
              <a:t>3</a:t>
            </a:r>
            <a:r>
              <a:rPr lang="en-US" sz="2400" dirty="0"/>
              <a:t> (period – age)</a:t>
            </a:r>
          </a:p>
          <a:p>
            <a:pPr marL="0" indent="0">
              <a:buNone/>
            </a:pPr>
            <a:r>
              <a:rPr lang="en-US" sz="2400" dirty="0"/>
              <a:t>I = </a:t>
            </a:r>
            <a:r>
              <a:rPr lang="el-GR" sz="2400" dirty="0"/>
              <a:t>β</a:t>
            </a:r>
            <a:r>
              <a:rPr lang="en-US" sz="2400" baseline="-25000" dirty="0"/>
              <a:t>0</a:t>
            </a:r>
            <a:r>
              <a:rPr lang="en-US" sz="2400" dirty="0"/>
              <a:t> + (</a:t>
            </a:r>
            <a:r>
              <a:rPr lang="el-GR" sz="2400" dirty="0"/>
              <a:t>β</a:t>
            </a:r>
            <a:r>
              <a:rPr lang="en-US" sz="2400" baseline="-25000" dirty="0"/>
              <a:t>1</a:t>
            </a:r>
            <a:r>
              <a:rPr lang="en-US" sz="2400" dirty="0"/>
              <a:t> - </a:t>
            </a:r>
            <a:r>
              <a:rPr lang="el-GR" sz="2400" dirty="0"/>
              <a:t>β</a:t>
            </a:r>
            <a:r>
              <a:rPr lang="en-US" sz="2400" baseline="-25000" dirty="0"/>
              <a:t>3</a:t>
            </a:r>
            <a:r>
              <a:rPr lang="en-US" sz="2400" dirty="0"/>
              <a:t>) age + (</a:t>
            </a:r>
            <a:r>
              <a:rPr lang="el-GR" sz="2400" dirty="0"/>
              <a:t>β</a:t>
            </a:r>
            <a:r>
              <a:rPr lang="en-US" sz="2400" baseline="-25000" dirty="0"/>
              <a:t>2</a:t>
            </a:r>
            <a:r>
              <a:rPr lang="en-US" sz="2400" dirty="0"/>
              <a:t> + </a:t>
            </a:r>
            <a:r>
              <a:rPr lang="el-GR" sz="2400" dirty="0"/>
              <a:t>β</a:t>
            </a:r>
            <a:r>
              <a:rPr lang="en-US" sz="2400" baseline="-25000" dirty="0"/>
              <a:t>3</a:t>
            </a:r>
            <a:r>
              <a:rPr lang="en-US" sz="2400" dirty="0"/>
              <a:t>) period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We can choose any value of </a:t>
            </a:r>
            <a:r>
              <a:rPr lang="el-GR" sz="2400" dirty="0"/>
              <a:t>β</a:t>
            </a:r>
            <a:r>
              <a:rPr lang="en-US" sz="2400" baseline="-25000" dirty="0"/>
              <a:t>3</a:t>
            </a:r>
            <a:r>
              <a:rPr lang="en-US" sz="2400" dirty="0"/>
              <a:t> and accommodate it. So we cannot estimate it. This is a case of perfect </a:t>
            </a:r>
            <a:r>
              <a:rPr lang="en-US" sz="2400" dirty="0" err="1"/>
              <a:t>multicollinearity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49996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(Imperfect) </a:t>
            </a:r>
            <a:r>
              <a:rPr lang="en-US" dirty="0" err="1"/>
              <a:t>multicollinearity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0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Even if one predictor (e.g. </a:t>
            </a:r>
            <a:r>
              <a:rPr lang="en-US" i="1" dirty="0"/>
              <a:t>X</a:t>
            </a:r>
            <a:r>
              <a:rPr lang="en-US" dirty="0"/>
              <a:t>) is not an exact linear combination of other predictors (e.g. </a:t>
            </a:r>
            <a:r>
              <a:rPr lang="en-US" i="1" dirty="0"/>
              <a:t>Z</a:t>
            </a:r>
            <a:r>
              <a:rPr lang="en-US" dirty="0"/>
              <a:t>), it may happen that X and Z are highly related.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of imperfect </a:t>
            </a:r>
            <a:r>
              <a:rPr lang="en-US" dirty="0" err="1"/>
              <a:t>multicollinearity</a:t>
            </a:r>
            <a:r>
              <a:rPr lang="en-US" dirty="0"/>
              <a:t>:</a:t>
            </a:r>
          </a:p>
          <a:p>
            <a:pPr>
              <a:buFontTx/>
              <a:buChar char="-"/>
            </a:pPr>
            <a:r>
              <a:rPr lang="en-US" dirty="0"/>
              <a:t>You regress something on a set of measures that capture the same latent concept and have a high Cronbach’s alpha.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888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Dealing with imperfect </a:t>
            </a:r>
            <a:r>
              <a:rPr lang="en-US" sz="3600" dirty="0" err="1"/>
              <a:t>multicollinearity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61085"/>
          </a:xfrm>
        </p:spPr>
        <p:txBody>
          <a:bodyPr>
            <a:normAutofit fontScale="92500"/>
          </a:bodyPr>
          <a:lstStyle/>
          <a:p>
            <a:pPr>
              <a:buFontTx/>
              <a:buChar char="-"/>
            </a:pPr>
            <a:r>
              <a:rPr lang="en-US" sz="2600" dirty="0"/>
              <a:t>Inspect the correlation table and find predictors that are highly correlated</a:t>
            </a:r>
          </a:p>
          <a:p>
            <a:pPr>
              <a:buFontTx/>
              <a:buChar char="-"/>
            </a:pPr>
            <a:endParaRPr lang="en-US" sz="2600" dirty="0"/>
          </a:p>
          <a:p>
            <a:pPr>
              <a:buFontTx/>
              <a:buChar char="-"/>
            </a:pPr>
            <a:r>
              <a:rPr lang="en-US" sz="2600" dirty="0"/>
              <a:t>Calculate the </a:t>
            </a:r>
            <a:r>
              <a:rPr lang="en-US" sz="2600" u="sng" dirty="0"/>
              <a:t>Variance Inflation Factor</a:t>
            </a:r>
            <a:r>
              <a:rPr lang="en-US" sz="2600" dirty="0"/>
              <a:t> (VIF) of each predictor in the model = indicator for size of the problem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	VIF = 1 / (1 – </a:t>
            </a:r>
            <a:r>
              <a:rPr lang="en-US" sz="2600" i="1" dirty="0"/>
              <a:t>R</a:t>
            </a:r>
            <a:r>
              <a:rPr lang="en-US" sz="2600" baseline="30000" dirty="0"/>
              <a:t>2</a:t>
            </a:r>
            <a:r>
              <a:rPr lang="en-US" sz="2600" i="1" baseline="-25000" dirty="0"/>
              <a:t>j</a:t>
            </a:r>
            <a:r>
              <a:rPr lang="en-US" sz="2600" dirty="0"/>
              <a:t>)             	where </a:t>
            </a:r>
            <a:r>
              <a:rPr lang="en-US" sz="2600" i="1" dirty="0"/>
              <a:t>R</a:t>
            </a:r>
            <a:r>
              <a:rPr lang="en-US" sz="2600" baseline="30000" dirty="0"/>
              <a:t>2</a:t>
            </a:r>
            <a:r>
              <a:rPr lang="en-US" sz="2600" i="1" baseline="-25000" dirty="0"/>
              <a:t>j</a:t>
            </a:r>
            <a:r>
              <a:rPr lang="en-US" sz="2600" dirty="0"/>
              <a:t> is from regressing </a:t>
            </a:r>
            <a:r>
              <a:rPr lang="en-US" sz="2600" i="1" dirty="0"/>
              <a:t>X</a:t>
            </a:r>
            <a:r>
              <a:rPr lang="en-US" sz="2600" dirty="0"/>
              <a:t> on 									other predictors</a:t>
            </a:r>
            <a:endParaRPr lang="en-US" sz="2600" i="1" dirty="0"/>
          </a:p>
          <a:p>
            <a:pPr>
              <a:buFontTx/>
              <a:buChar char="-"/>
            </a:pPr>
            <a:endParaRPr lang="en-US" sz="2600" dirty="0"/>
          </a:p>
          <a:p>
            <a:pPr>
              <a:buFontTx/>
              <a:buChar char="-"/>
            </a:pPr>
            <a:r>
              <a:rPr lang="en-US" sz="2600" dirty="0"/>
              <a:t>Estimate models that </a:t>
            </a:r>
            <a:r>
              <a:rPr lang="en-US" sz="2600" u="sng" dirty="0"/>
              <a:t>exclude</a:t>
            </a:r>
            <a:r>
              <a:rPr lang="en-US" sz="2600" dirty="0"/>
              <a:t> some of the high-VIF predictors, e.g. those without which similar R</a:t>
            </a:r>
            <a:r>
              <a:rPr lang="en-US" sz="2600" baseline="30000" dirty="0"/>
              <a:t>2</a:t>
            </a:r>
            <a:r>
              <a:rPr lang="en-US" sz="2600" dirty="0"/>
              <a:t> is achieved or those that are theoretically near-equivalent to included predictors</a:t>
            </a:r>
          </a:p>
        </p:txBody>
      </p:sp>
    </p:spTree>
    <p:extLst>
      <p:ext uri="{BB962C8B-B14F-4D97-AF65-F5344CB8AC3E}">
        <p14:creationId xmlns:p14="http://schemas.microsoft.com/office/powerpoint/2010/main" val="732684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95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Zero conditional mean: </a:t>
            </a:r>
            <a:r>
              <a:rPr lang="en-US" sz="2000" dirty="0"/>
              <a:t>The expected value of the error term is zero conditional on the explanatory variables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Random sampling: </a:t>
            </a:r>
            <a:r>
              <a:rPr lang="en-US" sz="2000" dirty="0"/>
              <a:t>The observed data represent a random sample from the population  to which we aim to generalize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perfect collinearity: </a:t>
            </a:r>
            <a:r>
              <a:rPr lang="en-US" sz="2000" dirty="0"/>
              <a:t>There is variation in the explanatory variables</a:t>
            </a:r>
          </a:p>
          <a:p>
            <a:endParaRPr lang="en-US" sz="2000" dirty="0"/>
          </a:p>
          <a:p>
            <a:r>
              <a:rPr lang="en-US" sz="2000" u="sng" dirty="0" err="1">
                <a:solidFill>
                  <a:schemeClr val="accent1">
                    <a:lumMod val="75000"/>
                  </a:schemeClr>
                </a:solidFill>
              </a:rPr>
              <a:t>Homoskedasticity</a:t>
            </a:r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u="sng" dirty="0"/>
              <a:t>The error term has constant variance, i.e. the same variance regardless of the value of X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Normality: </a:t>
            </a:r>
            <a:r>
              <a:rPr lang="en-US" sz="2000" dirty="0"/>
              <a:t>The error term follows a normal distribution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Linearity: </a:t>
            </a:r>
            <a:r>
              <a:rPr lang="en-US" sz="2000" dirty="0"/>
              <a:t>The population regression model is linear in its parameters.</a:t>
            </a:r>
          </a:p>
        </p:txBody>
      </p:sp>
    </p:spTree>
    <p:extLst>
      <p:ext uri="{BB962C8B-B14F-4D97-AF65-F5344CB8AC3E}">
        <p14:creationId xmlns:p14="http://schemas.microsoft.com/office/powerpoint/2010/main" val="43584901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Homoskedasticity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91" y="2749426"/>
            <a:ext cx="4093598" cy="3238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716" y="2582372"/>
            <a:ext cx="4604430" cy="3405188"/>
          </a:xfrm>
          <a:prstGeom prst="rect">
            <a:avLst/>
          </a:prstGeom>
        </p:spPr>
      </p:pic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729762" y="1600200"/>
            <a:ext cx="8229600" cy="502919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The error term has constant variance, i.e. the same variance regardless of the value of 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err="1"/>
              <a:t>Homoskedastic</a:t>
            </a:r>
            <a:r>
              <a:rPr lang="en-US" dirty="0"/>
              <a:t>					Heteroskedastic</a:t>
            </a:r>
          </a:p>
        </p:txBody>
      </p:sp>
    </p:spTree>
    <p:extLst>
      <p:ext uri="{BB962C8B-B14F-4D97-AF65-F5344CB8AC3E}">
        <p14:creationId xmlns:p14="http://schemas.microsoft.com/office/powerpoint/2010/main" val="3453887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Heteroskedasticity</a:t>
            </a:r>
            <a:r>
              <a:rPr lang="en-US" dirty="0"/>
              <a:t> in our toy data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5763" y="1600200"/>
            <a:ext cx="623247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193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Heteroskedasticity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7496" y="1417638"/>
            <a:ext cx="524900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8270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Addressing </a:t>
            </a:r>
            <a:r>
              <a:rPr lang="en-US" dirty="0" err="1"/>
              <a:t>heteroskedasticity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6460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err="1"/>
              <a:t>Heteroskedasticity</a:t>
            </a:r>
            <a:r>
              <a:rPr lang="en-US" dirty="0"/>
              <a:t> in </a:t>
            </a:r>
            <a:r>
              <a:rPr lang="en-US" b="1" i="1" dirty="0"/>
              <a:t>residuals</a:t>
            </a:r>
            <a:r>
              <a:rPr lang="en-US" dirty="0"/>
              <a:t> can mean 2 things: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(1) The model is correct but has heteroskedastic </a:t>
            </a:r>
            <a:r>
              <a:rPr lang="en-US" b="1" i="1" dirty="0"/>
              <a:t>errors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Calculate </a:t>
            </a:r>
            <a:r>
              <a:rPr lang="en-US" dirty="0" err="1"/>
              <a:t>heteroskedasticity</a:t>
            </a:r>
            <a:r>
              <a:rPr lang="en-US" dirty="0"/>
              <a:t>-consistent (a.k.a. “robust”) standard errors.</a:t>
            </a:r>
          </a:p>
          <a:p>
            <a:pPr marL="0" indent="0">
              <a:buNone/>
            </a:pPr>
            <a:r>
              <a:rPr lang="en-US" dirty="0"/>
              <a:t>(option </a:t>
            </a:r>
            <a:r>
              <a:rPr lang="en-US" i="1" dirty="0"/>
              <a:t>robust</a:t>
            </a:r>
            <a:r>
              <a:rPr lang="en-US" dirty="0"/>
              <a:t> in STATA’s </a:t>
            </a:r>
            <a:r>
              <a:rPr lang="en-US" i="1" dirty="0"/>
              <a:t>regress</a:t>
            </a:r>
            <a:r>
              <a:rPr lang="en-US" dirty="0"/>
              <a:t> command)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is probably often a good idea. Some (=Arnout &amp; Filip) pretty much always calculate robust standard errors, as a default.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(2) The heteroskedasticity is caused by model misspecification.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For example, if the true model is Y = X + Z + X * Z + error, but you estimate Y = X + error, then you will see this relationship between X and residuals: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You need to change the model.</a:t>
            </a:r>
          </a:p>
          <a:p>
            <a:pPr marL="0" indent="0">
              <a:buNone/>
            </a:pPr>
            <a:r>
              <a:rPr lang="en-US" dirty="0"/>
              <a:t>Adjusting standard errors does not solve the deeper problem!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5132" y="5257482"/>
            <a:ext cx="2024253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5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Spurious association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951892" y="3354266"/>
            <a:ext cx="1239716" cy="7473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Parents’ SES</a:t>
            </a:r>
          </a:p>
        </p:txBody>
      </p:sp>
      <p:sp>
        <p:nvSpPr>
          <p:cNvPr id="5" name="Rectangle 4"/>
          <p:cNvSpPr/>
          <p:nvPr/>
        </p:nvSpPr>
        <p:spPr>
          <a:xfrm>
            <a:off x="5190393" y="2332893"/>
            <a:ext cx="1799492" cy="633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Education</a:t>
            </a:r>
          </a:p>
        </p:txBody>
      </p:sp>
      <p:sp>
        <p:nvSpPr>
          <p:cNvPr id="6" name="Rectangle 5"/>
          <p:cNvSpPr/>
          <p:nvPr/>
        </p:nvSpPr>
        <p:spPr>
          <a:xfrm>
            <a:off x="5190392" y="4548554"/>
            <a:ext cx="1799493" cy="63304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Income</a:t>
            </a:r>
          </a:p>
        </p:txBody>
      </p:sp>
      <p:cxnSp>
        <p:nvCxnSpPr>
          <p:cNvPr id="8" name="Straight Arrow Connector 7"/>
          <p:cNvCxnSpPr>
            <a:stCxn id="4" idx="3"/>
            <a:endCxn id="5" idx="1"/>
          </p:cNvCxnSpPr>
          <p:nvPr/>
        </p:nvCxnSpPr>
        <p:spPr>
          <a:xfrm flipV="1">
            <a:off x="3191608" y="2649416"/>
            <a:ext cx="1998785" cy="1078523"/>
          </a:xfrm>
          <a:prstGeom prst="straightConnector1">
            <a:avLst/>
          </a:prstGeom>
          <a:ln>
            <a:headEnd w="lg" len="lg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" idx="3"/>
            <a:endCxn id="6" idx="1"/>
          </p:cNvCxnSpPr>
          <p:nvPr/>
        </p:nvCxnSpPr>
        <p:spPr>
          <a:xfrm>
            <a:off x="3191608" y="3727939"/>
            <a:ext cx="1998784" cy="113713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82915" y="3843704"/>
            <a:ext cx="589085" cy="401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+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82914" y="2611317"/>
            <a:ext cx="589085" cy="401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002060"/>
                </a:solidFill>
              </a:rPr>
              <a:t>+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6125307" y="3033346"/>
            <a:ext cx="29308" cy="149469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6154615" y="3527181"/>
            <a:ext cx="589085" cy="401515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rgbClr val="C00000"/>
                </a:solidFill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425458623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95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Zero conditional mean: </a:t>
            </a:r>
            <a:r>
              <a:rPr lang="en-US" sz="2000" dirty="0"/>
              <a:t>The expected value of the error term is zero conditional on the explanatory variables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Random sampling: </a:t>
            </a:r>
            <a:r>
              <a:rPr lang="en-US" sz="2000" dirty="0"/>
              <a:t>The observed data represent a random sample from the population to which we aim to generalize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perfect collinearity: </a:t>
            </a:r>
            <a:r>
              <a:rPr lang="en-US" sz="2000" dirty="0"/>
              <a:t>There is variation in the explanatory variables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Homoskedasticity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dirty="0"/>
              <a:t>The error term has constant variance, i.e. the same variance regardless of the value of X</a:t>
            </a:r>
          </a:p>
          <a:p>
            <a:endParaRPr lang="en-US" sz="2000" dirty="0"/>
          </a:p>
          <a:p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</a:rPr>
              <a:t>Normality: </a:t>
            </a:r>
            <a:r>
              <a:rPr lang="en-US" sz="2000" u="sng" dirty="0"/>
              <a:t>The error term follows a normal distribution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Linearity: </a:t>
            </a:r>
            <a:r>
              <a:rPr lang="en-US" sz="2000" dirty="0"/>
              <a:t>The population regression model is linear in its parameters.</a:t>
            </a:r>
          </a:p>
        </p:txBody>
      </p:sp>
    </p:spTree>
    <p:extLst>
      <p:ext uri="{BB962C8B-B14F-4D97-AF65-F5344CB8AC3E}">
        <p14:creationId xmlns:p14="http://schemas.microsoft.com/office/powerpoint/2010/main" val="30590353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error term follows a normal distribution.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to evaluate:</a:t>
            </a:r>
          </a:p>
          <a:p>
            <a:pPr marL="0" indent="0">
              <a:buNone/>
            </a:pPr>
            <a:r>
              <a:rPr lang="en-US" dirty="0"/>
              <a:t>- inspect residual plot and see if errors are bell-shaped (symmetric, one mode, small errors are more common than large errors)</a:t>
            </a:r>
          </a:p>
        </p:txBody>
      </p:sp>
    </p:spTree>
    <p:extLst>
      <p:ext uri="{BB962C8B-B14F-4D97-AF65-F5344CB8AC3E}">
        <p14:creationId xmlns:p14="http://schemas.microsoft.com/office/powerpoint/2010/main" val="27866398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772F4-B139-4D63-8ED1-393D18DB4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Fixing non-normality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6DAD-17D8-4B25-B608-FF340B033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Work with a large sample (central limit theorem)</a:t>
            </a:r>
          </a:p>
          <a:p>
            <a:endParaRPr lang="en-US" sz="2800" dirty="0"/>
          </a:p>
          <a:p>
            <a:r>
              <a:rPr lang="en-US" sz="2800" dirty="0"/>
              <a:t>Use an alternative method for assessing confidence</a:t>
            </a:r>
          </a:p>
        </p:txBody>
      </p:sp>
    </p:spTree>
    <p:extLst>
      <p:ext uri="{BB962C8B-B14F-4D97-AF65-F5344CB8AC3E}">
        <p14:creationId xmlns:p14="http://schemas.microsoft.com/office/powerpoint/2010/main" val="4209052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OLS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995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Zero conditional mean: </a:t>
            </a:r>
            <a:r>
              <a:rPr lang="en-US" sz="2000" dirty="0"/>
              <a:t>The expected value of the error term is zero conditional on the explanatory variables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Random sampling: </a:t>
            </a:r>
            <a:r>
              <a:rPr lang="en-US" sz="2000" dirty="0"/>
              <a:t>The observed data represent a random sample from the population  to which we aim to generalize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 perfect collinearity: </a:t>
            </a:r>
            <a:r>
              <a:rPr lang="en-US" sz="2000" dirty="0"/>
              <a:t>There is variation in the explanatory variables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chemeClr val="accent1">
                    <a:lumMod val="75000"/>
                  </a:schemeClr>
                </a:solidFill>
              </a:rPr>
              <a:t>Homoskedasticity</a:t>
            </a:r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en-US" sz="2000" dirty="0"/>
              <a:t>The error term has constant variance, i.e. the same variance regardless of the value of X</a:t>
            </a:r>
          </a:p>
          <a:p>
            <a:endParaRPr lang="en-US" sz="2000" dirty="0"/>
          </a:p>
          <a:p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Normality: </a:t>
            </a:r>
            <a:r>
              <a:rPr lang="en-US" sz="2000" dirty="0"/>
              <a:t>The error term follows a normal distribution</a:t>
            </a:r>
          </a:p>
          <a:p>
            <a:endParaRPr lang="en-US" sz="2000" dirty="0"/>
          </a:p>
          <a:p>
            <a:r>
              <a:rPr lang="en-US" sz="2000" u="sng" dirty="0">
                <a:solidFill>
                  <a:schemeClr val="accent1">
                    <a:lumMod val="75000"/>
                  </a:schemeClr>
                </a:solidFill>
              </a:rPr>
              <a:t>Linearity: </a:t>
            </a:r>
            <a:r>
              <a:rPr lang="en-US" sz="2000" u="sng" dirty="0"/>
              <a:t>The population regression model is linear in its parameters.</a:t>
            </a:r>
          </a:p>
        </p:txBody>
      </p:sp>
    </p:spTree>
    <p:extLst>
      <p:ext uri="{BB962C8B-B14F-4D97-AF65-F5344CB8AC3E}">
        <p14:creationId xmlns:p14="http://schemas.microsoft.com/office/powerpoint/2010/main" val="243089133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0B658-FB66-4A34-B83C-82F8121A6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linearity assumption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0547576-AC04-4633-B559-D165B3E249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238" y="2281238"/>
            <a:ext cx="2295525" cy="2295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00290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6D83C-740A-4A43-96F2-F42E6CE1B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Non-linear in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ECDC-477E-4741-83E4-763D9C009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Linear in variables and parameters: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Non-linear in parameters: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Non-linear in variables: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0BDD0D-FA30-4E38-BE45-D6FE1517D9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0052" y="2324957"/>
            <a:ext cx="3686175" cy="628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61920A5-A1DF-4AC4-AC5E-B05B4CB80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0052" y="5960937"/>
            <a:ext cx="3886200" cy="590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C69DE1-6AE7-47DC-9DCF-897ABE8CFF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052" y="4190657"/>
            <a:ext cx="36766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126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linearity assumption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02163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/>
              <a:t>How to evaluate?</a:t>
            </a:r>
          </a:p>
          <a:p>
            <a:pPr marL="0" indent="0">
              <a:buNone/>
            </a:pPr>
            <a:r>
              <a:rPr lang="en-US" sz="2600" dirty="0">
                <a:sym typeface="Wingdings" panose="05000000000000000000" pitchFamily="2" charset="2"/>
              </a:rPr>
              <a:t> </a:t>
            </a:r>
            <a:r>
              <a:rPr lang="en-US" sz="2600" dirty="0"/>
              <a:t>Plot the data points and see if they follow a straight line.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Only in the left figure does the linearity assumption </a:t>
            </a:r>
            <a:r>
              <a:rPr lang="en-US" sz="2600" dirty="0">
                <a:solidFill>
                  <a:schemeClr val="accent3">
                    <a:lumMod val="50000"/>
                  </a:schemeClr>
                </a:solidFill>
              </a:rPr>
              <a:t>hold</a:t>
            </a:r>
            <a:r>
              <a:rPr lang="en-US" sz="2600" dirty="0"/>
              <a:t>. In the middle and right figure it is </a:t>
            </a:r>
            <a:r>
              <a:rPr lang="en-US" sz="2600" dirty="0">
                <a:solidFill>
                  <a:srgbClr val="C00000"/>
                </a:solidFill>
              </a:rPr>
              <a:t>violated</a:t>
            </a:r>
            <a:r>
              <a:rPr lang="en-US" sz="2600" dirty="0"/>
              <a:t>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" y="4092454"/>
            <a:ext cx="8869240" cy="2554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4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Exercise: Make it spurious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14044" y="2400117"/>
          <a:ext cx="4305301" cy="117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47">
                  <a:extLst>
                    <a:ext uri="{9D8B030D-6E8A-4147-A177-3AD203B41FA5}">
                      <a16:colId xmlns:a16="http://schemas.microsoft.com/office/drawing/2014/main" val="2525752446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1202816043"/>
                    </a:ext>
                  </a:extLst>
                </a:gridCol>
                <a:gridCol w="1705708">
                  <a:extLst>
                    <a:ext uri="{9D8B030D-6E8A-4147-A177-3AD203B41FA5}">
                      <a16:colId xmlns:a16="http://schemas.microsoft.com/office/drawing/2014/main" val="374040921"/>
                    </a:ext>
                  </a:extLst>
                </a:gridCol>
              </a:tblGrid>
              <a:tr h="392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income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income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7528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38825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9346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399" y="1600256"/>
            <a:ext cx="30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Bivariate analysis: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399" y="4053913"/>
            <a:ext cx="30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analysis: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802703"/>
              </p:ext>
            </p:extLst>
          </p:nvPr>
        </p:nvGraphicFramePr>
        <p:xfrm>
          <a:off x="1014042" y="4853774"/>
          <a:ext cx="7778265" cy="117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267">
                  <a:extLst>
                    <a:ext uri="{9D8B030D-6E8A-4147-A177-3AD203B41FA5}">
                      <a16:colId xmlns:a16="http://schemas.microsoft.com/office/drawing/2014/main" val="2525752446"/>
                    </a:ext>
                  </a:extLst>
                </a:gridCol>
                <a:gridCol w="1503498">
                  <a:extLst>
                    <a:ext uri="{9D8B030D-6E8A-4147-A177-3AD203B41FA5}">
                      <a16:colId xmlns:a16="http://schemas.microsoft.com/office/drawing/2014/main" val="1202816043"/>
                    </a:ext>
                  </a:extLst>
                </a:gridCol>
                <a:gridCol w="1366301">
                  <a:extLst>
                    <a:ext uri="{9D8B030D-6E8A-4147-A177-3AD203B41FA5}">
                      <a16:colId xmlns:a16="http://schemas.microsoft.com/office/drawing/2014/main" val="374040921"/>
                    </a:ext>
                  </a:extLst>
                </a:gridCol>
                <a:gridCol w="1072661">
                  <a:extLst>
                    <a:ext uri="{9D8B030D-6E8A-4147-A177-3AD203B41FA5}">
                      <a16:colId xmlns:a16="http://schemas.microsoft.com/office/drawing/2014/main" val="3880005261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847255220"/>
                    </a:ext>
                  </a:extLst>
                </a:gridCol>
                <a:gridCol w="1415561">
                  <a:extLst>
                    <a:ext uri="{9D8B030D-6E8A-4147-A177-3AD203B41FA5}">
                      <a16:colId xmlns:a16="http://schemas.microsoft.com/office/drawing/2014/main" val="3360341370"/>
                    </a:ext>
                  </a:extLst>
                </a:gridCol>
              </a:tblGrid>
              <a:tr h="392454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lass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income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income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7528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38825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9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5965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Spurious association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014044" y="2400117"/>
          <a:ext cx="4305301" cy="117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2147">
                  <a:extLst>
                    <a:ext uri="{9D8B030D-6E8A-4147-A177-3AD203B41FA5}">
                      <a16:colId xmlns:a16="http://schemas.microsoft.com/office/drawing/2014/main" val="2525752446"/>
                    </a:ext>
                  </a:extLst>
                </a:gridCol>
                <a:gridCol w="1547446">
                  <a:extLst>
                    <a:ext uri="{9D8B030D-6E8A-4147-A177-3AD203B41FA5}">
                      <a16:colId xmlns:a16="http://schemas.microsoft.com/office/drawing/2014/main" val="1202816043"/>
                    </a:ext>
                  </a:extLst>
                </a:gridCol>
                <a:gridCol w="1705708">
                  <a:extLst>
                    <a:ext uri="{9D8B030D-6E8A-4147-A177-3AD203B41FA5}">
                      <a16:colId xmlns:a16="http://schemas.microsoft.com/office/drawing/2014/main" val="374040921"/>
                    </a:ext>
                  </a:extLst>
                </a:gridCol>
              </a:tblGrid>
              <a:tr h="39245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 income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 income</a:t>
                      </a:r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7528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r>
                        <a:rPr lang="en-US" dirty="0"/>
                        <a:t>High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38825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r>
                        <a:rPr lang="en-US" dirty="0"/>
                        <a:t>Low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9346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14399" y="1600256"/>
            <a:ext cx="30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Bivariate analysis: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399" y="4053913"/>
            <a:ext cx="3050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Multivariate analysis: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1014042" y="4853774"/>
          <a:ext cx="7778265" cy="11773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2267">
                  <a:extLst>
                    <a:ext uri="{9D8B030D-6E8A-4147-A177-3AD203B41FA5}">
                      <a16:colId xmlns:a16="http://schemas.microsoft.com/office/drawing/2014/main" val="2525752446"/>
                    </a:ext>
                  </a:extLst>
                </a:gridCol>
                <a:gridCol w="1503498">
                  <a:extLst>
                    <a:ext uri="{9D8B030D-6E8A-4147-A177-3AD203B41FA5}">
                      <a16:colId xmlns:a16="http://schemas.microsoft.com/office/drawing/2014/main" val="1202816043"/>
                    </a:ext>
                  </a:extLst>
                </a:gridCol>
                <a:gridCol w="1366301">
                  <a:extLst>
                    <a:ext uri="{9D8B030D-6E8A-4147-A177-3AD203B41FA5}">
                      <a16:colId xmlns:a16="http://schemas.microsoft.com/office/drawing/2014/main" val="374040921"/>
                    </a:ext>
                  </a:extLst>
                </a:gridCol>
                <a:gridCol w="1072661">
                  <a:extLst>
                    <a:ext uri="{9D8B030D-6E8A-4147-A177-3AD203B41FA5}">
                      <a16:colId xmlns:a16="http://schemas.microsoft.com/office/drawing/2014/main" val="3880005261"/>
                    </a:ext>
                  </a:extLst>
                </a:gridCol>
                <a:gridCol w="1397977">
                  <a:extLst>
                    <a:ext uri="{9D8B030D-6E8A-4147-A177-3AD203B41FA5}">
                      <a16:colId xmlns:a16="http://schemas.microsoft.com/office/drawing/2014/main" val="847255220"/>
                    </a:ext>
                  </a:extLst>
                </a:gridCol>
                <a:gridCol w="1415561">
                  <a:extLst>
                    <a:ext uri="{9D8B030D-6E8A-4147-A177-3AD203B41FA5}">
                      <a16:colId xmlns:a16="http://schemas.microsoft.com/office/drawing/2014/main" val="3360341370"/>
                    </a:ext>
                  </a:extLst>
                </a:gridCol>
              </a:tblGrid>
              <a:tr h="392454"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High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income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Low</a:t>
                      </a:r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 c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lass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income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income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7027528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High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338825"/>
                  </a:ext>
                </a:extLst>
              </a:tr>
              <a:tr h="392454"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/>
                        <a:t>Low </a:t>
                      </a:r>
                      <a:r>
                        <a:rPr lang="en-US" dirty="0" err="1"/>
                        <a:t>edu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789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879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54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 of a (fake) class society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773723" y="1230923"/>
            <a:ext cx="35169" cy="50819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808892" y="6312877"/>
            <a:ext cx="707780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379673" y="6363092"/>
            <a:ext cx="885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edu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 rot="16200000">
            <a:off x="-4598" y="829237"/>
            <a:ext cx="9851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/>
              <a:t>inc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2381250" y="1917363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603989" y="2254429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381250" y="4821755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50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603989" y="5158821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200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654919" y="1917363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200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877658" y="2254429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654917" y="4819492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100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877656" y="5156558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100</a:t>
            </a:r>
          </a:p>
        </p:txBody>
      </p:sp>
      <p:sp>
        <p:nvSpPr>
          <p:cNvPr id="20" name="Oval 19"/>
          <p:cNvSpPr/>
          <p:nvPr/>
        </p:nvSpPr>
        <p:spPr>
          <a:xfrm>
            <a:off x="2004646" y="1688123"/>
            <a:ext cx="1433146" cy="12573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1968012" y="4598268"/>
            <a:ext cx="1433146" cy="12573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241679" y="4602227"/>
            <a:ext cx="1433146" cy="12573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241679" y="1685832"/>
            <a:ext cx="1433146" cy="1257300"/>
          </a:xfrm>
          <a:prstGeom prst="ellipse">
            <a:avLst/>
          </a:prstGeom>
          <a:noFill/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363059" y="4598268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250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357221" y="1512725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784728" y="1506473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250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784728" y="4602227"/>
            <a:ext cx="6066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200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2684585" y="4246685"/>
            <a:ext cx="3577004" cy="1758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684583" y="3273726"/>
            <a:ext cx="3577004" cy="17584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684583" y="3534903"/>
            <a:ext cx="3577006" cy="48052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7886700" y="3243010"/>
            <a:ext cx="11166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</a:rPr>
              <a:t>High class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Low class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381250" y="6383215"/>
            <a:ext cx="6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5770684" y="6410806"/>
            <a:ext cx="6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8" name="TextBox 37"/>
          <p:cNvSpPr txBox="1"/>
          <p:nvPr/>
        </p:nvSpPr>
        <p:spPr>
          <a:xfrm rot="16200000">
            <a:off x="173630" y="4937504"/>
            <a:ext cx="6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39" name="TextBox 38"/>
          <p:cNvSpPr txBox="1"/>
          <p:nvPr/>
        </p:nvSpPr>
        <p:spPr>
          <a:xfrm rot="16200000">
            <a:off x="169282" y="2119208"/>
            <a:ext cx="678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6931855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0100"/>
          </a:xfrm>
        </p:spPr>
        <p:txBody>
          <a:bodyPr>
            <a:normAutofit fontScale="90000"/>
          </a:bodyPr>
          <a:lstStyle/>
          <a:p>
            <a:r>
              <a:rPr lang="en-US" dirty="0"/>
              <a:t>Regression of a (fake) class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488" y="1178170"/>
            <a:ext cx="6603023" cy="5600699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Source |       SS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MS      Number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=       900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F(1, 898)       =     11.22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Model |  2.77777778         1  2.77777778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F        =    0.0008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 |  222.222222       898  .247463499   R-squared       =    0.0123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R-squared   =    0.0112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Total |         225       899  .250278087   Root MSE        =    .49746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  Std. Err.      t    P&gt;|t|     [95% Conf. Interval]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.1111111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.0331638     3.35   0.001     .0460235    .1761987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_cons |   .4444444   .0234503    18.95   0.000     .3984206    .4904683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Source |       SS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MS      Number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=       900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F(2, 897)       =     56.06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Model |          25         2        12.5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F        =    0.0000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Residual |         200       897   .22296544   R-squared       =    0.1111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R-squared   =    0.1091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Total |         225       899  .250278087   Root MSE        =    .47219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  Std. Err.      t    P&gt;|t|     [95% Conf. Interval]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-------------+----------------------------------------------------------------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edu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</a:t>
            </a:r>
            <a:r>
              <a:rPr lang="en-US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1.48e-17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.033389     0.00   1.000    -.0655297    .0655297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.3333333    .033389     9.98   0.000     .2678036     .398863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_cons |   .3333333   .0248867    13.39   0.000     .2844904    .3821763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867864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3394</Words>
  <Application>Microsoft Office PowerPoint</Application>
  <PresentationFormat>On-screen Show (4:3)</PresentationFormat>
  <Paragraphs>573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3" baseType="lpstr">
      <vt:lpstr>Arial</vt:lpstr>
      <vt:lpstr>Calibri</vt:lpstr>
      <vt:lpstr>Cambria Math</vt:lpstr>
      <vt:lpstr>Courier New</vt:lpstr>
      <vt:lpstr>Times New Roman</vt:lpstr>
      <vt:lpstr>Wingdings</vt:lpstr>
      <vt:lpstr>Office Theme</vt:lpstr>
      <vt:lpstr>Intermediate Quantitative Methods  III. Multiple regression (weeks 4-5)</vt:lpstr>
      <vt:lpstr>Agenda</vt:lpstr>
      <vt:lpstr>“Correlation without causation”</vt:lpstr>
      <vt:lpstr>Spurious association</vt:lpstr>
      <vt:lpstr>Spurious association</vt:lpstr>
      <vt:lpstr>Exercise: Make it spurious</vt:lpstr>
      <vt:lpstr>Spurious association</vt:lpstr>
      <vt:lpstr>Regression of a (fake) class society</vt:lpstr>
      <vt:lpstr>Regression of a (fake) class society</vt:lpstr>
      <vt:lpstr>Regression anatomy: What is different in multiple regression?</vt:lpstr>
      <vt:lpstr>Suppressor variables</vt:lpstr>
      <vt:lpstr>Exercise: Un-suppress it</vt:lpstr>
      <vt:lpstr>Suppressor variable</vt:lpstr>
      <vt:lpstr>Older people earn more but less edu</vt:lpstr>
      <vt:lpstr>PowerPoint Presentation</vt:lpstr>
      <vt:lpstr>A bivariate association</vt:lpstr>
      <vt:lpstr>Bivariate regression finds an effect</vt:lpstr>
      <vt:lpstr>A bivariate association</vt:lpstr>
      <vt:lpstr>Multiple regression takes lurking variable into account</vt:lpstr>
      <vt:lpstr>Last week we asked: What is the best fitting line?</vt:lpstr>
      <vt:lpstr>Plane that minimizes the RSS</vt:lpstr>
      <vt:lpstr>Final example: Controlling through multiple regression</vt:lpstr>
      <vt:lpstr>What Z may be lurking?</vt:lpstr>
      <vt:lpstr>Estimated coefficients</vt:lpstr>
      <vt:lpstr>PowerPoint Presentation</vt:lpstr>
      <vt:lpstr>3D representation</vt:lpstr>
      <vt:lpstr>Interpretation</vt:lpstr>
      <vt:lpstr>Omitted variable problem: There are countless other omitted variables</vt:lpstr>
      <vt:lpstr>Other (partial) fixes</vt:lpstr>
      <vt:lpstr>PowerPoint Presentation</vt:lpstr>
      <vt:lpstr>Regression assumptions and diagnostics</vt:lpstr>
      <vt:lpstr>OLS assumptions</vt:lpstr>
      <vt:lpstr>Zero conditional mean</vt:lpstr>
      <vt:lpstr>Zero conditional mean</vt:lpstr>
      <vt:lpstr>Fixing non-zero conditional mean</vt:lpstr>
      <vt:lpstr>OLS assumptions</vt:lpstr>
      <vt:lpstr>The random sampling assumption</vt:lpstr>
      <vt:lpstr>Problem with non-random samples</vt:lpstr>
      <vt:lpstr>OLS assumptions</vt:lpstr>
      <vt:lpstr>No perfect collinearity</vt:lpstr>
      <vt:lpstr>Example 1</vt:lpstr>
      <vt:lpstr>Example 2</vt:lpstr>
      <vt:lpstr>(Imperfect) multicollinearity</vt:lpstr>
      <vt:lpstr>Dealing with imperfect multicollinearity</vt:lpstr>
      <vt:lpstr>OLS assumptions</vt:lpstr>
      <vt:lpstr>Homoskedasticity</vt:lpstr>
      <vt:lpstr>Heteroskedasticity in our toy data</vt:lpstr>
      <vt:lpstr>Heteroskedasticity</vt:lpstr>
      <vt:lpstr>Addressing heteroskedasticity</vt:lpstr>
      <vt:lpstr>OLS assumptions</vt:lpstr>
      <vt:lpstr>Normality</vt:lpstr>
      <vt:lpstr>Fixing non-normality</vt:lpstr>
      <vt:lpstr>OLS assumptions</vt:lpstr>
      <vt:lpstr>The linearity assumption</vt:lpstr>
      <vt:lpstr>Non-linear in variables</vt:lpstr>
      <vt:lpstr>The linearity assumption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(not) to lie with statistics</dc:title>
  <dc:creator>Elias</dc:creator>
  <cp:lastModifiedBy>Arnout van de Rijt</cp:lastModifiedBy>
  <cp:revision>393</cp:revision>
  <dcterms:created xsi:type="dcterms:W3CDTF">2018-10-07T19:32:53Z</dcterms:created>
  <dcterms:modified xsi:type="dcterms:W3CDTF">2024-10-25T10:19:14Z</dcterms:modified>
</cp:coreProperties>
</file>