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9"/>
  </p:notesMasterIdLst>
  <p:sldIdLst>
    <p:sldId id="256" r:id="rId2"/>
    <p:sldId id="261" r:id="rId3"/>
    <p:sldId id="257" r:id="rId4"/>
    <p:sldId id="258" r:id="rId5"/>
    <p:sldId id="259" r:id="rId6"/>
    <p:sldId id="262" r:id="rId7"/>
    <p:sldId id="263" r:id="rId8"/>
    <p:sldId id="260"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2520" y="-6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briand:Desktop:ds%20course:random%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view3D>
      <c:rotX val="30"/>
      <c:rotY val="0"/>
      <c:rAngAx val="0"/>
      <c:perspective val="30"/>
    </c:view3D>
    <c:floor>
      <c:thickness val="0"/>
    </c:floor>
    <c:sideWall>
      <c:thickness val="0"/>
    </c:sideWall>
    <c:backWall>
      <c:thickness val="0"/>
    </c:backWall>
    <c:plotArea>
      <c:layout/>
      <c:pie3DChart>
        <c:varyColors val="1"/>
        <c:ser>
          <c:idx val="0"/>
          <c:order val="0"/>
          <c:dLbls>
            <c:txPr>
              <a:bodyPr/>
              <a:lstStyle/>
              <a:p>
                <a:pPr>
                  <a:defRPr sz="2000" b="1"/>
                </a:pPr>
                <a:endParaRPr lang="en-US"/>
              </a:p>
            </c:txPr>
            <c:showLegendKey val="0"/>
            <c:showVal val="1"/>
            <c:showCatName val="0"/>
            <c:showSerName val="0"/>
            <c:showPercent val="0"/>
            <c:showBubbleSize val="0"/>
            <c:showLeaderLines val="1"/>
          </c:dLbls>
          <c:cat>
            <c:strRef>
              <c:f>Sheet1!$E$33:$E$36</c:f>
              <c:strCache>
                <c:ptCount val="4"/>
                <c:pt idx="0">
                  <c:v>Homeworks</c:v>
                </c:pt>
                <c:pt idx="1">
                  <c:v>Term Project</c:v>
                </c:pt>
                <c:pt idx="2">
                  <c:v>Participation &amp; Class Contributions</c:v>
                </c:pt>
                <c:pt idx="3">
                  <c:v>Final Quiz</c:v>
                </c:pt>
              </c:strCache>
            </c:strRef>
          </c:cat>
          <c:val>
            <c:numRef>
              <c:f>Sheet1!$F$33:$F$36</c:f>
              <c:numCache>
                <c:formatCode>0%</c:formatCode>
                <c:ptCount val="4"/>
                <c:pt idx="0">
                  <c:v>0.3</c:v>
                </c:pt>
                <c:pt idx="1">
                  <c:v>0.2</c:v>
                </c:pt>
                <c:pt idx="2">
                  <c:v>0.2</c:v>
                </c:pt>
                <c:pt idx="3">
                  <c:v>0.3</c:v>
                </c:pt>
              </c:numCache>
            </c:numRef>
          </c:val>
        </c:ser>
        <c:dLbls>
          <c:showLegendKey val="0"/>
          <c:showVal val="0"/>
          <c:showCatName val="0"/>
          <c:showSerName val="0"/>
          <c:showPercent val="0"/>
          <c:showBubbleSize val="0"/>
          <c:showLeaderLines val="1"/>
        </c:dLbls>
      </c:pie3DChart>
    </c:plotArea>
    <c:legend>
      <c:legendPos val="r"/>
      <c:layout/>
      <c:overlay val="0"/>
      <c:txPr>
        <a:bodyPr/>
        <a:lstStyle/>
        <a:p>
          <a:pPr>
            <a:defRPr sz="18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12/22/14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t>
            </a:r>
            <a:r>
              <a:rPr lang="en-US" smtClean="0"/>
              <a:t>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 photo of books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photos of stats and pandas</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brief bio</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brief bio</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 brief bio</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 brief bio</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 brief bio</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Add brief bio</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something more illustrative than </a:t>
            </a:r>
            <a:r>
              <a:rPr lang="en-US" smtClean="0"/>
              <a:t>a table. </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12/22/14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12/22/14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12/22/14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12/22/14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12/22/14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12/22/14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12/22/14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12/22/14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a:t>
            </a:r>
            <a:r>
              <a:rPr lang="en-US" sz="1600" i="1" dirty="0" err="1" smtClean="0"/>
              <a:t>worl</a:t>
            </a:r>
            <a:r>
              <a:rPr lang="en-US" sz="1600" i="1" dirty="0" smtClean="0"/>
              <a:t>.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Lecture outline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510034"/>
              </p:ext>
            </p:extLst>
          </p:nvPr>
        </p:nvGraphicFramePr>
        <p:xfrm>
          <a:off x="660400" y="2235200"/>
          <a:ext cx="7874000" cy="2895600"/>
        </p:xfrm>
        <a:graphic>
          <a:graphicData uri="http://schemas.openxmlformats.org/drawingml/2006/table">
            <a:tbl>
              <a:tblPr/>
              <a:tblGrid>
                <a:gridCol w="576631"/>
                <a:gridCol w="1209066"/>
                <a:gridCol w="6088303"/>
              </a:tblGrid>
              <a:tr h="482600">
                <a:tc>
                  <a:txBody>
                    <a:bodyPr/>
                    <a:lstStyle/>
                    <a:p>
                      <a:pPr algn="ctr" fontAlgn="b"/>
                      <a:r>
                        <a:rPr lang="en-US" sz="1200" b="1" i="0" u="none" strike="noStrike" dirty="0">
                          <a:solidFill>
                            <a:srgbClr val="000000"/>
                          </a:solidFill>
                          <a:effectLst/>
                          <a:latin typeface="+mn-lt"/>
                        </a:rPr>
                        <a:t>No</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mn-lt"/>
                        </a:rPr>
                        <a:t>Date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rgbClr val="000000"/>
                          </a:solidFill>
                          <a:effectLst/>
                          <a:latin typeface="+mn-lt"/>
                        </a:rPr>
                        <a:t>Topics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2600">
                <a:tc>
                  <a:txBody>
                    <a:bodyPr/>
                    <a:lstStyle/>
                    <a:p>
                      <a:pPr algn="ctr" fontAlgn="b"/>
                      <a:r>
                        <a:rPr lang="en-US" sz="1600" b="0" i="0" u="none" strike="noStrike" dirty="0">
                          <a:solidFill>
                            <a:srgbClr val="000000"/>
                          </a:solidFill>
                          <a:effectLst/>
                          <a:latin typeface="+mn-lt"/>
                        </a:rPr>
                        <a:t>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rPr>
                        <a:t>17-Sep</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Course Intro, What is DS? The DS Environment</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2600">
                <a:tc>
                  <a:txBody>
                    <a:bodyPr/>
                    <a:lstStyle/>
                    <a:p>
                      <a:pPr algn="ctr" fontAlgn="b"/>
                      <a:r>
                        <a:rPr lang="en-US" sz="1600" b="0" i="0" u="none" strike="noStrike">
                          <a:solidFill>
                            <a:srgbClr val="000000"/>
                          </a:solidFill>
                          <a:effectLst/>
                          <a:latin typeface="+mn-lt"/>
                        </a:rPr>
                        <a:t>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rPr>
                        <a:t>1-Oct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err="1" smtClean="0">
                          <a:solidFill>
                            <a:srgbClr val="000000"/>
                          </a:solidFill>
                          <a:effectLst/>
                          <a:latin typeface="+mn-lt"/>
                        </a:rPr>
                        <a:t>IPython</a:t>
                      </a:r>
                      <a:r>
                        <a:rPr lang="en-US" sz="1600" b="0" i="0" u="none" strike="noStrike" dirty="0" smtClean="0">
                          <a:solidFill>
                            <a:srgbClr val="000000"/>
                          </a:solidFill>
                          <a:effectLst/>
                          <a:latin typeface="+mn-lt"/>
                        </a:rPr>
                        <a:t> </a:t>
                      </a:r>
                      <a:r>
                        <a:rPr lang="en-US" sz="1600" b="0" i="0" u="none" strike="noStrike" dirty="0">
                          <a:solidFill>
                            <a:srgbClr val="000000"/>
                          </a:solidFill>
                          <a:effectLst/>
                          <a:latin typeface="+mn-lt"/>
                        </a:rPr>
                        <a:t>Basics, Data</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2600">
                <a:tc>
                  <a:txBody>
                    <a:bodyPr/>
                    <a:lstStyle/>
                    <a:p>
                      <a:pPr algn="ctr" fontAlgn="b"/>
                      <a:r>
                        <a:rPr lang="en-US" sz="1600" b="0" i="0" u="none" strike="noStrike">
                          <a:solidFill>
                            <a:srgbClr val="000000"/>
                          </a:solidFill>
                          <a:effectLst/>
                          <a:latin typeface="+mn-lt"/>
                        </a:rPr>
                        <a:t>3</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mn-lt"/>
                        </a:rPr>
                        <a:t>8-Oct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smtClean="0">
                          <a:solidFill>
                            <a:srgbClr val="000000"/>
                          </a:solidFill>
                          <a:effectLst/>
                          <a:latin typeface="+mn-lt"/>
                        </a:rPr>
                        <a:t>Structure</a:t>
                      </a:r>
                      <a:r>
                        <a:rPr lang="en-US" sz="1600" b="0" i="0" u="none" strike="noStrike" baseline="0" dirty="0" smtClean="0">
                          <a:solidFill>
                            <a:srgbClr val="000000"/>
                          </a:solidFill>
                          <a:effectLst/>
                          <a:latin typeface="+mn-lt"/>
                        </a:rPr>
                        <a:t> in Data</a:t>
                      </a:r>
                      <a:endParaRPr lang="en-US" sz="1600" b="0" i="0" u="none" strike="noStrike" dirty="0">
                        <a:solidFill>
                          <a:srgbClr val="000000"/>
                        </a:solidFill>
                        <a:effectLst/>
                        <a:latin typeface="+mn-lt"/>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2600">
                <a:tc>
                  <a:txBody>
                    <a:bodyPr/>
                    <a:lstStyle/>
                    <a:p>
                      <a:pPr algn="ctr" fontAlgn="b"/>
                      <a:r>
                        <a:rPr lang="en-US" sz="1600" b="0" i="0" u="none" strike="noStrike">
                          <a:solidFill>
                            <a:srgbClr val="000000"/>
                          </a:solidFill>
                          <a:effectLst/>
                          <a:latin typeface="+mn-lt"/>
                        </a:rPr>
                        <a:t>4</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mn-lt"/>
                        </a:rPr>
                        <a:t>15-Oct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Linear Models, Fitting Models to Data</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82600">
                <a:tc>
                  <a:txBody>
                    <a:bodyPr/>
                    <a:lstStyle/>
                    <a:p>
                      <a:pPr algn="ctr" fontAlgn="b"/>
                      <a:r>
                        <a:rPr lang="en-US" sz="1600" b="0" i="0" u="none" strike="noStrike">
                          <a:solidFill>
                            <a:srgbClr val="000000"/>
                          </a:solidFill>
                          <a:effectLst/>
                          <a:latin typeface="+mn-lt"/>
                        </a:rPr>
                        <a:t>5</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mn-lt"/>
                        </a:rPr>
                        <a:t>22-Oct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Evaluation, Generalization and </a:t>
                      </a:r>
                      <a:r>
                        <a:rPr lang="en-US" sz="1600" b="0" i="0" u="none" strike="noStrike" dirty="0" err="1">
                          <a:solidFill>
                            <a:srgbClr val="000000"/>
                          </a:solidFill>
                          <a:effectLst/>
                          <a:latin typeface="+mn-lt"/>
                        </a:rPr>
                        <a:t>Overfitting</a:t>
                      </a:r>
                      <a:endParaRPr lang="en-US" sz="1600" b="0" i="0" u="none" strike="noStrike" dirty="0">
                        <a:solidFill>
                          <a:srgbClr val="000000"/>
                        </a:solidFill>
                        <a:effectLst/>
                        <a:latin typeface="+mn-lt"/>
                      </a:endParaRP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660400" y="1486932"/>
            <a:ext cx="7484533" cy="461665"/>
          </a:xfrm>
          <a:prstGeom prst="rect">
            <a:avLst/>
          </a:prstGeom>
          <a:noFill/>
        </p:spPr>
        <p:txBody>
          <a:bodyPr wrap="square" rtlCol="0">
            <a:spAutoFit/>
          </a:bodyPr>
          <a:lstStyle/>
          <a:p>
            <a:pPr algn="ctr"/>
            <a:r>
              <a:rPr lang="en-US" sz="2400" b="1" dirty="0" smtClean="0"/>
              <a:t>Series 1 – The Predictive Modeling Process</a:t>
            </a:r>
            <a:endParaRPr lang="en-US" sz="2400" b="1" dirty="0"/>
          </a:p>
        </p:txBody>
      </p:sp>
    </p:spTree>
    <p:extLst>
      <p:ext uri="{BB962C8B-B14F-4D97-AF65-F5344CB8AC3E}">
        <p14:creationId xmlns:p14="http://schemas.microsoft.com/office/powerpoint/2010/main" val="263898299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Lecture outline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660400" y="1486932"/>
            <a:ext cx="7484533" cy="461665"/>
          </a:xfrm>
          <a:prstGeom prst="rect">
            <a:avLst/>
          </a:prstGeom>
          <a:noFill/>
        </p:spPr>
        <p:txBody>
          <a:bodyPr wrap="square" rtlCol="0">
            <a:spAutoFit/>
          </a:bodyPr>
          <a:lstStyle/>
          <a:p>
            <a:pPr algn="ctr"/>
            <a:r>
              <a:rPr lang="en-US" sz="2400" b="1" dirty="0" smtClean="0"/>
              <a:t>Series 2 – Beyond the Basics</a:t>
            </a:r>
            <a:endParaRPr lang="en-US" sz="2400" b="1" dirty="0"/>
          </a:p>
        </p:txBody>
      </p:sp>
      <p:graphicFrame>
        <p:nvGraphicFramePr>
          <p:cNvPr id="3" name="Table 2"/>
          <p:cNvGraphicFramePr>
            <a:graphicFrameLocks noGrp="1"/>
          </p:cNvGraphicFramePr>
          <p:nvPr>
            <p:extLst>
              <p:ext uri="{D42A27DB-BD31-4B8C-83A1-F6EECF244321}">
                <p14:modId xmlns:p14="http://schemas.microsoft.com/office/powerpoint/2010/main" val="4190860053"/>
              </p:ext>
            </p:extLst>
          </p:nvPr>
        </p:nvGraphicFramePr>
        <p:xfrm>
          <a:off x="660399" y="2286001"/>
          <a:ext cx="8111068" cy="3606801"/>
        </p:xfrm>
        <a:graphic>
          <a:graphicData uri="http://schemas.openxmlformats.org/drawingml/2006/table">
            <a:tbl>
              <a:tblPr/>
              <a:tblGrid>
                <a:gridCol w="634958"/>
                <a:gridCol w="1331362"/>
                <a:gridCol w="6144748"/>
              </a:tblGrid>
              <a:tr h="448665">
                <a:tc>
                  <a:txBody>
                    <a:bodyPr/>
                    <a:lstStyle/>
                    <a:p>
                      <a:pPr algn="ctr" fontAlgn="b"/>
                      <a:r>
                        <a:rPr lang="en-US" sz="1600" b="1" i="0" u="none" strike="noStrike" dirty="0">
                          <a:solidFill>
                            <a:srgbClr val="000000"/>
                          </a:solidFill>
                          <a:effectLst/>
                          <a:latin typeface="+mn-lt"/>
                        </a:rPr>
                        <a:t>No</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mn-lt"/>
                        </a:rPr>
                        <a:t>Date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effectLst/>
                          <a:latin typeface="+mn-lt"/>
                        </a:rPr>
                        <a:t>Topics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8665">
                <a:tc>
                  <a:txBody>
                    <a:bodyPr/>
                    <a:lstStyle/>
                    <a:p>
                      <a:pPr algn="ctr" fontAlgn="b"/>
                      <a:r>
                        <a:rPr lang="en-US" sz="1600" b="0" i="0" u="none" strike="noStrike" dirty="0">
                          <a:solidFill>
                            <a:srgbClr val="000000"/>
                          </a:solidFill>
                          <a:effectLst/>
                          <a:latin typeface="+mn-lt"/>
                        </a:rPr>
                        <a:t>6</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rPr>
                        <a:t>29-Oct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Unsupervised Learning, Clustering Recommender Systems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8665">
                <a:tc>
                  <a:txBody>
                    <a:bodyPr/>
                    <a:lstStyle/>
                    <a:p>
                      <a:pPr algn="ctr" fontAlgn="b"/>
                      <a:r>
                        <a:rPr lang="en-US" sz="1600" b="0" i="0" u="none" strike="noStrike" dirty="0">
                          <a:solidFill>
                            <a:srgbClr val="000000"/>
                          </a:solidFill>
                          <a:effectLst/>
                          <a:latin typeface="+mn-lt"/>
                        </a:rPr>
                        <a:t>7</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rPr>
                        <a:t>5-Nov</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Recommender Systems Cont'd, Text Modline</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8665">
                <a:tc>
                  <a:txBody>
                    <a:bodyPr/>
                    <a:lstStyle/>
                    <a:p>
                      <a:pPr algn="ctr" fontAlgn="b"/>
                      <a:r>
                        <a:rPr lang="en-US" sz="1600" b="0" i="0" u="none" strike="noStrike" dirty="0">
                          <a:solidFill>
                            <a:srgbClr val="000000"/>
                          </a:solidFill>
                          <a:effectLst/>
                          <a:latin typeface="+mn-lt"/>
                        </a:rPr>
                        <a:t>8</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rPr>
                        <a:t>12-Nov</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Non-Linear Modeling</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8665">
                <a:tc>
                  <a:txBody>
                    <a:bodyPr/>
                    <a:lstStyle/>
                    <a:p>
                      <a:pPr algn="ctr" fontAlgn="b"/>
                      <a:r>
                        <a:rPr lang="en-US" sz="1600" b="0" i="0" u="none" strike="noStrike" dirty="0">
                          <a:solidFill>
                            <a:srgbClr val="000000"/>
                          </a:solidFill>
                          <a:effectLst/>
                          <a:latin typeface="+mn-lt"/>
                        </a:rPr>
                        <a:t>9</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mn-lt"/>
                        </a:rPr>
                        <a:t>19-Nov</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Explanatory Data Science, Causality</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8665">
                <a:tc>
                  <a:txBody>
                    <a:bodyPr/>
                    <a:lstStyle/>
                    <a:p>
                      <a:pPr algn="ctr" fontAlgn="b"/>
                      <a:r>
                        <a:rPr lang="en-US" sz="1600" b="0" i="0" u="none" strike="noStrike" dirty="0">
                          <a:solidFill>
                            <a:srgbClr val="000000"/>
                          </a:solidFill>
                          <a:effectLst/>
                          <a:latin typeface="+mn-lt"/>
                        </a:rPr>
                        <a:t>10</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mn-lt"/>
                        </a:rPr>
                        <a:t>3-Dec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"Big" Data Science</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8665">
                <a:tc>
                  <a:txBody>
                    <a:bodyPr/>
                    <a:lstStyle/>
                    <a:p>
                      <a:pPr algn="ctr" fontAlgn="b"/>
                      <a:r>
                        <a:rPr lang="en-US" sz="1600" b="0" i="0" u="none" strike="noStrike" dirty="0">
                          <a:solidFill>
                            <a:srgbClr val="000000"/>
                          </a:solidFill>
                          <a:effectLst/>
                          <a:latin typeface="+mn-lt"/>
                        </a:rPr>
                        <a:t>11</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mn-lt"/>
                        </a:rPr>
                        <a:t>10-Dec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Model Building Systems, Automated Decision Making</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6146">
                <a:tc>
                  <a:txBody>
                    <a:bodyPr/>
                    <a:lstStyle/>
                    <a:p>
                      <a:pPr algn="ctr" fontAlgn="b"/>
                      <a:r>
                        <a:rPr lang="en-US" sz="1600" b="0" i="0" u="none" strike="noStrike" dirty="0">
                          <a:solidFill>
                            <a:srgbClr val="000000"/>
                          </a:solidFill>
                          <a:effectLst/>
                          <a:latin typeface="+mn-lt"/>
                        </a:rPr>
                        <a:t>12</a:t>
                      </a:r>
                    </a:p>
                  </a:txBody>
                  <a:tcPr marL="12700" marR="12700" marT="1270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mn-lt"/>
                        </a:rPr>
                        <a:t>17-Dec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Project Presentations</a:t>
                      </a:r>
                    </a:p>
                  </a:txBody>
                  <a:tcPr marL="12700" marR="12700" marT="1270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38467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Office hours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7" name="TextBox 6"/>
          <p:cNvSpPr txBox="1"/>
          <p:nvPr/>
        </p:nvSpPr>
        <p:spPr>
          <a:xfrm>
            <a:off x="406405" y="1049870"/>
            <a:ext cx="3217334" cy="400110"/>
          </a:xfrm>
          <a:prstGeom prst="rect">
            <a:avLst/>
          </a:prstGeom>
          <a:noFill/>
        </p:spPr>
        <p:txBody>
          <a:bodyPr wrap="square" rtlCol="0">
            <a:spAutoFit/>
          </a:bodyPr>
          <a:lstStyle/>
          <a:p>
            <a:r>
              <a:rPr lang="en-US" sz="2000" b="1" u="sng" dirty="0" smtClean="0"/>
              <a:t>TBD</a:t>
            </a:r>
            <a:endParaRPr lang="en-US" sz="2000" b="1" u="sng" dirty="0"/>
          </a:p>
        </p:txBody>
      </p:sp>
      <p:sp>
        <p:nvSpPr>
          <p:cNvPr id="8" name="TextBox 7"/>
          <p:cNvSpPr txBox="1"/>
          <p:nvPr/>
        </p:nvSpPr>
        <p:spPr>
          <a:xfrm>
            <a:off x="406405" y="1449980"/>
            <a:ext cx="7941733" cy="646331"/>
          </a:xfrm>
          <a:prstGeom prst="rect">
            <a:avLst/>
          </a:prstGeom>
          <a:noFill/>
        </p:spPr>
        <p:txBody>
          <a:bodyPr wrap="square" rtlCol="0">
            <a:spAutoFit/>
          </a:bodyPr>
          <a:lstStyle/>
          <a:p>
            <a:r>
              <a:rPr lang="en-US" dirty="0" smtClean="0">
                <a:solidFill>
                  <a:schemeClr val="tx2"/>
                </a:solidFill>
              </a:rPr>
              <a:t>I’ll take a vote in the first assignment to figure out when people are most available and interested.</a:t>
            </a:r>
          </a:p>
        </p:txBody>
      </p:sp>
    </p:spTree>
    <p:extLst>
      <p:ext uri="{BB962C8B-B14F-4D97-AF65-F5344CB8AC3E}">
        <p14:creationId xmlns:p14="http://schemas.microsoft.com/office/powerpoint/2010/main" val="188243230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Course materials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406405" y="1016004"/>
            <a:ext cx="3217334" cy="400110"/>
          </a:xfrm>
          <a:prstGeom prst="rect">
            <a:avLst/>
          </a:prstGeom>
          <a:noFill/>
        </p:spPr>
        <p:txBody>
          <a:bodyPr wrap="square" rtlCol="0">
            <a:spAutoFit/>
          </a:bodyPr>
          <a:lstStyle/>
          <a:p>
            <a:r>
              <a:rPr lang="en-US" sz="2000" b="1" u="sng" dirty="0" smtClean="0"/>
              <a:t>Primary Text</a:t>
            </a:r>
            <a:endParaRPr lang="en-US" sz="2000" b="1" u="sng" dirty="0"/>
          </a:p>
        </p:txBody>
      </p:sp>
      <p:sp>
        <p:nvSpPr>
          <p:cNvPr id="5" name="TextBox 4"/>
          <p:cNvSpPr txBox="1"/>
          <p:nvPr/>
        </p:nvSpPr>
        <p:spPr>
          <a:xfrm>
            <a:off x="406405" y="1416114"/>
            <a:ext cx="7941733" cy="646331"/>
          </a:xfrm>
          <a:prstGeom prst="rect">
            <a:avLst/>
          </a:prstGeom>
          <a:noFill/>
        </p:spPr>
        <p:txBody>
          <a:bodyPr wrap="square" rtlCol="0">
            <a:spAutoFit/>
          </a:bodyPr>
          <a:lstStyle/>
          <a:p>
            <a:r>
              <a:rPr lang="en-US" dirty="0" smtClean="0">
                <a:solidFill>
                  <a:schemeClr val="tx2"/>
                </a:solidFill>
              </a:rPr>
              <a:t>We want to emphasize above all else, decision making through analytic thinking.</a:t>
            </a:r>
          </a:p>
        </p:txBody>
      </p:sp>
      <p:pic>
        <p:nvPicPr>
          <p:cNvPr id="7" name="Picture 6"/>
          <p:cNvPicPr>
            <a:picLocks noChangeAspect="1"/>
          </p:cNvPicPr>
          <p:nvPr/>
        </p:nvPicPr>
        <p:blipFill>
          <a:blip r:embed="rId3"/>
          <a:stretch>
            <a:fillRect/>
          </a:stretch>
        </p:blipFill>
        <p:spPr>
          <a:xfrm>
            <a:off x="3115733" y="2319726"/>
            <a:ext cx="2658534" cy="3489326"/>
          </a:xfrm>
          <a:prstGeom prst="rect">
            <a:avLst/>
          </a:prstGeom>
        </p:spPr>
      </p:pic>
    </p:spTree>
    <p:extLst>
      <p:ext uri="{BB962C8B-B14F-4D97-AF65-F5344CB8AC3E}">
        <p14:creationId xmlns:p14="http://schemas.microsoft.com/office/powerpoint/2010/main" val="13556538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Course materials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406405" y="1016004"/>
            <a:ext cx="3217334" cy="400110"/>
          </a:xfrm>
          <a:prstGeom prst="rect">
            <a:avLst/>
          </a:prstGeom>
          <a:noFill/>
        </p:spPr>
        <p:txBody>
          <a:bodyPr wrap="square" rtlCol="0">
            <a:spAutoFit/>
          </a:bodyPr>
          <a:lstStyle/>
          <a:p>
            <a:r>
              <a:rPr lang="en-US" sz="2000" b="1" u="sng" dirty="0" smtClean="0"/>
              <a:t>Supplementary Text</a:t>
            </a:r>
            <a:endParaRPr lang="en-US" sz="2000" b="1" u="sng" dirty="0"/>
          </a:p>
        </p:txBody>
      </p:sp>
      <p:sp>
        <p:nvSpPr>
          <p:cNvPr id="5" name="TextBox 4"/>
          <p:cNvSpPr txBox="1"/>
          <p:nvPr/>
        </p:nvSpPr>
        <p:spPr>
          <a:xfrm>
            <a:off x="406405" y="1416114"/>
            <a:ext cx="7941733" cy="369332"/>
          </a:xfrm>
          <a:prstGeom prst="rect">
            <a:avLst/>
          </a:prstGeom>
          <a:noFill/>
        </p:spPr>
        <p:txBody>
          <a:bodyPr wrap="square" rtlCol="0">
            <a:spAutoFit/>
          </a:bodyPr>
          <a:lstStyle/>
          <a:p>
            <a:r>
              <a:rPr lang="en-US" dirty="0" smtClean="0">
                <a:solidFill>
                  <a:schemeClr val="tx2"/>
                </a:solidFill>
              </a:rPr>
              <a:t>Nonetheless, you’ll need to learn a lot of technical details:</a:t>
            </a:r>
          </a:p>
        </p:txBody>
      </p:sp>
      <p:pic>
        <p:nvPicPr>
          <p:cNvPr id="3" name="Picture 2"/>
          <p:cNvPicPr>
            <a:picLocks noChangeAspect="1"/>
          </p:cNvPicPr>
          <p:nvPr/>
        </p:nvPicPr>
        <p:blipFill>
          <a:blip r:embed="rId3"/>
          <a:stretch>
            <a:fillRect/>
          </a:stretch>
        </p:blipFill>
        <p:spPr>
          <a:xfrm>
            <a:off x="927099" y="2214033"/>
            <a:ext cx="2298700" cy="3530600"/>
          </a:xfrm>
          <a:prstGeom prst="rect">
            <a:avLst/>
          </a:prstGeom>
        </p:spPr>
      </p:pic>
      <p:pic>
        <p:nvPicPr>
          <p:cNvPr id="7" name="Picture 6"/>
          <p:cNvPicPr>
            <a:picLocks noChangeAspect="1"/>
          </p:cNvPicPr>
          <p:nvPr/>
        </p:nvPicPr>
        <p:blipFill>
          <a:blip r:embed="rId4"/>
          <a:stretch>
            <a:fillRect/>
          </a:stretch>
        </p:blipFill>
        <p:spPr>
          <a:xfrm>
            <a:off x="4986867" y="2214033"/>
            <a:ext cx="2489200" cy="3263900"/>
          </a:xfrm>
          <a:prstGeom prst="rect">
            <a:avLst/>
          </a:prstGeom>
        </p:spPr>
      </p:pic>
    </p:spTree>
    <p:extLst>
      <p:ext uri="{BB962C8B-B14F-4D97-AF65-F5344CB8AC3E}">
        <p14:creationId xmlns:p14="http://schemas.microsoft.com/office/powerpoint/2010/main" val="65523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homework</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406405" y="1162114"/>
            <a:ext cx="7941733" cy="4893647"/>
          </a:xfrm>
          <a:prstGeom prst="rect">
            <a:avLst/>
          </a:prstGeom>
          <a:noFill/>
        </p:spPr>
        <p:txBody>
          <a:bodyPr wrap="square" rtlCol="0">
            <a:spAutoFit/>
          </a:bodyPr>
          <a:lstStyle/>
          <a:p>
            <a:pPr marL="285750" indent="-285750">
              <a:buFont typeface="Arial"/>
              <a:buChar char="•"/>
            </a:pPr>
            <a:r>
              <a:rPr lang="en-US" sz="2400" dirty="0" smtClean="0">
                <a:solidFill>
                  <a:srgbClr val="FF0000"/>
                </a:solidFill>
              </a:rPr>
              <a:t>Will be announced the week they’re assigned</a:t>
            </a:r>
          </a:p>
          <a:p>
            <a:pPr marL="742950" lvl="1" indent="-285750">
              <a:buFont typeface="Arial"/>
              <a:buChar char="•"/>
            </a:pPr>
            <a:r>
              <a:rPr lang="en-US" sz="2400" dirty="0" smtClean="0">
                <a:solidFill>
                  <a:srgbClr val="FF0000"/>
                </a:solidFill>
              </a:rPr>
              <a:t>We’ll spend time in class discussing what is expected</a:t>
            </a:r>
          </a:p>
          <a:p>
            <a:pPr marL="742950" lvl="1" indent="-285750">
              <a:buFont typeface="Arial"/>
              <a:buChar char="•"/>
            </a:pPr>
            <a:endParaRPr lang="en-US" sz="2400" dirty="0" smtClean="0">
              <a:solidFill>
                <a:srgbClr val="FF0000"/>
              </a:solidFill>
            </a:endParaRPr>
          </a:p>
          <a:p>
            <a:pPr marL="742950" lvl="1" indent="-285750">
              <a:buFont typeface="Arial"/>
              <a:buChar char="•"/>
            </a:pPr>
            <a:endParaRPr lang="en-US" sz="2400" dirty="0">
              <a:solidFill>
                <a:srgbClr val="FF0000"/>
              </a:solidFill>
            </a:endParaRPr>
          </a:p>
          <a:p>
            <a:pPr marL="285750" indent="-285750">
              <a:buFont typeface="Arial"/>
              <a:buChar char="•"/>
            </a:pPr>
            <a:r>
              <a:rPr lang="en-US" sz="2400" dirty="0" smtClean="0">
                <a:solidFill>
                  <a:srgbClr val="FF0000"/>
                </a:solidFill>
              </a:rPr>
              <a:t>Are all expected to be performed solo</a:t>
            </a:r>
          </a:p>
          <a:p>
            <a:pPr marL="742950" lvl="1" indent="-285750">
              <a:buFont typeface="Arial"/>
              <a:buChar char="•"/>
            </a:pPr>
            <a:r>
              <a:rPr lang="en-US" sz="2400" dirty="0" smtClean="0">
                <a:solidFill>
                  <a:srgbClr val="FF0000"/>
                </a:solidFill>
              </a:rPr>
              <a:t>Discussions are welcome and encouraged on the course forum</a:t>
            </a:r>
          </a:p>
          <a:p>
            <a:pPr marL="742950" lvl="1" indent="-285750">
              <a:buFont typeface="Arial"/>
              <a:buChar char="•"/>
            </a:pPr>
            <a:endParaRPr lang="en-US" sz="2400" dirty="0" smtClean="0">
              <a:solidFill>
                <a:srgbClr val="FF0000"/>
              </a:solidFill>
            </a:endParaRPr>
          </a:p>
          <a:p>
            <a:pPr marL="742950" lvl="1" indent="-285750">
              <a:buFont typeface="Arial"/>
              <a:buChar char="•"/>
            </a:pPr>
            <a:endParaRPr lang="en-US" sz="2400" dirty="0">
              <a:solidFill>
                <a:srgbClr val="FF0000"/>
              </a:solidFill>
            </a:endParaRPr>
          </a:p>
          <a:p>
            <a:pPr marL="285750" indent="-285750">
              <a:buFont typeface="Arial"/>
              <a:buChar char="•"/>
            </a:pPr>
            <a:r>
              <a:rPr lang="en-US" sz="2400" dirty="0" smtClean="0">
                <a:solidFill>
                  <a:srgbClr val="FF0000"/>
                </a:solidFill>
              </a:rPr>
              <a:t>Will involve Python analysis with discussion of results</a:t>
            </a:r>
          </a:p>
          <a:p>
            <a:pPr marL="742950" lvl="1" indent="-285750">
              <a:buFont typeface="Arial"/>
              <a:buChar char="•"/>
            </a:pPr>
            <a:r>
              <a:rPr lang="en-US" sz="2400" dirty="0" smtClean="0">
                <a:solidFill>
                  <a:srgbClr val="FF0000"/>
                </a:solidFill>
              </a:rPr>
              <a:t>Open questions will be assigned</a:t>
            </a:r>
          </a:p>
          <a:p>
            <a:pPr marL="742950" lvl="1" indent="-285750">
              <a:buFont typeface="Arial"/>
              <a:buChar char="•"/>
            </a:pPr>
            <a:r>
              <a:rPr lang="en-US" sz="2400" dirty="0" smtClean="0">
                <a:solidFill>
                  <a:srgbClr val="FF0000"/>
                </a:solidFill>
              </a:rPr>
              <a:t>Code and open answers to be turned in</a:t>
            </a:r>
          </a:p>
        </p:txBody>
      </p:sp>
    </p:spTree>
    <p:extLst>
      <p:ext uri="{BB962C8B-B14F-4D97-AF65-F5344CB8AC3E}">
        <p14:creationId xmlns:p14="http://schemas.microsoft.com/office/powerpoint/2010/main" val="66964672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Final project</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287873" y="829740"/>
            <a:ext cx="7941733" cy="1631216"/>
          </a:xfrm>
          <a:prstGeom prst="rect">
            <a:avLst/>
          </a:prstGeom>
          <a:noFill/>
        </p:spPr>
        <p:txBody>
          <a:bodyPr wrap="square" rtlCol="0">
            <a:spAutoFit/>
          </a:bodyPr>
          <a:lstStyle/>
          <a:p>
            <a:r>
              <a:rPr lang="en-US" sz="2000" dirty="0" smtClean="0"/>
              <a:t>The final project will pull together all of the elements you learn from this class and will simulate the experience of being an professional data scientist. Ultimately, we want you to be able to identify a problem, implement a solution, and demonstrate the value of your solution. </a:t>
            </a:r>
            <a:endParaRPr lang="en-US" sz="2000" dirty="0"/>
          </a:p>
        </p:txBody>
      </p:sp>
      <p:sp>
        <p:nvSpPr>
          <p:cNvPr id="5" name="TextBox 4"/>
          <p:cNvSpPr txBox="1"/>
          <p:nvPr/>
        </p:nvSpPr>
        <p:spPr>
          <a:xfrm>
            <a:off x="406405" y="2764407"/>
            <a:ext cx="7941733" cy="3108544"/>
          </a:xfrm>
          <a:prstGeom prst="rect">
            <a:avLst/>
          </a:prstGeom>
          <a:noFill/>
        </p:spPr>
        <p:txBody>
          <a:bodyPr wrap="square" rtlCol="0">
            <a:spAutoFit/>
          </a:bodyPr>
          <a:lstStyle/>
          <a:p>
            <a:r>
              <a:rPr lang="en-US" sz="2800" u="sng" dirty="0" smtClean="0">
                <a:solidFill>
                  <a:schemeClr val="tx2"/>
                </a:solidFill>
              </a:rPr>
              <a:t>Milestones (due dates will be assigned)</a:t>
            </a:r>
            <a:endParaRPr lang="en-US" sz="2800" u="sng" dirty="0">
              <a:solidFill>
                <a:schemeClr val="tx2"/>
              </a:solidFill>
            </a:endParaRPr>
          </a:p>
          <a:p>
            <a:pPr marL="342900" indent="-342900">
              <a:buAutoNum type="arabicPeriod"/>
            </a:pPr>
            <a:r>
              <a:rPr lang="en-US" sz="2800" dirty="0" smtClean="0">
                <a:solidFill>
                  <a:schemeClr val="tx2"/>
                </a:solidFill>
              </a:rPr>
              <a:t>Choose a team</a:t>
            </a:r>
          </a:p>
          <a:p>
            <a:pPr marL="342900" indent="-342900">
              <a:buAutoNum type="arabicPeriod"/>
            </a:pPr>
            <a:r>
              <a:rPr lang="en-US" sz="2800" dirty="0" smtClean="0">
                <a:solidFill>
                  <a:schemeClr val="tx2"/>
                </a:solidFill>
              </a:rPr>
              <a:t>Pick a dataset and a business problem, write a proposal</a:t>
            </a:r>
          </a:p>
          <a:p>
            <a:pPr marL="342900" indent="-342900">
              <a:buAutoNum type="arabicPeriod"/>
            </a:pPr>
            <a:r>
              <a:rPr lang="en-US" sz="2800" dirty="0" smtClean="0">
                <a:solidFill>
                  <a:schemeClr val="tx2"/>
                </a:solidFill>
              </a:rPr>
              <a:t>Explore and validate the utility of the data</a:t>
            </a:r>
          </a:p>
          <a:p>
            <a:pPr marL="342900" indent="-342900">
              <a:buAutoNum type="arabicPeriod"/>
            </a:pPr>
            <a:r>
              <a:rPr lang="en-US" sz="2800" dirty="0" smtClean="0">
                <a:solidFill>
                  <a:schemeClr val="tx2"/>
                </a:solidFill>
              </a:rPr>
              <a:t>Write a professional report</a:t>
            </a:r>
          </a:p>
          <a:p>
            <a:pPr marL="342900" indent="-342900">
              <a:buAutoNum type="arabicPeriod"/>
            </a:pPr>
            <a:r>
              <a:rPr lang="en-US" sz="2800" dirty="0" smtClean="0">
                <a:solidFill>
                  <a:schemeClr val="tx2"/>
                </a:solidFill>
              </a:rPr>
              <a:t>Present to the class</a:t>
            </a:r>
          </a:p>
        </p:txBody>
      </p:sp>
    </p:spTree>
    <p:extLst>
      <p:ext uri="{BB962C8B-B14F-4D97-AF65-F5344CB8AC3E}">
        <p14:creationId xmlns:p14="http://schemas.microsoft.com/office/powerpoint/2010/main" val="26139751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Grading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406405" y="1385336"/>
            <a:ext cx="3217334" cy="400110"/>
          </a:xfrm>
          <a:prstGeom prst="rect">
            <a:avLst/>
          </a:prstGeom>
          <a:noFill/>
        </p:spPr>
        <p:txBody>
          <a:bodyPr wrap="square" rtlCol="0">
            <a:spAutoFit/>
          </a:bodyPr>
          <a:lstStyle/>
          <a:p>
            <a:r>
              <a:rPr lang="en-US" sz="2000" b="1" dirty="0" smtClean="0"/>
              <a:t>As per the syllabus…</a:t>
            </a:r>
            <a:endParaRPr lang="en-US" sz="2000" b="1" dirty="0"/>
          </a:p>
        </p:txBody>
      </p:sp>
      <p:graphicFrame>
        <p:nvGraphicFramePr>
          <p:cNvPr id="7" name="Chart 6"/>
          <p:cNvGraphicFramePr>
            <a:graphicFrameLocks/>
          </p:cNvGraphicFramePr>
          <p:nvPr>
            <p:extLst>
              <p:ext uri="{D42A27DB-BD31-4B8C-83A1-F6EECF244321}">
                <p14:modId xmlns:p14="http://schemas.microsoft.com/office/powerpoint/2010/main" val="4034852827"/>
              </p:ext>
            </p:extLst>
          </p:nvPr>
        </p:nvGraphicFramePr>
        <p:xfrm>
          <a:off x="142642" y="1426649"/>
          <a:ext cx="8865891" cy="417406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75733" y="5454314"/>
            <a:ext cx="7992534" cy="369332"/>
          </a:xfrm>
          <a:prstGeom prst="rect">
            <a:avLst/>
          </a:prstGeom>
          <a:noFill/>
        </p:spPr>
        <p:txBody>
          <a:bodyPr wrap="square" rtlCol="0">
            <a:spAutoFit/>
          </a:bodyPr>
          <a:lstStyle/>
          <a:p>
            <a:r>
              <a:rPr lang="en-US" i="1" dirty="0" smtClean="0"/>
              <a:t>Note: never underestimate the efficacy of a good pie chart.</a:t>
            </a:r>
            <a:endParaRPr lang="en-US" i="1" dirty="0"/>
          </a:p>
        </p:txBody>
      </p:sp>
    </p:spTree>
    <p:extLst>
      <p:ext uri="{BB962C8B-B14F-4D97-AF65-F5344CB8AC3E}">
        <p14:creationId xmlns:p14="http://schemas.microsoft.com/office/powerpoint/2010/main" val="16036712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857" y="2488601"/>
            <a:ext cx="5791200" cy="1371600"/>
          </a:xfrm>
        </p:spPr>
        <p:txBody>
          <a:bodyPr/>
          <a:lstStyle/>
          <a:p>
            <a:r>
              <a:rPr lang="en-US" dirty="0" smtClean="0"/>
              <a:t>Course fundamentals</a:t>
            </a:r>
            <a:endParaRPr lang="en-US" dirty="0"/>
          </a:p>
        </p:txBody>
      </p:sp>
    </p:spTree>
    <p:extLst>
      <p:ext uri="{BB962C8B-B14F-4D97-AF65-F5344CB8AC3E}">
        <p14:creationId xmlns:p14="http://schemas.microsoft.com/office/powerpoint/2010/main" val="16152441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Instructor</a:t>
            </a:r>
            <a:endParaRPr lang="en-US" dirty="0"/>
          </a:p>
        </p:txBody>
      </p:sp>
      <p:pic>
        <p:nvPicPr>
          <p:cNvPr id="4" name="Picture 3" descr="head_shot.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49" y="2559086"/>
            <a:ext cx="2540000" cy="2540000"/>
          </a:xfrm>
          <a:prstGeom prst="rect">
            <a:avLst/>
          </a:prstGeom>
        </p:spPr>
      </p:pic>
      <p:sp>
        <p:nvSpPr>
          <p:cNvPr id="5" name="TextBox 4"/>
          <p:cNvSpPr txBox="1"/>
          <p:nvPr/>
        </p:nvSpPr>
        <p:spPr>
          <a:xfrm>
            <a:off x="692533" y="1930851"/>
            <a:ext cx="2804148" cy="369332"/>
          </a:xfrm>
          <a:prstGeom prst="rect">
            <a:avLst/>
          </a:prstGeom>
          <a:noFill/>
        </p:spPr>
        <p:txBody>
          <a:bodyPr wrap="square" rtlCol="0">
            <a:spAutoFit/>
          </a:bodyPr>
          <a:lstStyle/>
          <a:p>
            <a:r>
              <a:rPr lang="en-US" b="1" dirty="0" smtClean="0"/>
              <a:t>Brian d’Alessandro</a:t>
            </a:r>
            <a:endParaRPr lang="en-US" b="1" dirty="0"/>
          </a:p>
        </p:txBody>
      </p:sp>
      <p:sp>
        <p:nvSpPr>
          <p:cNvPr id="6" name="TextBox 5"/>
          <p:cNvSpPr txBox="1"/>
          <p:nvPr/>
        </p:nvSpPr>
        <p:spPr>
          <a:xfrm>
            <a:off x="4853599" y="793728"/>
            <a:ext cx="3548872" cy="4893648"/>
          </a:xfrm>
          <a:prstGeom prst="rect">
            <a:avLst/>
          </a:prstGeom>
          <a:noFill/>
        </p:spPr>
        <p:txBody>
          <a:bodyPr wrap="square" rtlCol="0">
            <a:spAutoFit/>
          </a:bodyPr>
          <a:lstStyle/>
          <a:p>
            <a:r>
              <a:rPr lang="en-US" sz="2400" b="1" dirty="0" smtClean="0"/>
              <a:t>Bio</a:t>
            </a:r>
            <a:endParaRPr lang="en-US" dirty="0" smtClean="0"/>
          </a:p>
          <a:p>
            <a:endParaRPr lang="en-US" dirty="0"/>
          </a:p>
          <a:p>
            <a:r>
              <a:rPr lang="en-US" i="1" u="sng" dirty="0" smtClean="0"/>
              <a:t>Education:</a:t>
            </a:r>
          </a:p>
          <a:p>
            <a:r>
              <a:rPr lang="en-US" dirty="0" smtClean="0"/>
              <a:t>Undergrad: Rutgers, Math</a:t>
            </a:r>
          </a:p>
          <a:p>
            <a:r>
              <a:rPr lang="en-US" dirty="0" smtClean="0"/>
              <a:t>Grad: NYU Stern, Statistics</a:t>
            </a:r>
          </a:p>
          <a:p>
            <a:endParaRPr lang="en-US" dirty="0"/>
          </a:p>
          <a:p>
            <a:r>
              <a:rPr lang="en-US" i="1" u="sng" dirty="0" smtClean="0"/>
              <a:t>Professional Experience</a:t>
            </a:r>
          </a:p>
          <a:p>
            <a:r>
              <a:rPr lang="en-US" dirty="0" smtClean="0"/>
              <a:t>Dstillery (</a:t>
            </a:r>
            <a:r>
              <a:rPr lang="en-US" dirty="0" err="1" smtClean="0"/>
              <a:t>AdTech</a:t>
            </a:r>
            <a:r>
              <a:rPr lang="en-US" dirty="0" smtClean="0"/>
              <a:t>)</a:t>
            </a:r>
          </a:p>
          <a:p>
            <a:r>
              <a:rPr lang="en-US" dirty="0" err="1" smtClean="0"/>
              <a:t>Meetup.com</a:t>
            </a:r>
            <a:r>
              <a:rPr lang="en-US" dirty="0" smtClean="0"/>
              <a:t> (Social Web)</a:t>
            </a:r>
          </a:p>
          <a:p>
            <a:r>
              <a:rPr lang="en-US" dirty="0" smtClean="0"/>
              <a:t>American Express (Credit/Risk)</a:t>
            </a:r>
          </a:p>
          <a:p>
            <a:r>
              <a:rPr lang="en-US" dirty="0" smtClean="0"/>
              <a:t>TV Guide (Marketing)</a:t>
            </a:r>
          </a:p>
          <a:p>
            <a:endParaRPr lang="en-US" dirty="0"/>
          </a:p>
          <a:p>
            <a:r>
              <a:rPr lang="en-US" i="1" u="sng" dirty="0" smtClean="0"/>
              <a:t>Affiliations/Publications</a:t>
            </a:r>
          </a:p>
          <a:p>
            <a:r>
              <a:rPr lang="en-US" dirty="0" smtClean="0"/>
              <a:t>ACM KDD</a:t>
            </a:r>
          </a:p>
          <a:p>
            <a:r>
              <a:rPr lang="en-US" dirty="0" smtClean="0"/>
              <a:t>Big Data Journal</a:t>
            </a:r>
          </a:p>
          <a:p>
            <a:r>
              <a:rPr lang="en-US" dirty="0" smtClean="0"/>
              <a:t>Machine Learning Journal</a:t>
            </a:r>
          </a:p>
          <a:p>
            <a:r>
              <a:rPr lang="en-US" dirty="0" smtClean="0"/>
              <a:t>SIAM </a:t>
            </a:r>
          </a:p>
        </p:txBody>
      </p:sp>
    </p:spTree>
    <p:extLst>
      <p:ext uri="{BB962C8B-B14F-4D97-AF65-F5344CB8AC3E}">
        <p14:creationId xmlns:p14="http://schemas.microsoft.com/office/powerpoint/2010/main" val="11006891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 Elizabeth </a:t>
            </a:r>
            <a:r>
              <a:rPr lang="en-US" dirty="0" err="1" smtClean="0"/>
              <a:t>lamm</a:t>
            </a:r>
            <a:endParaRPr lang="en-US" dirty="0"/>
          </a:p>
        </p:txBody>
      </p:sp>
      <p:sp>
        <p:nvSpPr>
          <p:cNvPr id="3" name="TextBox 2"/>
          <p:cNvSpPr txBox="1"/>
          <p:nvPr/>
        </p:nvSpPr>
        <p:spPr>
          <a:xfrm>
            <a:off x="457200" y="1913466"/>
            <a:ext cx="7755466" cy="4247317"/>
          </a:xfrm>
          <a:prstGeom prst="rect">
            <a:avLst/>
          </a:prstGeom>
          <a:noFill/>
        </p:spPr>
        <p:txBody>
          <a:bodyPr wrap="square" rtlCol="0">
            <a:spAutoFit/>
          </a:bodyPr>
          <a:lstStyle/>
          <a:p>
            <a:r>
              <a:rPr lang="en-US" b="1" dirty="0"/>
              <a:t>Office hours:</a:t>
            </a:r>
          </a:p>
          <a:p>
            <a:r>
              <a:rPr lang="en-US" dirty="0"/>
              <a:t>Mondays 2:00-4:00 PM at the CDS space </a:t>
            </a:r>
            <a:endParaRPr lang="en-US" dirty="0" smtClean="0"/>
          </a:p>
          <a:p>
            <a:r>
              <a:rPr lang="en-US" dirty="0" smtClean="0"/>
              <a:t>(</a:t>
            </a:r>
            <a:r>
              <a:rPr lang="en-US" dirty="0"/>
              <a:t>726 Broadway, 7th Floor), or by appointment.</a:t>
            </a:r>
          </a:p>
          <a:p>
            <a:r>
              <a:rPr lang="en-US" dirty="0"/>
              <a:t/>
            </a:r>
            <a:br>
              <a:rPr lang="en-US" dirty="0"/>
            </a:br>
            <a:endParaRPr lang="en-US" dirty="0"/>
          </a:p>
          <a:p>
            <a:r>
              <a:rPr lang="en-US" b="1" dirty="0"/>
              <a:t>Bio:</a:t>
            </a:r>
          </a:p>
          <a:p>
            <a:r>
              <a:rPr lang="en-US" dirty="0"/>
              <a:t>Elizabeth </a:t>
            </a:r>
            <a:r>
              <a:rPr lang="en-US" dirty="0" err="1"/>
              <a:t>Lamm</a:t>
            </a:r>
            <a:r>
              <a:rPr lang="en-US" dirty="0"/>
              <a:t> is a second year MS Data Science student at NYU Courant Institute of Mathematical Science. Following undergraduate studies in mathematics and computer science, she worked in retirement and financial consulting. She cleaned and validated large, complex data sets and used them to forecast employee demographic and retirement plan financial information for clients. In her first year as an MS student, Elizabeth did research at NYU </a:t>
            </a:r>
            <a:r>
              <a:rPr lang="en-US" dirty="0" err="1"/>
              <a:t>Langone</a:t>
            </a:r>
            <a:r>
              <a:rPr lang="en-US" dirty="0"/>
              <a:t> Medical Center using eye tracking data to identify and monitor brain injuries.</a:t>
            </a:r>
          </a:p>
          <a:p>
            <a:endParaRPr lang="en-US" dirty="0"/>
          </a:p>
        </p:txBody>
      </p:sp>
      <p:pic>
        <p:nvPicPr>
          <p:cNvPr id="4" name="Picture 3"/>
          <p:cNvPicPr>
            <a:picLocks noChangeAspect="1"/>
          </p:cNvPicPr>
          <p:nvPr/>
        </p:nvPicPr>
        <p:blipFill>
          <a:blip r:embed="rId3"/>
          <a:stretch>
            <a:fillRect/>
          </a:stretch>
        </p:blipFill>
        <p:spPr>
          <a:xfrm>
            <a:off x="6248400" y="1193800"/>
            <a:ext cx="1778000" cy="1638000"/>
          </a:xfrm>
          <a:prstGeom prst="rect">
            <a:avLst/>
          </a:prstGeom>
        </p:spPr>
      </p:pic>
    </p:spTree>
    <p:extLst>
      <p:ext uri="{BB962C8B-B14F-4D97-AF65-F5344CB8AC3E}">
        <p14:creationId xmlns:p14="http://schemas.microsoft.com/office/powerpoint/2010/main" val="2263419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course</a:t>
            </a:r>
            <a:endParaRPr lang="en-US" dirty="0"/>
          </a:p>
        </p:txBody>
      </p:sp>
      <p:sp>
        <p:nvSpPr>
          <p:cNvPr id="3" name="TextBox 2"/>
          <p:cNvSpPr txBox="1"/>
          <p:nvPr/>
        </p:nvSpPr>
        <p:spPr>
          <a:xfrm>
            <a:off x="730650" y="1913456"/>
            <a:ext cx="7793602" cy="1077218"/>
          </a:xfrm>
          <a:prstGeom prst="rect">
            <a:avLst/>
          </a:prstGeom>
          <a:noFill/>
        </p:spPr>
        <p:txBody>
          <a:bodyPr wrap="square" rtlCol="0">
            <a:spAutoFit/>
          </a:bodyPr>
          <a:lstStyle/>
          <a:p>
            <a:pPr marL="285750" indent="-285750">
              <a:buFont typeface="Wingdings" charset="2"/>
              <a:buChar char="Ø"/>
            </a:pPr>
            <a:r>
              <a:rPr lang="en-US" sz="3200" b="1" u="sng" dirty="0" smtClean="0"/>
              <a:t> Understand </a:t>
            </a:r>
            <a:r>
              <a:rPr lang="en-US" sz="3200" b="1" u="sng" dirty="0" smtClean="0">
                <a:solidFill>
                  <a:schemeClr val="tx2"/>
                </a:solidFill>
              </a:rPr>
              <a:t>what</a:t>
            </a:r>
            <a:r>
              <a:rPr lang="en-US" sz="3200" b="1" u="sng" dirty="0" smtClean="0"/>
              <a:t> a Data Scientist is</a:t>
            </a:r>
          </a:p>
          <a:p>
            <a:pPr marL="285750" indent="-285750">
              <a:buFont typeface="Wingdings" charset="2"/>
              <a:buChar char="Ø"/>
            </a:pPr>
            <a:endParaRPr lang="en-US" sz="3200" b="1" dirty="0"/>
          </a:p>
        </p:txBody>
      </p:sp>
    </p:spTree>
    <p:extLst>
      <p:ext uri="{BB962C8B-B14F-4D97-AF65-F5344CB8AC3E}">
        <p14:creationId xmlns:p14="http://schemas.microsoft.com/office/powerpoint/2010/main" val="2661263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course</a:t>
            </a:r>
            <a:endParaRPr lang="en-US" dirty="0"/>
          </a:p>
        </p:txBody>
      </p:sp>
      <p:sp>
        <p:nvSpPr>
          <p:cNvPr id="3" name="TextBox 2"/>
          <p:cNvSpPr txBox="1"/>
          <p:nvPr/>
        </p:nvSpPr>
        <p:spPr>
          <a:xfrm>
            <a:off x="730650" y="1913456"/>
            <a:ext cx="7793602" cy="2554545"/>
          </a:xfrm>
          <a:prstGeom prst="rect">
            <a:avLst/>
          </a:prstGeom>
          <a:noFill/>
        </p:spPr>
        <p:txBody>
          <a:bodyPr wrap="square" rtlCol="0">
            <a:spAutoFit/>
          </a:bodyPr>
          <a:lstStyle/>
          <a:p>
            <a:pPr marL="285750" indent="-285750">
              <a:buFont typeface="Wingdings" charset="2"/>
              <a:buChar char="Ø"/>
            </a:pPr>
            <a:r>
              <a:rPr lang="en-US" sz="3200" dirty="0" smtClean="0"/>
              <a:t> Understand </a:t>
            </a:r>
            <a:r>
              <a:rPr lang="en-US" sz="3200" dirty="0" smtClean="0">
                <a:solidFill>
                  <a:schemeClr val="tx2"/>
                </a:solidFill>
              </a:rPr>
              <a:t>what</a:t>
            </a:r>
            <a:r>
              <a:rPr lang="en-US" sz="3200" dirty="0" smtClean="0"/>
              <a:t> a Data Scientist is</a:t>
            </a:r>
          </a:p>
          <a:p>
            <a:pPr marL="285750" indent="-285750">
              <a:buFont typeface="Wingdings" charset="2"/>
              <a:buChar char="Ø"/>
            </a:pPr>
            <a:endParaRPr lang="en-US" sz="3200" b="1" dirty="0"/>
          </a:p>
          <a:p>
            <a:pPr marL="285750" indent="-285750">
              <a:buFont typeface="Wingdings" charset="2"/>
              <a:buChar char="Ø"/>
            </a:pPr>
            <a:r>
              <a:rPr lang="en-US" sz="3200" b="1" dirty="0" smtClean="0"/>
              <a:t> </a:t>
            </a:r>
            <a:r>
              <a:rPr lang="en-US" sz="3200" b="1" u="sng" dirty="0" smtClean="0"/>
              <a:t>Approach applicable problems </a:t>
            </a:r>
            <a:r>
              <a:rPr lang="en-US" sz="3200" b="1" u="sng" dirty="0" smtClean="0">
                <a:solidFill>
                  <a:srgbClr val="D1282E"/>
                </a:solidFill>
              </a:rPr>
              <a:t>data-analytically</a:t>
            </a:r>
          </a:p>
          <a:p>
            <a:endParaRPr lang="en-US" sz="3200" b="1" dirty="0"/>
          </a:p>
        </p:txBody>
      </p:sp>
    </p:spTree>
    <p:extLst>
      <p:ext uri="{BB962C8B-B14F-4D97-AF65-F5344CB8AC3E}">
        <p14:creationId xmlns:p14="http://schemas.microsoft.com/office/powerpoint/2010/main" val="35364555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this course</a:t>
            </a:r>
            <a:endParaRPr lang="en-US" dirty="0"/>
          </a:p>
        </p:txBody>
      </p:sp>
      <p:sp>
        <p:nvSpPr>
          <p:cNvPr id="3" name="TextBox 2"/>
          <p:cNvSpPr txBox="1"/>
          <p:nvPr/>
        </p:nvSpPr>
        <p:spPr>
          <a:xfrm>
            <a:off x="730650" y="1913456"/>
            <a:ext cx="7793602" cy="3539430"/>
          </a:xfrm>
          <a:prstGeom prst="rect">
            <a:avLst/>
          </a:prstGeom>
          <a:noFill/>
        </p:spPr>
        <p:txBody>
          <a:bodyPr wrap="square" rtlCol="0">
            <a:spAutoFit/>
          </a:bodyPr>
          <a:lstStyle/>
          <a:p>
            <a:pPr marL="285750" indent="-285750">
              <a:buFont typeface="Wingdings" charset="2"/>
              <a:buChar char="Ø"/>
            </a:pPr>
            <a:r>
              <a:rPr lang="en-US" sz="3200" dirty="0" smtClean="0"/>
              <a:t> Understand </a:t>
            </a:r>
            <a:r>
              <a:rPr lang="en-US" sz="3200" dirty="0" smtClean="0">
                <a:solidFill>
                  <a:schemeClr val="tx2"/>
                </a:solidFill>
              </a:rPr>
              <a:t>what</a:t>
            </a:r>
            <a:r>
              <a:rPr lang="en-US" sz="3200" dirty="0" smtClean="0"/>
              <a:t> a Data Scientist is</a:t>
            </a:r>
          </a:p>
          <a:p>
            <a:pPr marL="285750" indent="-285750">
              <a:buFont typeface="Wingdings" charset="2"/>
              <a:buChar char="Ø"/>
            </a:pPr>
            <a:endParaRPr lang="en-US" sz="3200" b="1" dirty="0"/>
          </a:p>
          <a:p>
            <a:pPr marL="285750" indent="-285750">
              <a:buFont typeface="Wingdings" charset="2"/>
              <a:buChar char="Ø"/>
            </a:pPr>
            <a:r>
              <a:rPr lang="en-US" sz="3200" dirty="0" smtClean="0"/>
              <a:t> Approach applicable problems </a:t>
            </a:r>
            <a:r>
              <a:rPr lang="en-US" sz="3200" dirty="0" smtClean="0">
                <a:solidFill>
                  <a:srgbClr val="D1282E"/>
                </a:solidFill>
              </a:rPr>
              <a:t>data-analytically</a:t>
            </a:r>
          </a:p>
          <a:p>
            <a:pPr marL="285750" indent="-285750">
              <a:buFont typeface="Wingdings" charset="2"/>
              <a:buChar char="Ø"/>
            </a:pPr>
            <a:endParaRPr lang="en-US" sz="3200" b="1" dirty="0"/>
          </a:p>
          <a:p>
            <a:pPr marL="285750" indent="-285750">
              <a:buFont typeface="Wingdings" charset="2"/>
              <a:buChar char="Ø"/>
            </a:pPr>
            <a:r>
              <a:rPr lang="en-US" sz="3200" b="1" dirty="0" smtClean="0"/>
              <a:t> </a:t>
            </a:r>
            <a:r>
              <a:rPr lang="en-US" sz="3200" b="1" u="sng" dirty="0" smtClean="0"/>
              <a:t>Have </a:t>
            </a:r>
            <a:r>
              <a:rPr lang="en-US" sz="3200" b="1" u="sng" dirty="0" smtClean="0">
                <a:solidFill>
                  <a:srgbClr val="D1282E"/>
                </a:solidFill>
              </a:rPr>
              <a:t>hands-on </a:t>
            </a:r>
            <a:r>
              <a:rPr lang="en-US" sz="3200" b="1" u="sng" dirty="0" smtClean="0"/>
              <a:t>experience mining data</a:t>
            </a:r>
            <a:endParaRPr lang="en-US" sz="3200" b="1" u="sng" dirty="0"/>
          </a:p>
        </p:txBody>
      </p:sp>
    </p:spTree>
    <p:extLst>
      <p:ext uri="{BB962C8B-B14F-4D97-AF65-F5344CB8AC3E}">
        <p14:creationId xmlns:p14="http://schemas.microsoft.com/office/powerpoint/2010/main" val="353645551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341" y="152718"/>
            <a:ext cx="5791200" cy="1371600"/>
          </a:xfrm>
        </p:spPr>
        <p:txBody>
          <a:bodyPr/>
          <a:lstStyle/>
          <a:p>
            <a:r>
              <a:rPr lang="en-US" dirty="0" smtClean="0"/>
              <a:t>Programming!</a:t>
            </a:r>
            <a:endParaRPr lang="en-US" dirty="0"/>
          </a:p>
        </p:txBody>
      </p:sp>
      <p:pic>
        <p:nvPicPr>
          <p:cNvPr id="3" name="Picture 2" descr="Screen Shot 2014-06-16 at 2.11.47 PM.pn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0" y="152718"/>
            <a:ext cx="1293675" cy="1668655"/>
          </a:xfrm>
          <a:prstGeom prst="rect">
            <a:avLst/>
          </a:prstGeom>
        </p:spPr>
      </p:pic>
      <p:pic>
        <p:nvPicPr>
          <p:cNvPr id="4" name="Picture 3"/>
          <p:cNvPicPr>
            <a:picLocks noChangeAspect="1"/>
          </p:cNvPicPr>
          <p:nvPr/>
        </p:nvPicPr>
        <p:blipFill>
          <a:blip r:embed="rId4"/>
          <a:stretch>
            <a:fillRect/>
          </a:stretch>
        </p:blipFill>
        <p:spPr>
          <a:xfrm>
            <a:off x="831670" y="2230381"/>
            <a:ext cx="2235200" cy="2235200"/>
          </a:xfrm>
          <a:prstGeom prst="rect">
            <a:avLst/>
          </a:prstGeom>
        </p:spPr>
      </p:pic>
      <p:sp>
        <p:nvSpPr>
          <p:cNvPr id="5" name="TextBox 4"/>
          <p:cNvSpPr txBox="1"/>
          <p:nvPr/>
        </p:nvSpPr>
        <p:spPr>
          <a:xfrm>
            <a:off x="3370236" y="2230381"/>
            <a:ext cx="5128616" cy="2308324"/>
          </a:xfrm>
          <a:prstGeom prst="rect">
            <a:avLst/>
          </a:prstGeom>
          <a:noFill/>
        </p:spPr>
        <p:txBody>
          <a:bodyPr wrap="square" rtlCol="0">
            <a:spAutoFit/>
          </a:bodyPr>
          <a:lstStyle/>
          <a:p>
            <a:r>
              <a:rPr lang="en-US" dirty="0" smtClean="0"/>
              <a:t>In order to succeed and participate in this class, </a:t>
            </a:r>
          </a:p>
          <a:p>
            <a:r>
              <a:rPr lang="en-US" dirty="0" smtClean="0"/>
              <a:t>You will…</a:t>
            </a:r>
          </a:p>
          <a:p>
            <a:endParaRPr lang="en-US" dirty="0" smtClean="0"/>
          </a:p>
          <a:p>
            <a:pPr marL="285750" indent="-285750">
              <a:buFont typeface="Arial"/>
              <a:buChar char="•"/>
            </a:pPr>
            <a:r>
              <a:rPr lang="en-US" dirty="0" smtClean="0"/>
              <a:t>Need access to a computer with </a:t>
            </a:r>
            <a:r>
              <a:rPr lang="en-US" dirty="0" smtClean="0">
                <a:solidFill>
                  <a:srgbClr val="D1282E"/>
                </a:solidFill>
              </a:rPr>
              <a:t>admin</a:t>
            </a:r>
            <a:r>
              <a:rPr lang="en-US" dirty="0" smtClean="0"/>
              <a:t> privileges</a:t>
            </a:r>
          </a:p>
          <a:p>
            <a:pPr marL="285750" indent="-285750">
              <a:buFont typeface="Arial"/>
              <a:buChar char="•"/>
            </a:pPr>
            <a:endParaRPr lang="en-US" dirty="0" smtClean="0"/>
          </a:p>
          <a:p>
            <a:pPr marL="285750" indent="-285750">
              <a:buFont typeface="Arial"/>
              <a:buChar char="•"/>
            </a:pPr>
            <a:r>
              <a:rPr lang="en-US" dirty="0" smtClean="0"/>
              <a:t>Have to learn and use the </a:t>
            </a:r>
            <a:r>
              <a:rPr lang="en-US" dirty="0" smtClean="0">
                <a:solidFill>
                  <a:srgbClr val="D1282E"/>
                </a:solidFill>
              </a:rPr>
              <a:t>Python</a:t>
            </a:r>
            <a:r>
              <a:rPr lang="en-US" dirty="0" smtClean="0"/>
              <a:t> programming language.</a:t>
            </a:r>
            <a:endParaRPr lang="en-US" dirty="0"/>
          </a:p>
        </p:txBody>
      </p:sp>
      <p:sp>
        <p:nvSpPr>
          <p:cNvPr id="8" name="TextBox 7"/>
          <p:cNvSpPr txBox="1"/>
          <p:nvPr/>
        </p:nvSpPr>
        <p:spPr>
          <a:xfrm>
            <a:off x="831670" y="5307319"/>
            <a:ext cx="7667182" cy="461665"/>
          </a:xfrm>
          <a:prstGeom prst="rect">
            <a:avLst/>
          </a:prstGeom>
          <a:noFill/>
        </p:spPr>
        <p:txBody>
          <a:bodyPr wrap="square" rtlCol="0">
            <a:spAutoFit/>
          </a:bodyPr>
          <a:lstStyle/>
          <a:p>
            <a:pPr algn="ctr"/>
            <a:r>
              <a:rPr lang="en-US" sz="2400" b="1" i="1" dirty="0" smtClean="0">
                <a:solidFill>
                  <a:srgbClr val="D1282E"/>
                </a:solidFill>
              </a:rPr>
              <a:t>Please see me after class if this is an issue.</a:t>
            </a:r>
            <a:endParaRPr lang="en-US" sz="2400" b="1" i="1" dirty="0">
              <a:solidFill>
                <a:srgbClr val="D1282E"/>
              </a:solidFill>
            </a:endParaRPr>
          </a:p>
        </p:txBody>
      </p:sp>
    </p:spTree>
    <p:extLst>
      <p:ext uri="{BB962C8B-B14F-4D97-AF65-F5344CB8AC3E}">
        <p14:creationId xmlns:p14="http://schemas.microsoft.com/office/powerpoint/2010/main" val="12223930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9" y="-276761"/>
            <a:ext cx="5791200" cy="1155888"/>
          </a:xfrm>
        </p:spPr>
        <p:txBody>
          <a:bodyPr/>
          <a:lstStyle/>
          <a:p>
            <a:r>
              <a:rPr lang="en-US" dirty="0" smtClean="0"/>
              <a:t>Lecture outline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9" name="Picture 4" descr="CRISP-DM"/>
          <p:cNvPicPr>
            <a:picLocks noGrp="1" noChangeAspect="1" noChangeArrowheads="1"/>
          </p:cNvPicPr>
          <p:nvPr>
            <p:ph idx="1"/>
          </p:nvPr>
        </p:nvPicPr>
        <p:blipFill>
          <a:blip r:embed="rId3"/>
          <a:srcRect/>
          <a:stretch>
            <a:fillRect/>
          </a:stretch>
        </p:blipFill>
        <p:spPr>
          <a:xfrm>
            <a:off x="3419079" y="1298701"/>
            <a:ext cx="4982085" cy="4961555"/>
          </a:xfrm>
        </p:spPr>
      </p:pic>
      <p:sp>
        <p:nvSpPr>
          <p:cNvPr id="7" name="TextBox 6"/>
          <p:cNvSpPr txBox="1"/>
          <p:nvPr/>
        </p:nvSpPr>
        <p:spPr>
          <a:xfrm>
            <a:off x="406400" y="1854200"/>
            <a:ext cx="2590800" cy="3416320"/>
          </a:xfrm>
          <a:prstGeom prst="rect">
            <a:avLst/>
          </a:prstGeom>
          <a:noFill/>
        </p:spPr>
        <p:txBody>
          <a:bodyPr wrap="square" rtlCol="0">
            <a:spAutoFit/>
          </a:bodyPr>
          <a:lstStyle/>
          <a:p>
            <a:r>
              <a:rPr lang="en-US" dirty="0" smtClean="0"/>
              <a:t>This course will work in the same flow as a typical data mining project. </a:t>
            </a:r>
          </a:p>
          <a:p>
            <a:endParaRPr lang="en-US" dirty="0"/>
          </a:p>
          <a:p>
            <a:endParaRPr lang="en-US" dirty="0" smtClean="0"/>
          </a:p>
          <a:p>
            <a:endParaRPr lang="en-US" dirty="0"/>
          </a:p>
          <a:p>
            <a:r>
              <a:rPr lang="en-US" dirty="0" smtClean="0"/>
              <a:t>We’ll also peel the layers of data mining like an onion, so the flow might not always be linear.</a:t>
            </a:r>
            <a:endParaRPr lang="en-US" dirty="0"/>
          </a:p>
        </p:txBody>
      </p:sp>
    </p:spTree>
    <p:extLst>
      <p:ext uri="{BB962C8B-B14F-4D97-AF65-F5344CB8AC3E}">
        <p14:creationId xmlns:p14="http://schemas.microsoft.com/office/powerpoint/2010/main" val="225610062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1917</TotalTime>
  <Words>761</Words>
  <Application>Microsoft Macintosh PowerPoint</Application>
  <PresentationFormat>On-screen Show (4:3)</PresentationFormat>
  <Paragraphs>168</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Essential</vt:lpstr>
      <vt:lpstr>PowerPoint Presentation</vt:lpstr>
      <vt:lpstr>Course fundamentals</vt:lpstr>
      <vt:lpstr>Instructor</vt:lpstr>
      <vt:lpstr>Ta Elizabeth lamm</vt:lpstr>
      <vt:lpstr>Goals of this course</vt:lpstr>
      <vt:lpstr>Goals of this course</vt:lpstr>
      <vt:lpstr>Goals of this course</vt:lpstr>
      <vt:lpstr>Programming!</vt:lpstr>
      <vt:lpstr>Lecture outline</vt:lpstr>
      <vt:lpstr>Lecture outline</vt:lpstr>
      <vt:lpstr>Lecture outline</vt:lpstr>
      <vt:lpstr>Office hours</vt:lpstr>
      <vt:lpstr>Course materials</vt:lpstr>
      <vt:lpstr>Course materials</vt:lpstr>
      <vt:lpstr>homework</vt:lpstr>
      <vt:lpstr>Final project</vt:lpstr>
      <vt:lpstr>Grading</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26</cp:revision>
  <dcterms:created xsi:type="dcterms:W3CDTF">2014-08-12T17:27:36Z</dcterms:created>
  <dcterms:modified xsi:type="dcterms:W3CDTF">2014-12-22T22:55:13Z</dcterms:modified>
</cp:coreProperties>
</file>