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46"/>
  </p:notesMasterIdLst>
  <p:sldIdLst>
    <p:sldId id="256" r:id="rId2"/>
    <p:sldId id="335" r:id="rId3"/>
    <p:sldId id="318" r:id="rId4"/>
    <p:sldId id="319" r:id="rId5"/>
    <p:sldId id="320" r:id="rId6"/>
    <p:sldId id="321" r:id="rId7"/>
    <p:sldId id="322" r:id="rId8"/>
    <p:sldId id="323" r:id="rId9"/>
    <p:sldId id="324" r:id="rId10"/>
    <p:sldId id="325" r:id="rId11"/>
    <p:sldId id="326" r:id="rId12"/>
    <p:sldId id="327" r:id="rId13"/>
    <p:sldId id="328" r:id="rId14"/>
    <p:sldId id="350" r:id="rId15"/>
    <p:sldId id="351" r:id="rId16"/>
    <p:sldId id="352" r:id="rId17"/>
    <p:sldId id="353" r:id="rId18"/>
    <p:sldId id="367" r:id="rId19"/>
    <p:sldId id="368" r:id="rId20"/>
    <p:sldId id="286" r:id="rId21"/>
    <p:sldId id="334" r:id="rId22"/>
    <p:sldId id="336" r:id="rId23"/>
    <p:sldId id="337" r:id="rId24"/>
    <p:sldId id="339" r:id="rId25"/>
    <p:sldId id="340" r:id="rId26"/>
    <p:sldId id="341" r:id="rId27"/>
    <p:sldId id="346" r:id="rId28"/>
    <p:sldId id="342" r:id="rId29"/>
    <p:sldId id="343" r:id="rId30"/>
    <p:sldId id="344" r:id="rId31"/>
    <p:sldId id="345" r:id="rId32"/>
    <p:sldId id="347" r:id="rId33"/>
    <p:sldId id="348" r:id="rId34"/>
    <p:sldId id="349" r:id="rId35"/>
    <p:sldId id="354" r:id="rId36"/>
    <p:sldId id="366" r:id="rId37"/>
    <p:sldId id="355" r:id="rId38"/>
    <p:sldId id="356" r:id="rId39"/>
    <p:sldId id="364" r:id="rId40"/>
    <p:sldId id="358" r:id="rId41"/>
    <p:sldId id="359" r:id="rId42"/>
    <p:sldId id="365" r:id="rId43"/>
    <p:sldId id="361" r:id="rId44"/>
    <p:sldId id="362"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autoAdjust="0"/>
    <p:restoredTop sz="91145" autoAdjust="0"/>
  </p:normalViewPr>
  <p:slideViewPr>
    <p:cSldViewPr snapToGrid="0" snapToObjects="1">
      <p:cViewPr>
        <p:scale>
          <a:sx n="75" d="100"/>
          <a:sy n="75" d="100"/>
        </p:scale>
        <p:origin x="-92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10/29/14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A1586E-2069-4210-BF56-B1E84431252D}" type="slidenum">
              <a:rPr lang="en-US" smtClean="0"/>
              <a:pPr/>
              <a:t>2</a:t>
            </a:fld>
            <a:endParaRPr lang="en-US"/>
          </a:p>
        </p:txBody>
      </p:sp>
    </p:spTree>
    <p:extLst>
      <p:ext uri="{BB962C8B-B14F-4D97-AF65-F5344CB8AC3E}">
        <p14:creationId xmlns:p14="http://schemas.microsoft.com/office/powerpoint/2010/main" val="733381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20</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10/29/14</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10/29/14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10/29/14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10/29/14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10/29/14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10/29/14</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Example x-validation scheme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68300" y="800755"/>
            <a:ext cx="2447925" cy="523220"/>
          </a:xfrm>
          <a:prstGeom prst="rect">
            <a:avLst/>
          </a:prstGeom>
          <a:noFill/>
        </p:spPr>
        <p:txBody>
          <a:bodyPr wrap="square" rtlCol="0">
            <a:spAutoFit/>
          </a:bodyPr>
          <a:lstStyle/>
          <a:p>
            <a:r>
              <a:rPr lang="en-US" sz="1400" b="1" dirty="0" smtClean="0"/>
              <a:t>Define: Training Data</a:t>
            </a:r>
          </a:p>
          <a:p>
            <a:r>
              <a:rPr lang="en-US" sz="1400" b="1" dirty="0" smtClean="0"/>
              <a:t>Define: Test Data</a:t>
            </a:r>
          </a:p>
        </p:txBody>
      </p:sp>
      <p:pic>
        <p:nvPicPr>
          <p:cNvPr id="3" name="Picture 2" descr="Screen Shot 2014-10-11 at 9.02.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92" y="1323975"/>
            <a:ext cx="8128000" cy="4222338"/>
          </a:xfrm>
          <a:prstGeom prst="rect">
            <a:avLst/>
          </a:prstGeom>
        </p:spPr>
      </p:pic>
    </p:spTree>
    <p:extLst>
      <p:ext uri="{BB962C8B-B14F-4D97-AF65-F5344CB8AC3E}">
        <p14:creationId xmlns:p14="http://schemas.microsoft.com/office/powerpoint/2010/main" val="19894271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Some x-</a:t>
            </a:r>
            <a:r>
              <a:rPr lang="en-US" sz="3200" u="sng" dirty="0" err="1" smtClean="0"/>
              <a:t>val</a:t>
            </a:r>
            <a:r>
              <a:rPr lang="en-US" sz="3200" u="sng" dirty="0" smtClean="0"/>
              <a:t> notes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92100" y="820519"/>
            <a:ext cx="8004455" cy="4801315"/>
          </a:xfrm>
          <a:prstGeom prst="rect">
            <a:avLst/>
          </a:prstGeom>
          <a:noFill/>
        </p:spPr>
        <p:txBody>
          <a:bodyPr wrap="square" rtlCol="0">
            <a:spAutoFit/>
          </a:bodyPr>
          <a:lstStyle/>
          <a:p>
            <a:r>
              <a:rPr lang="en-US" b="1" i="1" dirty="0" smtClean="0"/>
              <a:t>How should we choose split size or k?</a:t>
            </a:r>
          </a:p>
          <a:p>
            <a:endParaRPr lang="en-US" b="1" i="1" dirty="0"/>
          </a:p>
          <a:p>
            <a:r>
              <a:rPr lang="en-US" dirty="0" smtClean="0"/>
              <a:t>There is no golden rule that defines how big training, validation and test sets should be. </a:t>
            </a:r>
          </a:p>
          <a:p>
            <a:endParaRPr lang="en-US" dirty="0"/>
          </a:p>
          <a:p>
            <a:r>
              <a:rPr lang="en-US" dirty="0" smtClean="0"/>
              <a:t>You want each data set to be big enough to reduce the variance of your estimates. </a:t>
            </a:r>
          </a:p>
          <a:p>
            <a:endParaRPr lang="en-US" dirty="0"/>
          </a:p>
          <a:p>
            <a:r>
              <a:rPr lang="en-US" dirty="0" smtClean="0"/>
              <a:t>Estimation variance comes in two flavors – variance of the function being fit to the training data and variance of the estimate of the validation/test risk. </a:t>
            </a:r>
          </a:p>
          <a:p>
            <a:endParaRPr lang="en-US" dirty="0"/>
          </a:p>
          <a:p>
            <a:endParaRPr lang="en-US" dirty="0" smtClean="0"/>
          </a:p>
          <a:p>
            <a:r>
              <a:rPr lang="en-US" dirty="0" smtClean="0"/>
              <a:t>Good heuristics are 50%/25%/25% for train/</a:t>
            </a:r>
            <a:r>
              <a:rPr lang="en-US" dirty="0" err="1" smtClean="0"/>
              <a:t>val</a:t>
            </a:r>
            <a:r>
              <a:rPr lang="en-US" dirty="0" smtClean="0"/>
              <a:t>/test splits and k=5 or 10 for x-validation.</a:t>
            </a:r>
          </a:p>
          <a:p>
            <a:endParaRPr lang="en-US" dirty="0"/>
          </a:p>
          <a:p>
            <a:r>
              <a:rPr lang="en-US" dirty="0" smtClean="0"/>
              <a:t>Also, data should be randomly split with no overlap in instances between sets.</a:t>
            </a:r>
            <a:endParaRPr lang="en-US" dirty="0"/>
          </a:p>
        </p:txBody>
      </p:sp>
    </p:spTree>
    <p:extLst>
      <p:ext uri="{BB962C8B-B14F-4D97-AF65-F5344CB8AC3E}">
        <p14:creationId xmlns:p14="http://schemas.microsoft.com/office/powerpoint/2010/main" val="145501345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Estimation variance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92100" y="820519"/>
            <a:ext cx="8004455" cy="4801315"/>
          </a:xfrm>
          <a:prstGeom prst="rect">
            <a:avLst/>
          </a:prstGeom>
          <a:noFill/>
        </p:spPr>
        <p:txBody>
          <a:bodyPr wrap="square" rtlCol="0">
            <a:spAutoFit/>
          </a:bodyPr>
          <a:lstStyle/>
          <a:p>
            <a:r>
              <a:rPr lang="en-US" b="1" dirty="0" smtClean="0"/>
              <a:t>Care should always be taken to reduce the variance in the estimation of validation/test risk as well as the optimal function f.  </a:t>
            </a:r>
          </a:p>
          <a:p>
            <a:endParaRPr lang="en-US" b="1" dirty="0"/>
          </a:p>
          <a:p>
            <a:r>
              <a:rPr lang="en-US" b="1" dirty="0" smtClean="0"/>
              <a:t>Variance is driven by two factors.</a:t>
            </a:r>
          </a:p>
          <a:p>
            <a:endParaRPr lang="en-US" b="1" dirty="0" smtClean="0"/>
          </a:p>
          <a:p>
            <a:r>
              <a:rPr lang="en-US" b="1" dirty="0" smtClean="0"/>
              <a:t>Training/Fit: </a:t>
            </a:r>
          </a:p>
          <a:p>
            <a:endParaRPr lang="en-US" b="1" dirty="0" smtClean="0"/>
          </a:p>
          <a:p>
            <a:pPr marL="285750" indent="-285750">
              <a:buFontTx/>
              <a:buChar char="-"/>
            </a:pPr>
            <a:r>
              <a:rPr lang="en-US" dirty="0" smtClean="0"/>
              <a:t>As the ratio of the the complexity of the model to the size of the training data increases, the model is likely to </a:t>
            </a:r>
            <a:r>
              <a:rPr lang="en-US" dirty="0" err="1" smtClean="0"/>
              <a:t>overfit</a:t>
            </a:r>
            <a:r>
              <a:rPr lang="en-US" dirty="0" smtClean="0"/>
              <a:t>, and this increases the variance of the model.</a:t>
            </a:r>
          </a:p>
          <a:p>
            <a:pPr marL="285750" indent="-285750">
              <a:buFontTx/>
              <a:buChar char="-"/>
            </a:pPr>
            <a:endParaRPr lang="en-US" dirty="0"/>
          </a:p>
          <a:p>
            <a:pPr marL="285750" indent="-285750">
              <a:buFontTx/>
              <a:buChar char="-"/>
            </a:pPr>
            <a:endParaRPr lang="en-US" dirty="0"/>
          </a:p>
          <a:p>
            <a:r>
              <a:rPr lang="en-US" b="1" dirty="0" smtClean="0"/>
              <a:t>Small Test/Validation Sets:</a:t>
            </a:r>
          </a:p>
          <a:p>
            <a:endParaRPr lang="en-US" b="1" i="1" dirty="0"/>
          </a:p>
          <a:p>
            <a:r>
              <a:rPr lang="en-US" dirty="0" smtClean="0"/>
              <a:t>-   The test/validation risk is a mean of the per-sample risk across the data set. The standard error of the mean estimator decreases proportional to </a:t>
            </a:r>
            <a:r>
              <a:rPr lang="en-US" dirty="0" err="1" smtClean="0"/>
              <a:t>sqrt</a:t>
            </a:r>
            <a:r>
              <a:rPr lang="en-US" dirty="0" smtClean="0"/>
              <a:t>(n).</a:t>
            </a:r>
            <a:endParaRPr lang="en-US" dirty="0"/>
          </a:p>
        </p:txBody>
      </p:sp>
    </p:spTree>
    <p:extLst>
      <p:ext uri="{BB962C8B-B14F-4D97-AF65-F5344CB8AC3E}">
        <p14:creationId xmlns:p14="http://schemas.microsoft.com/office/powerpoint/2010/main" val="8796018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The bootstrap procedure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0503" y="566524"/>
            <a:ext cx="8496297" cy="923330"/>
          </a:xfrm>
          <a:prstGeom prst="rect">
            <a:avLst/>
          </a:prstGeom>
          <a:noFill/>
        </p:spPr>
        <p:txBody>
          <a:bodyPr wrap="square" rtlCol="0">
            <a:spAutoFit/>
          </a:bodyPr>
          <a:lstStyle/>
          <a:p>
            <a:r>
              <a:rPr lang="en-US" b="1" dirty="0" smtClean="0"/>
              <a:t>We can use the bootstrap procedure to empirically compute the variance of our estimators and incorporate the variance estimates into our selection mechanisms.</a:t>
            </a:r>
            <a:endParaRPr lang="en-US" dirty="0"/>
          </a:p>
        </p:txBody>
      </p:sp>
      <p:sp>
        <p:nvSpPr>
          <p:cNvPr id="5" name="TextBox 4"/>
          <p:cNvSpPr txBox="1"/>
          <p:nvPr/>
        </p:nvSpPr>
        <p:spPr>
          <a:xfrm>
            <a:off x="201086" y="1540370"/>
            <a:ext cx="8451848" cy="1754327"/>
          </a:xfrm>
          <a:prstGeom prst="rect">
            <a:avLst/>
          </a:prstGeom>
          <a:noFill/>
        </p:spPr>
        <p:txBody>
          <a:bodyPr wrap="square" rtlCol="0">
            <a:spAutoFit/>
          </a:bodyPr>
          <a:lstStyle/>
          <a:p>
            <a:r>
              <a:rPr lang="en-US" b="1" u="sng" dirty="0" smtClean="0"/>
              <a:t>The Bootstrap Procedure:</a:t>
            </a:r>
            <a:endParaRPr lang="en-US" b="1" dirty="0" smtClean="0"/>
          </a:p>
          <a:p>
            <a:pPr marL="342900" indent="-342900">
              <a:buAutoNum type="arabicPeriod"/>
            </a:pPr>
            <a:r>
              <a:rPr lang="en-US" dirty="0" smtClean="0"/>
              <a:t>Given original dataset D</a:t>
            </a:r>
            <a:r>
              <a:rPr lang="en-US" baseline="30000" dirty="0" smtClean="0"/>
              <a:t>o</a:t>
            </a:r>
            <a:r>
              <a:rPr lang="en-US" dirty="0"/>
              <a:t> </a:t>
            </a:r>
            <a:r>
              <a:rPr lang="en-US" dirty="0" smtClean="0"/>
              <a:t>of size </a:t>
            </a:r>
            <a:r>
              <a:rPr lang="en-US" i="1" dirty="0" smtClean="0"/>
              <a:t>n,</a:t>
            </a:r>
            <a:r>
              <a:rPr lang="en-US" dirty="0" smtClean="0"/>
              <a:t> sample with replacement n times into a new dataset D</a:t>
            </a:r>
            <a:r>
              <a:rPr lang="en-US" baseline="30000" dirty="0" smtClean="0"/>
              <a:t>b</a:t>
            </a:r>
            <a:r>
              <a:rPr lang="en-US" dirty="0" smtClean="0"/>
              <a:t>.</a:t>
            </a:r>
            <a:endParaRPr lang="en-US" baseline="30000" dirty="0"/>
          </a:p>
          <a:p>
            <a:r>
              <a:rPr lang="en-US" dirty="0">
                <a:solidFill>
                  <a:srgbClr val="FF0000"/>
                </a:solidFill>
              </a:rPr>
              <a:t>2. Perform estimation process on D</a:t>
            </a:r>
            <a:r>
              <a:rPr lang="en-US" baseline="30000" dirty="0">
                <a:solidFill>
                  <a:srgbClr val="FF0000"/>
                </a:solidFill>
              </a:rPr>
              <a:t>b</a:t>
            </a:r>
            <a:r>
              <a:rPr lang="en-US" dirty="0" smtClean="0">
                <a:solidFill>
                  <a:srgbClr val="FF0000"/>
                </a:solidFill>
              </a:rPr>
              <a:t>.</a:t>
            </a:r>
            <a:endParaRPr lang="en-US" baseline="30000" dirty="0">
              <a:solidFill>
                <a:srgbClr val="FF0000"/>
              </a:solidFill>
            </a:endParaRPr>
          </a:p>
          <a:p>
            <a:r>
              <a:rPr lang="en-US" dirty="0"/>
              <a:t>3. Repeat </a:t>
            </a:r>
            <a:r>
              <a:rPr lang="en-US" i="1" dirty="0"/>
              <a:t>m</a:t>
            </a:r>
            <a:r>
              <a:rPr lang="en-US" dirty="0"/>
              <a:t> </a:t>
            </a:r>
            <a:r>
              <a:rPr lang="en-US" dirty="0" smtClean="0"/>
              <a:t>times</a:t>
            </a:r>
          </a:p>
          <a:p>
            <a:r>
              <a:rPr lang="en-US" dirty="0" smtClean="0">
                <a:solidFill>
                  <a:srgbClr val="FF0000"/>
                </a:solidFill>
              </a:rPr>
              <a:t>4. Compute mean/variance over </a:t>
            </a:r>
            <a:r>
              <a:rPr lang="en-US" i="1" dirty="0" smtClean="0">
                <a:solidFill>
                  <a:srgbClr val="FF0000"/>
                </a:solidFill>
              </a:rPr>
              <a:t>m </a:t>
            </a:r>
            <a:r>
              <a:rPr lang="en-US" dirty="0" smtClean="0">
                <a:solidFill>
                  <a:srgbClr val="FF0000"/>
                </a:solidFill>
              </a:rPr>
              <a:t>estimation steps</a:t>
            </a:r>
            <a:endParaRPr lang="en-US" dirty="0">
              <a:solidFill>
                <a:srgbClr val="FF0000"/>
              </a:solidFill>
            </a:endParaRPr>
          </a:p>
        </p:txBody>
      </p:sp>
      <p:grpSp>
        <p:nvGrpSpPr>
          <p:cNvPr id="17" name="Group 16"/>
          <p:cNvGrpSpPr/>
          <p:nvPr/>
        </p:nvGrpSpPr>
        <p:grpSpPr>
          <a:xfrm>
            <a:off x="1270003" y="3851086"/>
            <a:ext cx="6570133" cy="2501344"/>
            <a:chOff x="762000" y="3320531"/>
            <a:chExt cx="6570133" cy="2501344"/>
          </a:xfrm>
        </p:grpSpPr>
        <p:sp>
          <p:nvSpPr>
            <p:cNvPr id="3" name="Rectangle 2"/>
            <p:cNvSpPr/>
            <p:nvPr/>
          </p:nvSpPr>
          <p:spPr>
            <a:xfrm>
              <a:off x="762000" y="3705199"/>
              <a:ext cx="2472267" cy="21166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762000" y="4250245"/>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270003" y="3335867"/>
              <a:ext cx="1490133" cy="369332"/>
            </a:xfrm>
            <a:prstGeom prst="rect">
              <a:avLst/>
            </a:prstGeom>
            <a:noFill/>
          </p:spPr>
          <p:txBody>
            <a:bodyPr wrap="square" rtlCol="0">
              <a:spAutoFit/>
            </a:bodyPr>
            <a:lstStyle/>
            <a:p>
              <a:pPr algn="ctr"/>
              <a:r>
                <a:rPr lang="en-US" b="1" i="1" dirty="0" smtClean="0"/>
                <a:t>D</a:t>
              </a:r>
              <a:r>
                <a:rPr lang="en-US" b="1" i="1" baseline="30000" dirty="0" smtClean="0"/>
                <a:t>o</a:t>
              </a:r>
              <a:endParaRPr lang="en-US" b="1" i="1" baseline="30000" dirty="0"/>
            </a:p>
          </p:txBody>
        </p:sp>
        <p:sp>
          <p:nvSpPr>
            <p:cNvPr id="11" name="Rectangle 10"/>
            <p:cNvSpPr/>
            <p:nvPr/>
          </p:nvSpPr>
          <p:spPr>
            <a:xfrm>
              <a:off x="4859866" y="3705199"/>
              <a:ext cx="2472267" cy="21166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859866" y="3708389"/>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8933" y="4724369"/>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859866" y="3851086"/>
              <a:ext cx="2472267" cy="142697"/>
            </a:xfrm>
            <a:prstGeom prst="rect">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469470" y="3320531"/>
              <a:ext cx="1490133" cy="369332"/>
            </a:xfrm>
            <a:prstGeom prst="rect">
              <a:avLst/>
            </a:prstGeom>
            <a:noFill/>
          </p:spPr>
          <p:txBody>
            <a:bodyPr wrap="square" rtlCol="0">
              <a:spAutoFit/>
            </a:bodyPr>
            <a:lstStyle/>
            <a:p>
              <a:pPr algn="ctr"/>
              <a:r>
                <a:rPr lang="en-US" b="1" i="1" dirty="0" err="1" smtClean="0"/>
                <a:t>D</a:t>
              </a:r>
              <a:r>
                <a:rPr lang="en-US" b="1" i="1" baseline="30000" dirty="0" err="1"/>
                <a:t>b</a:t>
              </a:r>
              <a:endParaRPr lang="en-US" b="1" i="1" baseline="30000" dirty="0"/>
            </a:p>
          </p:txBody>
        </p:sp>
        <p:cxnSp>
          <p:nvCxnSpPr>
            <p:cNvPr id="9" name="Straight Arrow Connector 8"/>
            <p:cNvCxnSpPr/>
            <p:nvPr/>
          </p:nvCxnSpPr>
          <p:spPr>
            <a:xfrm flipV="1">
              <a:off x="3403600" y="3851086"/>
              <a:ext cx="1337733" cy="3991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403600" y="3993783"/>
              <a:ext cx="1337733" cy="8732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0012622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1" y="41435"/>
            <a:ext cx="8380799" cy="677651"/>
          </a:xfrm>
        </p:spPr>
        <p:txBody>
          <a:bodyPr>
            <a:normAutofit/>
          </a:bodyPr>
          <a:lstStyle/>
          <a:p>
            <a:r>
              <a:rPr lang="en-US" sz="3200" u="sng" dirty="0" smtClean="0"/>
              <a:t>Example model selection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0503" y="1000809"/>
            <a:ext cx="8496297" cy="646331"/>
          </a:xfrm>
          <a:prstGeom prst="rect">
            <a:avLst/>
          </a:prstGeom>
          <a:noFill/>
        </p:spPr>
        <p:txBody>
          <a:bodyPr wrap="square" rtlCol="0">
            <a:spAutoFit/>
          </a:bodyPr>
          <a:lstStyle/>
          <a:p>
            <a:r>
              <a:rPr lang="en-US" b="1" dirty="0" smtClean="0"/>
              <a:t>We have a dataset with 14 features, roughly 10k examples and only 253 positive examples. </a:t>
            </a:r>
            <a:endParaRPr lang="en-US" dirty="0"/>
          </a:p>
        </p:txBody>
      </p:sp>
      <p:sp>
        <p:nvSpPr>
          <p:cNvPr id="7" name="TextBox 6"/>
          <p:cNvSpPr txBox="1"/>
          <p:nvPr/>
        </p:nvSpPr>
        <p:spPr>
          <a:xfrm>
            <a:off x="325970" y="2133600"/>
            <a:ext cx="7687733" cy="3970318"/>
          </a:xfrm>
          <a:prstGeom prst="rect">
            <a:avLst/>
          </a:prstGeom>
          <a:noFill/>
        </p:spPr>
        <p:txBody>
          <a:bodyPr wrap="square" rtlCol="0">
            <a:spAutoFit/>
          </a:bodyPr>
          <a:lstStyle/>
          <a:p>
            <a:r>
              <a:rPr lang="en-US" b="1" u="sng" dirty="0" smtClean="0"/>
              <a:t>Goal</a:t>
            </a:r>
          </a:p>
          <a:p>
            <a:r>
              <a:rPr lang="en-US" dirty="0" smtClean="0"/>
              <a:t>Build a classifier that has good ranking properties.</a:t>
            </a:r>
          </a:p>
          <a:p>
            <a:endParaRPr lang="en-US" dirty="0"/>
          </a:p>
          <a:p>
            <a:r>
              <a:rPr lang="en-US" b="1" u="sng" dirty="0" smtClean="0"/>
              <a:t>Solution</a:t>
            </a:r>
          </a:p>
          <a:p>
            <a:pPr marL="342900" indent="-342900">
              <a:buAutoNum type="arabicPeriod"/>
            </a:pPr>
            <a:r>
              <a:rPr lang="en-US" dirty="0" smtClean="0"/>
              <a:t>We’ll use Logistic Regression because it is robust in small-sample sizes and imbalanced classes, and also returns a score instead of just label predictions </a:t>
            </a:r>
          </a:p>
          <a:p>
            <a:pPr marL="342900" indent="-342900">
              <a:buAutoNum type="arabicPeriod"/>
            </a:pPr>
            <a:r>
              <a:rPr lang="en-US" dirty="0" smtClean="0"/>
              <a:t>With small data we expect high variance, so we need to use regularization</a:t>
            </a:r>
          </a:p>
          <a:p>
            <a:pPr marL="342900" indent="-342900">
              <a:buAutoNum type="arabicPeriod"/>
            </a:pPr>
            <a:r>
              <a:rPr lang="en-US" dirty="0" smtClean="0"/>
              <a:t>We’ll split data into 80/20 train/test and run 10-fold </a:t>
            </a:r>
            <a:r>
              <a:rPr lang="en-US" dirty="0" err="1" smtClean="0"/>
              <a:t>xvalidation</a:t>
            </a:r>
            <a:r>
              <a:rPr lang="en-US" dirty="0" smtClean="0"/>
              <a:t> on train.</a:t>
            </a:r>
          </a:p>
          <a:p>
            <a:pPr marL="342900" indent="-342900">
              <a:buAutoNum type="arabicPeriod"/>
            </a:pPr>
            <a:r>
              <a:rPr lang="en-US" dirty="0" smtClean="0"/>
              <a:t>We’ll use AUC to choose a regularization weight</a:t>
            </a:r>
          </a:p>
          <a:p>
            <a:pPr marL="342900" indent="-342900">
              <a:buAutoNum type="arabicPeriod"/>
            </a:pPr>
            <a:r>
              <a:rPr lang="en-US" dirty="0" smtClean="0"/>
              <a:t>We’ll bootstrap the test set estimate of AUC to get an empirical measure of its variance</a:t>
            </a:r>
          </a:p>
          <a:p>
            <a:pPr marL="342900" indent="-342900">
              <a:buAutoNum type="arabicPeriod"/>
            </a:pPr>
            <a:endParaRPr lang="en-US" dirty="0"/>
          </a:p>
        </p:txBody>
      </p:sp>
    </p:spTree>
    <p:extLst>
      <p:ext uri="{BB962C8B-B14F-4D97-AF65-F5344CB8AC3E}">
        <p14:creationId xmlns:p14="http://schemas.microsoft.com/office/powerpoint/2010/main" val="39081908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xval_a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7" y="1804374"/>
            <a:ext cx="6793144" cy="4677705"/>
          </a:xfrm>
          <a:prstGeom prst="rect">
            <a:avLst/>
          </a:prstGeom>
        </p:spPr>
      </p:pic>
      <p:sp>
        <p:nvSpPr>
          <p:cNvPr id="2" name="Title 1"/>
          <p:cNvSpPr>
            <a:spLocks noGrp="1"/>
          </p:cNvSpPr>
          <p:nvPr>
            <p:ph type="title"/>
          </p:nvPr>
        </p:nvSpPr>
        <p:spPr>
          <a:xfrm>
            <a:off x="148168" y="75301"/>
            <a:ext cx="8380799" cy="677651"/>
          </a:xfrm>
        </p:spPr>
        <p:txBody>
          <a:bodyPr>
            <a:normAutofit/>
          </a:bodyPr>
          <a:lstStyle/>
          <a:p>
            <a:r>
              <a:rPr lang="en-US" sz="3200" u="sng" dirty="0" smtClean="0"/>
              <a:t>Results of </a:t>
            </a:r>
            <a:r>
              <a:rPr lang="en-US" sz="3200" u="sng" dirty="0" err="1" smtClean="0"/>
              <a:t>xvalidation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41302" y="780680"/>
            <a:ext cx="8496297" cy="923330"/>
          </a:xfrm>
          <a:prstGeom prst="rect">
            <a:avLst/>
          </a:prstGeom>
          <a:noFill/>
        </p:spPr>
        <p:txBody>
          <a:bodyPr wrap="square" rtlCol="0">
            <a:spAutoFit/>
          </a:bodyPr>
          <a:lstStyle/>
          <a:p>
            <a:r>
              <a:rPr lang="en-US" dirty="0" smtClean="0"/>
              <a:t>With less regularization we actually do better here (strong signal in the features). But we still see that between 1 to 10</a:t>
            </a:r>
            <a:r>
              <a:rPr lang="en-US" baseline="30000" dirty="0" smtClean="0"/>
              <a:t>30</a:t>
            </a:r>
            <a:r>
              <a:rPr lang="en-US" dirty="0" smtClean="0"/>
              <a:t> we get nearly the same results.</a:t>
            </a:r>
            <a:r>
              <a:rPr lang="en-US" baseline="30000" dirty="0" smtClean="0"/>
              <a:t> </a:t>
            </a:r>
            <a:r>
              <a:rPr lang="en-US" dirty="0" smtClean="0"/>
              <a:t>It would be better if we can zoom into the region where performance is better.</a:t>
            </a:r>
          </a:p>
        </p:txBody>
      </p:sp>
    </p:spTree>
    <p:extLst>
      <p:ext uri="{BB962C8B-B14F-4D97-AF65-F5344CB8AC3E}">
        <p14:creationId xmlns:p14="http://schemas.microsoft.com/office/powerpoint/2010/main" val="306948063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xval_co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4" y="2082801"/>
            <a:ext cx="5507036" cy="4130277"/>
          </a:xfrm>
          <a:prstGeom prst="rect">
            <a:avLst/>
          </a:prstGeom>
        </p:spPr>
      </p:pic>
      <p:sp>
        <p:nvSpPr>
          <p:cNvPr id="2" name="Title 1"/>
          <p:cNvSpPr>
            <a:spLocks noGrp="1"/>
          </p:cNvSpPr>
          <p:nvPr>
            <p:ph type="title"/>
          </p:nvPr>
        </p:nvSpPr>
        <p:spPr>
          <a:xfrm>
            <a:off x="148168" y="75301"/>
            <a:ext cx="8380799" cy="677651"/>
          </a:xfrm>
        </p:spPr>
        <p:txBody>
          <a:bodyPr>
            <a:normAutofit/>
          </a:bodyPr>
          <a:lstStyle/>
          <a:p>
            <a:r>
              <a:rPr lang="en-US" sz="3200" u="sng" dirty="0" smtClean="0"/>
              <a:t>Results of </a:t>
            </a:r>
            <a:r>
              <a:rPr lang="en-US" sz="3200" u="sng" dirty="0" err="1" smtClean="0"/>
              <a:t>xvalidation</a:t>
            </a:r>
            <a:r>
              <a:rPr lang="en-US" sz="3200" u="sng" dirty="0" smtClean="0"/>
              <a:t> -zoomed</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41302" y="780680"/>
            <a:ext cx="8496297" cy="923330"/>
          </a:xfrm>
          <a:prstGeom prst="rect">
            <a:avLst/>
          </a:prstGeom>
          <a:noFill/>
        </p:spPr>
        <p:txBody>
          <a:bodyPr wrap="square" rtlCol="0">
            <a:spAutoFit/>
          </a:bodyPr>
          <a:lstStyle/>
          <a:p>
            <a:r>
              <a:rPr lang="en-US" dirty="0" smtClean="0"/>
              <a:t>When we zoom in we can see that statistically speaking, everything above C=1 is essentially the same (i.e., strongly overlapping confidence intervals). There are two ways to choose C here.</a:t>
            </a:r>
          </a:p>
        </p:txBody>
      </p:sp>
      <p:sp>
        <p:nvSpPr>
          <p:cNvPr id="5" name="TextBox 4"/>
          <p:cNvSpPr txBox="1"/>
          <p:nvPr/>
        </p:nvSpPr>
        <p:spPr>
          <a:xfrm>
            <a:off x="5318515" y="2133600"/>
            <a:ext cx="3283620" cy="923330"/>
          </a:xfrm>
          <a:prstGeom prst="rect">
            <a:avLst/>
          </a:prstGeom>
          <a:noFill/>
        </p:spPr>
        <p:txBody>
          <a:bodyPr wrap="square" rtlCol="0">
            <a:spAutoFit/>
          </a:bodyPr>
          <a:lstStyle/>
          <a:p>
            <a:r>
              <a:rPr lang="en-US" b="1" u="sng" dirty="0" smtClean="0"/>
              <a:t>Criteria 1:</a:t>
            </a:r>
          </a:p>
          <a:p>
            <a:r>
              <a:rPr lang="en-US" dirty="0" smtClean="0"/>
              <a:t>Choose option with </a:t>
            </a:r>
          </a:p>
          <a:p>
            <a:r>
              <a:rPr lang="en-US" dirty="0" smtClean="0"/>
              <a:t>max(</a:t>
            </a:r>
            <a:r>
              <a:rPr lang="en-US" dirty="0" err="1" smtClean="0"/>
              <a:t>Xval</a:t>
            </a:r>
            <a:r>
              <a:rPr lang="en-US" dirty="0" smtClean="0"/>
              <a:t> AUC)</a:t>
            </a:r>
            <a:endParaRPr lang="en-US" dirty="0"/>
          </a:p>
        </p:txBody>
      </p:sp>
      <p:sp>
        <p:nvSpPr>
          <p:cNvPr id="10" name="TextBox 9"/>
          <p:cNvSpPr txBox="1"/>
          <p:nvPr/>
        </p:nvSpPr>
        <p:spPr>
          <a:xfrm>
            <a:off x="5279215" y="3606801"/>
            <a:ext cx="3554554" cy="1754327"/>
          </a:xfrm>
          <a:prstGeom prst="rect">
            <a:avLst/>
          </a:prstGeom>
          <a:noFill/>
        </p:spPr>
        <p:txBody>
          <a:bodyPr wrap="square" rtlCol="0">
            <a:spAutoFit/>
          </a:bodyPr>
          <a:lstStyle/>
          <a:p>
            <a:r>
              <a:rPr lang="en-US" b="1" u="sng" dirty="0" smtClean="0"/>
              <a:t>Criteria 2:</a:t>
            </a:r>
          </a:p>
          <a:p>
            <a:r>
              <a:rPr lang="en-US" dirty="0" smtClean="0"/>
              <a:t>Find all options where  </a:t>
            </a:r>
          </a:p>
          <a:p>
            <a:r>
              <a:rPr lang="en-US" dirty="0" smtClean="0"/>
              <a:t>AUC&gt;=max(AUC) – 1stderror</a:t>
            </a:r>
          </a:p>
          <a:p>
            <a:endParaRPr lang="en-US" dirty="0"/>
          </a:p>
          <a:p>
            <a:r>
              <a:rPr lang="en-US" dirty="0" smtClean="0"/>
              <a:t>Choose least complex option (highest regularization)</a:t>
            </a:r>
            <a:endParaRPr lang="en-US" dirty="0"/>
          </a:p>
        </p:txBody>
      </p:sp>
      <p:sp>
        <p:nvSpPr>
          <p:cNvPr id="6" name="TextBox 5"/>
          <p:cNvSpPr txBox="1"/>
          <p:nvPr/>
        </p:nvSpPr>
        <p:spPr>
          <a:xfrm>
            <a:off x="1955800" y="2872264"/>
            <a:ext cx="1667933" cy="369332"/>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Best Criteria 1</a:t>
            </a:r>
            <a:endParaRPr lang="en-US" dirty="0">
              <a:solidFill>
                <a:schemeClr val="bg1"/>
              </a:solidFill>
            </a:endParaRPr>
          </a:p>
        </p:txBody>
      </p:sp>
      <p:cxnSp>
        <p:nvCxnSpPr>
          <p:cNvPr id="9" name="Straight Arrow Connector 8"/>
          <p:cNvCxnSpPr/>
          <p:nvPr/>
        </p:nvCxnSpPr>
        <p:spPr>
          <a:xfrm flipH="1">
            <a:off x="1320800" y="3056930"/>
            <a:ext cx="635000" cy="3636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955800" y="4209998"/>
            <a:ext cx="1667933" cy="369332"/>
          </a:xfrm>
          <a:prstGeom prst="rect">
            <a:avLst/>
          </a:prstGeom>
          <a:solidFill>
            <a:schemeClr val="tx1">
              <a:lumMod val="75000"/>
              <a:lumOff val="25000"/>
            </a:schemeClr>
          </a:solidFill>
        </p:spPr>
        <p:txBody>
          <a:bodyPr wrap="square" rtlCol="0">
            <a:spAutoFit/>
          </a:bodyPr>
          <a:lstStyle/>
          <a:p>
            <a:r>
              <a:rPr lang="en-US" dirty="0" smtClean="0">
                <a:solidFill>
                  <a:schemeClr val="bg1"/>
                </a:solidFill>
              </a:rPr>
              <a:t>Best Criteria 2</a:t>
            </a:r>
            <a:endParaRPr lang="en-US" dirty="0">
              <a:solidFill>
                <a:schemeClr val="bg1"/>
              </a:solidFill>
            </a:endParaRPr>
          </a:p>
        </p:txBody>
      </p:sp>
      <p:cxnSp>
        <p:nvCxnSpPr>
          <p:cNvPr id="12" name="Straight Arrow Connector 11"/>
          <p:cNvCxnSpPr/>
          <p:nvPr/>
        </p:nvCxnSpPr>
        <p:spPr>
          <a:xfrm flipH="1" flipV="1">
            <a:off x="931333" y="4030133"/>
            <a:ext cx="1024467" cy="423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1566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otstra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132" y="2099733"/>
            <a:ext cx="5982523" cy="4486892"/>
          </a:xfrm>
          <a:prstGeom prst="rect">
            <a:avLst/>
          </a:prstGeom>
        </p:spPr>
      </p:pic>
      <p:sp>
        <p:nvSpPr>
          <p:cNvPr id="2" name="Title 1"/>
          <p:cNvSpPr>
            <a:spLocks noGrp="1"/>
          </p:cNvSpPr>
          <p:nvPr>
            <p:ph type="title"/>
          </p:nvPr>
        </p:nvSpPr>
        <p:spPr>
          <a:xfrm>
            <a:off x="148168" y="0"/>
            <a:ext cx="8380799" cy="677651"/>
          </a:xfrm>
        </p:spPr>
        <p:txBody>
          <a:bodyPr>
            <a:normAutofit/>
          </a:bodyPr>
          <a:lstStyle/>
          <a:p>
            <a:r>
              <a:rPr lang="en-US" sz="3200" u="sng" dirty="0" smtClean="0"/>
              <a:t>Bootstrapped out-of-sample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207435" y="679398"/>
            <a:ext cx="8496297" cy="1200329"/>
          </a:xfrm>
          <a:prstGeom prst="rect">
            <a:avLst/>
          </a:prstGeom>
          <a:noFill/>
        </p:spPr>
        <p:txBody>
          <a:bodyPr wrap="square" rtlCol="0">
            <a:spAutoFit/>
          </a:bodyPr>
          <a:lstStyle/>
          <a:p>
            <a:r>
              <a:rPr lang="en-US" dirty="0" smtClean="0"/>
              <a:t>Now that we’ve selected the model hyper-parameters, let’s look at the test error. To get a sense of the variance, we run bootstrap analysis. In real situations, we wouldn’t use the test set to choose which selection criteria is better, but we can use it to construct 95% confidence intervals of our test error.</a:t>
            </a:r>
          </a:p>
        </p:txBody>
      </p:sp>
    </p:spTree>
    <p:extLst>
      <p:ext uri="{BB962C8B-B14F-4D97-AF65-F5344CB8AC3E}">
        <p14:creationId xmlns:p14="http://schemas.microsoft.com/office/powerpoint/2010/main" val="374910635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0"/>
            <a:ext cx="8380799" cy="677651"/>
          </a:xfrm>
        </p:spPr>
        <p:txBody>
          <a:bodyPr>
            <a:normAutofit/>
          </a:bodyPr>
          <a:lstStyle/>
          <a:p>
            <a:r>
              <a:rPr lang="en-US" sz="3200" u="sng" dirty="0" smtClean="0"/>
              <a:t>Diagnosing bias-</a:t>
            </a:r>
            <a:r>
              <a:rPr lang="en-US" sz="3200" u="sng" dirty="0" err="1" smtClean="0"/>
              <a:t>variaNce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440267" y="866774"/>
            <a:ext cx="7958666" cy="5970865"/>
          </a:xfrm>
          <a:prstGeom prst="rect">
            <a:avLst/>
          </a:prstGeom>
          <a:noFill/>
        </p:spPr>
        <p:txBody>
          <a:bodyPr wrap="square" rtlCol="0">
            <a:spAutoFit/>
          </a:bodyPr>
          <a:lstStyle/>
          <a:p>
            <a:r>
              <a:rPr lang="en-US" sz="2000" dirty="0" smtClean="0"/>
              <a:t>We know that models with more complexity fit the training data well, and thus have an expected lower training error.</a:t>
            </a:r>
          </a:p>
          <a:p>
            <a:endParaRPr lang="en-US" sz="2000" dirty="0"/>
          </a:p>
          <a:p>
            <a:r>
              <a:rPr lang="en-US" sz="2000" b="1" dirty="0" smtClean="0"/>
              <a:t>Example sources of complexity:</a:t>
            </a:r>
          </a:p>
          <a:p>
            <a:pPr marL="285750" indent="-285750">
              <a:buFont typeface="Arial"/>
              <a:buChar char="•"/>
            </a:pPr>
            <a:r>
              <a:rPr lang="en-US" sz="2000" dirty="0" smtClean="0"/>
              <a:t>The number of features</a:t>
            </a:r>
          </a:p>
          <a:p>
            <a:pPr marL="285750" indent="-285750">
              <a:buFont typeface="Arial"/>
              <a:buChar char="•"/>
            </a:pPr>
            <a:r>
              <a:rPr lang="en-US" sz="2000" dirty="0" smtClean="0"/>
              <a:t>The degree of the features in linear models</a:t>
            </a:r>
          </a:p>
          <a:p>
            <a:pPr marL="285750" indent="-285750">
              <a:buFont typeface="Arial"/>
              <a:buChar char="•"/>
            </a:pPr>
            <a:r>
              <a:rPr lang="en-US" sz="2000" dirty="0" smtClean="0"/>
              <a:t>The max depth of a decision tree</a:t>
            </a:r>
          </a:p>
          <a:p>
            <a:pPr marL="285750" indent="-285750">
              <a:buFont typeface="Arial"/>
              <a:buChar char="•"/>
            </a:pPr>
            <a:r>
              <a:rPr lang="en-US" sz="2000" dirty="0" smtClean="0"/>
              <a:t>The training error balancing term C in SVM</a:t>
            </a:r>
          </a:p>
          <a:p>
            <a:pPr marL="285750" indent="-285750">
              <a:buFont typeface="Arial"/>
              <a:buChar char="•"/>
            </a:pPr>
            <a:r>
              <a:rPr lang="en-US" sz="2000" dirty="0" smtClean="0"/>
              <a:t>The size of the neighborhood k in </a:t>
            </a:r>
            <a:r>
              <a:rPr lang="en-US" sz="2000" dirty="0" err="1" smtClean="0"/>
              <a:t>kNN</a:t>
            </a:r>
            <a:endParaRPr lang="en-US" sz="2000" dirty="0"/>
          </a:p>
          <a:p>
            <a:endParaRPr lang="en-US" dirty="0"/>
          </a:p>
          <a:p>
            <a:r>
              <a:rPr lang="en-US" sz="2000" dirty="0" smtClean="0"/>
              <a:t>We know have tools for understanding how well any given model generalizes.</a:t>
            </a:r>
            <a:endParaRPr lang="en-US" sz="2000" dirty="0"/>
          </a:p>
          <a:p>
            <a:endParaRPr lang="en-US" dirty="0" smtClean="0"/>
          </a:p>
          <a:p>
            <a:endParaRPr lang="en-US" sz="2400" dirty="0" smtClean="0">
              <a:solidFill>
                <a:srgbClr val="D1282E"/>
              </a:solidFill>
            </a:endParaRPr>
          </a:p>
          <a:p>
            <a:r>
              <a:rPr lang="en-US" sz="2400" dirty="0" smtClean="0">
                <a:solidFill>
                  <a:srgbClr val="D1282E"/>
                </a:solidFill>
              </a:rPr>
              <a:t>If a model doesn’t generalize well, how do we know if bias or variance is the problem?</a:t>
            </a:r>
            <a:endParaRPr lang="en-US" sz="2400" dirty="0">
              <a:solidFill>
                <a:srgbClr val="D1282E"/>
              </a:solidFill>
            </a:endParaRPr>
          </a:p>
          <a:p>
            <a:endParaRPr lang="en-US" dirty="0"/>
          </a:p>
          <a:p>
            <a:endParaRPr lang="en-US" dirty="0" smtClean="0"/>
          </a:p>
          <a:p>
            <a:r>
              <a:rPr lang="en-US" dirty="0" smtClean="0"/>
              <a:t> </a:t>
            </a:r>
          </a:p>
        </p:txBody>
      </p:sp>
    </p:spTree>
    <p:extLst>
      <p:ext uri="{BB962C8B-B14F-4D97-AF65-F5344CB8AC3E}">
        <p14:creationId xmlns:p14="http://schemas.microsoft.com/office/powerpoint/2010/main" val="41166552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0"/>
            <a:ext cx="8380799" cy="677651"/>
          </a:xfrm>
        </p:spPr>
        <p:txBody>
          <a:bodyPr>
            <a:normAutofit/>
          </a:bodyPr>
          <a:lstStyle/>
          <a:p>
            <a:r>
              <a:rPr lang="en-US" sz="3200" u="sng" dirty="0" smtClean="0"/>
              <a:t>Diagnosing bias-</a:t>
            </a:r>
            <a:r>
              <a:rPr lang="en-US" sz="3200" u="sng" dirty="0" err="1" smtClean="0"/>
              <a:t>variaNce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89441" y="765176"/>
            <a:ext cx="8243358" cy="1261884"/>
          </a:xfrm>
          <a:prstGeom prst="rect">
            <a:avLst/>
          </a:prstGeom>
          <a:noFill/>
        </p:spPr>
        <p:txBody>
          <a:bodyPr wrap="square" rtlCol="0">
            <a:spAutoFit/>
          </a:bodyPr>
          <a:lstStyle/>
          <a:p>
            <a:r>
              <a:rPr lang="en-US" sz="2000" dirty="0" smtClean="0"/>
              <a:t>Comparing training vs. out-of-sample error as a function of complexity can indicate where we are on the bias-variance tradeoff.</a:t>
            </a:r>
            <a:endParaRPr lang="en-US" dirty="0"/>
          </a:p>
          <a:p>
            <a:endParaRPr lang="en-US" dirty="0" smtClean="0"/>
          </a:p>
          <a:p>
            <a:r>
              <a:rPr lang="en-US" dirty="0" smtClean="0"/>
              <a:t> </a:t>
            </a:r>
          </a:p>
        </p:txBody>
      </p:sp>
      <p:pic>
        <p:nvPicPr>
          <p:cNvPr id="3" name="Picture 2" descr="Screen Shot 2014-10-25 at 3.43.0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733" y="1659448"/>
            <a:ext cx="7281333" cy="4749347"/>
          </a:xfrm>
          <a:prstGeom prst="rect">
            <a:avLst/>
          </a:prstGeom>
        </p:spPr>
      </p:pic>
      <p:sp>
        <p:nvSpPr>
          <p:cNvPr id="4" name="TextBox 3"/>
          <p:cNvSpPr txBox="1"/>
          <p:nvPr/>
        </p:nvSpPr>
        <p:spPr>
          <a:xfrm>
            <a:off x="491069" y="6383864"/>
            <a:ext cx="4588934" cy="338554"/>
          </a:xfrm>
          <a:prstGeom prst="rect">
            <a:avLst/>
          </a:prstGeom>
          <a:noFill/>
        </p:spPr>
        <p:txBody>
          <a:bodyPr wrap="square" rtlCol="0">
            <a:spAutoFit/>
          </a:bodyPr>
          <a:lstStyle/>
          <a:p>
            <a:r>
              <a:rPr lang="en-US" sz="1600" i="1" dirty="0" smtClean="0"/>
              <a:t>Image Source: Elements of Statistical Learning</a:t>
            </a:r>
            <a:endParaRPr lang="en-US" sz="1600" i="1" dirty="0"/>
          </a:p>
        </p:txBody>
      </p:sp>
    </p:spTree>
    <p:extLst>
      <p:ext uri="{BB962C8B-B14F-4D97-AF65-F5344CB8AC3E}">
        <p14:creationId xmlns:p14="http://schemas.microsoft.com/office/powerpoint/2010/main" val="42721492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85802" y="1812329"/>
            <a:ext cx="2463798" cy="3250737"/>
          </a:xfrm>
          <a:prstGeom prst="rect">
            <a:avLst/>
          </a:prstGeom>
        </p:spPr>
      </p:pic>
      <p:sp>
        <p:nvSpPr>
          <p:cNvPr id="6" name="TextBox 5"/>
          <p:cNvSpPr txBox="1"/>
          <p:nvPr/>
        </p:nvSpPr>
        <p:spPr>
          <a:xfrm>
            <a:off x="3702069" y="2421930"/>
            <a:ext cx="4876800" cy="1384995"/>
          </a:xfrm>
          <a:prstGeom prst="rect">
            <a:avLst/>
          </a:prstGeom>
          <a:noFill/>
        </p:spPr>
        <p:txBody>
          <a:bodyPr wrap="square" rtlCol="0">
            <a:spAutoFit/>
          </a:bodyPr>
          <a:lstStyle/>
          <a:p>
            <a:r>
              <a:rPr lang="en-US" sz="2800" b="1" i="1" dirty="0" smtClean="0">
                <a:solidFill>
                  <a:srgbClr val="14465A"/>
                </a:solidFill>
                <a:latin typeface="Century Gothic"/>
                <a:cs typeface="Century Gothic"/>
              </a:rPr>
              <a:t>All models are wrong…</a:t>
            </a:r>
          </a:p>
          <a:p>
            <a:r>
              <a:rPr lang="en-US" sz="2800" b="1" i="1" dirty="0" smtClean="0">
                <a:solidFill>
                  <a:srgbClr val="14465A"/>
                </a:solidFill>
                <a:latin typeface="Century Gothic"/>
                <a:cs typeface="Century Gothic"/>
              </a:rPr>
              <a:t>Some are useful.</a:t>
            </a:r>
          </a:p>
          <a:p>
            <a:r>
              <a:rPr lang="en-US" sz="2800" dirty="0" smtClean="0">
                <a:solidFill>
                  <a:srgbClr val="14465A"/>
                </a:solidFill>
                <a:latin typeface="Century Gothic"/>
                <a:cs typeface="Century Gothic"/>
              </a:rPr>
              <a:t>            - George E. P. Box</a:t>
            </a:r>
            <a:endParaRPr lang="en-US" sz="2800" dirty="0">
              <a:solidFill>
                <a:srgbClr val="14465A"/>
              </a:solidFill>
              <a:latin typeface="Century Gothic"/>
              <a:cs typeface="Century Gothic"/>
            </a:endParaRPr>
          </a:p>
        </p:txBody>
      </p:sp>
    </p:spTree>
    <p:extLst>
      <p:ext uri="{BB962C8B-B14F-4D97-AF65-F5344CB8AC3E}">
        <p14:creationId xmlns:p14="http://schemas.microsoft.com/office/powerpoint/2010/main" val="405852557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807317"/>
            <a:ext cx="7680912" cy="1155888"/>
          </a:xfrm>
        </p:spPr>
        <p:txBody>
          <a:bodyPr>
            <a:normAutofit/>
          </a:bodyPr>
          <a:lstStyle/>
          <a:p>
            <a:pPr algn="ctr"/>
            <a:r>
              <a:rPr lang="en-US" dirty="0" smtClean="0"/>
              <a:t>Evaluation metrics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022081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7569"/>
            <a:ext cx="8380799" cy="677651"/>
          </a:xfrm>
        </p:spPr>
        <p:txBody>
          <a:bodyPr>
            <a:normAutofit/>
          </a:bodyPr>
          <a:lstStyle/>
          <a:p>
            <a:r>
              <a:rPr lang="en-US" sz="3200" u="sng" dirty="0" smtClean="0"/>
              <a:t>Reminder</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0503" y="1017742"/>
            <a:ext cx="8496297" cy="830997"/>
          </a:xfrm>
          <a:prstGeom prst="rect">
            <a:avLst/>
          </a:prstGeom>
          <a:noFill/>
        </p:spPr>
        <p:txBody>
          <a:bodyPr wrap="square" rtlCol="0">
            <a:spAutoFit/>
          </a:bodyPr>
          <a:lstStyle/>
          <a:p>
            <a:r>
              <a:rPr lang="en-US" sz="2400" b="1" dirty="0" smtClean="0"/>
              <a:t>You will never build the </a:t>
            </a:r>
            <a:r>
              <a:rPr lang="en-US" sz="2400" b="1" i="1" dirty="0" smtClean="0">
                <a:solidFill>
                  <a:srgbClr val="D63851"/>
                </a:solidFill>
              </a:rPr>
              <a:t>perfect</a:t>
            </a:r>
            <a:r>
              <a:rPr lang="en-US" sz="2400" b="1" dirty="0" smtClean="0">
                <a:solidFill>
                  <a:srgbClr val="D63851"/>
                </a:solidFill>
              </a:rPr>
              <a:t> </a:t>
            </a:r>
            <a:r>
              <a:rPr lang="en-US" sz="2400" b="1" dirty="0" smtClean="0"/>
              <a:t>model… but we can always have a </a:t>
            </a:r>
            <a:r>
              <a:rPr lang="en-US" sz="2400" b="1" i="1" dirty="0" smtClean="0">
                <a:solidFill>
                  <a:srgbClr val="D63851"/>
                </a:solidFill>
              </a:rPr>
              <a:t>best</a:t>
            </a:r>
            <a:r>
              <a:rPr lang="en-US" sz="2400" b="1" dirty="0" smtClean="0">
                <a:solidFill>
                  <a:srgbClr val="D63851"/>
                </a:solidFill>
              </a:rPr>
              <a:t> </a:t>
            </a:r>
            <a:r>
              <a:rPr lang="en-US" sz="2400" b="1" dirty="0" smtClean="0"/>
              <a:t>model.</a:t>
            </a:r>
            <a:endParaRPr lang="en-US" sz="2400" b="1" dirty="0"/>
          </a:p>
        </p:txBody>
      </p:sp>
      <p:sp>
        <p:nvSpPr>
          <p:cNvPr id="3" name="TextBox 2"/>
          <p:cNvSpPr txBox="1"/>
          <p:nvPr/>
        </p:nvSpPr>
        <p:spPr>
          <a:xfrm>
            <a:off x="197767" y="2506133"/>
            <a:ext cx="8331200" cy="1200328"/>
          </a:xfrm>
          <a:prstGeom prst="rect">
            <a:avLst/>
          </a:prstGeom>
          <a:noFill/>
        </p:spPr>
        <p:txBody>
          <a:bodyPr wrap="square" rtlCol="0">
            <a:spAutoFit/>
          </a:bodyPr>
          <a:lstStyle/>
          <a:p>
            <a:r>
              <a:rPr lang="en-US" sz="2400" b="1" dirty="0" smtClean="0"/>
              <a:t>So far we have discussed the following design options:</a:t>
            </a:r>
          </a:p>
          <a:p>
            <a:r>
              <a:rPr lang="en-US" sz="2400" dirty="0" smtClean="0"/>
              <a:t> </a:t>
            </a:r>
          </a:p>
          <a:p>
            <a:pPr algn="ctr"/>
            <a:r>
              <a:rPr lang="en-US" sz="2400" dirty="0" smtClean="0"/>
              <a:t>[ Algorithm, Feature Set , Hyper-parameters (complexity)]</a:t>
            </a:r>
            <a:endParaRPr lang="en-US" sz="2400" dirty="0"/>
          </a:p>
        </p:txBody>
      </p:sp>
      <p:sp>
        <p:nvSpPr>
          <p:cNvPr id="9" name="TextBox 8"/>
          <p:cNvSpPr txBox="1"/>
          <p:nvPr/>
        </p:nvSpPr>
        <p:spPr>
          <a:xfrm>
            <a:off x="190503" y="4479497"/>
            <a:ext cx="8331200" cy="830997"/>
          </a:xfrm>
          <a:prstGeom prst="rect">
            <a:avLst/>
          </a:prstGeom>
          <a:noFill/>
        </p:spPr>
        <p:txBody>
          <a:bodyPr wrap="square" rtlCol="0">
            <a:spAutoFit/>
          </a:bodyPr>
          <a:lstStyle/>
          <a:p>
            <a:pPr algn="ctr"/>
            <a:r>
              <a:rPr lang="en-US" sz="2400" b="1" dirty="0" smtClean="0">
                <a:solidFill>
                  <a:srgbClr val="D63851"/>
                </a:solidFill>
              </a:rPr>
              <a:t>We also need to choose an evaluation metric!</a:t>
            </a:r>
          </a:p>
          <a:p>
            <a:r>
              <a:rPr lang="en-US" sz="2400" dirty="0" smtClean="0"/>
              <a:t> </a:t>
            </a:r>
          </a:p>
        </p:txBody>
      </p:sp>
    </p:spTree>
    <p:extLst>
      <p:ext uri="{BB962C8B-B14F-4D97-AF65-F5344CB8AC3E}">
        <p14:creationId xmlns:p14="http://schemas.microsoft.com/office/powerpoint/2010/main" val="36771106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2" y="72285"/>
            <a:ext cx="7704667" cy="1371600"/>
          </a:xfrm>
        </p:spPr>
        <p:txBody>
          <a:bodyPr>
            <a:normAutofit/>
          </a:bodyPr>
          <a:lstStyle/>
          <a:p>
            <a:r>
              <a:rPr lang="en-US" u="sng" dirty="0" smtClean="0"/>
              <a:t>The right metric depends on your goals</a:t>
            </a:r>
            <a:endParaRPr lang="en-US" u="sng" dirty="0"/>
          </a:p>
        </p:txBody>
      </p:sp>
      <p:sp>
        <p:nvSpPr>
          <p:cNvPr id="7" name="TextBox 6"/>
          <p:cNvSpPr txBox="1"/>
          <p:nvPr/>
        </p:nvSpPr>
        <p:spPr>
          <a:xfrm>
            <a:off x="203198" y="1647085"/>
            <a:ext cx="8534401" cy="3416320"/>
          </a:xfrm>
          <a:prstGeom prst="rect">
            <a:avLst/>
          </a:prstGeom>
          <a:noFill/>
        </p:spPr>
        <p:txBody>
          <a:bodyPr wrap="square" rtlCol="0">
            <a:spAutoFit/>
          </a:bodyPr>
          <a:lstStyle/>
          <a:p>
            <a:pPr marL="342900" indent="-342900">
              <a:buFont typeface="Arial"/>
              <a:buChar char="•"/>
            </a:pPr>
            <a:r>
              <a:rPr lang="en-US" sz="2400" b="1" u="sng" dirty="0" smtClean="0"/>
              <a:t>Ranking</a:t>
            </a:r>
            <a:r>
              <a:rPr lang="en-US" sz="2400" dirty="0"/>
              <a:t> </a:t>
            </a:r>
            <a:r>
              <a:rPr lang="en-US" sz="2400" dirty="0" smtClean="0"/>
              <a:t>-  Who are the top k prospects for my campaign, or what 10 items should I recommend?</a:t>
            </a:r>
            <a:endParaRPr lang="en-US" sz="2400" dirty="0"/>
          </a:p>
          <a:p>
            <a:pPr marL="342900" indent="-342900">
              <a:buFont typeface="Arial"/>
              <a:buChar char="•"/>
            </a:pPr>
            <a:endParaRPr lang="en-US" sz="2400" dirty="0" smtClean="0"/>
          </a:p>
          <a:p>
            <a:pPr marL="342900" indent="-342900">
              <a:buFont typeface="Arial"/>
              <a:buChar char="•"/>
            </a:pPr>
            <a:r>
              <a:rPr lang="en-US" sz="2400" b="1" u="sng" dirty="0" smtClean="0"/>
              <a:t>Classification</a:t>
            </a:r>
            <a:r>
              <a:rPr lang="en-US" sz="2400" dirty="0" smtClean="0"/>
              <a:t> – Is this email spam or not? Is this number a ‘1’ or a ‘7’?</a:t>
            </a:r>
            <a:endParaRPr lang="en-US" sz="2400" dirty="0"/>
          </a:p>
          <a:p>
            <a:pPr marL="342900" indent="-342900">
              <a:buFont typeface="Arial"/>
              <a:buChar char="•"/>
            </a:pPr>
            <a:endParaRPr lang="en-US" sz="2400" dirty="0" smtClean="0"/>
          </a:p>
          <a:p>
            <a:pPr marL="342900" indent="-342900">
              <a:buFont typeface="Arial"/>
              <a:buChar char="•"/>
            </a:pPr>
            <a:r>
              <a:rPr lang="en-US" sz="2400" b="1" u="sng" dirty="0" smtClean="0"/>
              <a:t>Density Estimation</a:t>
            </a:r>
            <a:r>
              <a:rPr lang="en-US" sz="2400" dirty="0" smtClean="0"/>
              <a:t> – What is the probability that this transaction is fraud? What is the expected spend of a new credit card customer?</a:t>
            </a:r>
            <a:endParaRPr lang="en-US" sz="2400" b="1" u="sng" dirty="0" smtClean="0"/>
          </a:p>
        </p:txBody>
      </p:sp>
    </p:spTree>
    <p:extLst>
      <p:ext uri="{BB962C8B-B14F-4D97-AF65-F5344CB8AC3E}">
        <p14:creationId xmlns:p14="http://schemas.microsoft.com/office/powerpoint/2010/main" val="6040715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236747"/>
            <a:ext cx="8331200" cy="643785"/>
          </a:xfrm>
        </p:spPr>
        <p:txBody>
          <a:bodyPr>
            <a:normAutofit/>
          </a:bodyPr>
          <a:lstStyle/>
          <a:p>
            <a:r>
              <a:rPr lang="en-US" u="sng" dirty="0" smtClean="0"/>
              <a:t>Metrics for these Goals</a:t>
            </a:r>
            <a:endParaRPr lang="en-US" u="sng" dirty="0"/>
          </a:p>
        </p:txBody>
      </p:sp>
      <p:sp>
        <p:nvSpPr>
          <p:cNvPr id="7" name="TextBox 6"/>
          <p:cNvSpPr txBox="1"/>
          <p:nvPr/>
        </p:nvSpPr>
        <p:spPr>
          <a:xfrm>
            <a:off x="423343" y="1348197"/>
            <a:ext cx="1752600" cy="461665"/>
          </a:xfrm>
          <a:prstGeom prst="rect">
            <a:avLst/>
          </a:prstGeom>
          <a:noFill/>
        </p:spPr>
        <p:txBody>
          <a:bodyPr wrap="square" rtlCol="0">
            <a:spAutoFit/>
          </a:bodyPr>
          <a:lstStyle/>
          <a:p>
            <a:r>
              <a:rPr lang="en-US" sz="2400" b="1" u="sng" dirty="0" smtClean="0">
                <a:solidFill>
                  <a:srgbClr val="000000"/>
                </a:solidFill>
              </a:rPr>
              <a:t>Ranking</a:t>
            </a:r>
            <a:endParaRPr lang="en-US" sz="2400" b="1" u="sng" dirty="0">
              <a:solidFill>
                <a:srgbClr val="000000"/>
              </a:solidFill>
            </a:endParaRPr>
          </a:p>
        </p:txBody>
      </p:sp>
      <p:sp>
        <p:nvSpPr>
          <p:cNvPr id="5" name="TextBox 4"/>
          <p:cNvSpPr txBox="1"/>
          <p:nvPr/>
        </p:nvSpPr>
        <p:spPr>
          <a:xfrm>
            <a:off x="423343" y="2607732"/>
            <a:ext cx="2514600" cy="461665"/>
          </a:xfrm>
          <a:prstGeom prst="rect">
            <a:avLst/>
          </a:prstGeom>
          <a:noFill/>
        </p:spPr>
        <p:txBody>
          <a:bodyPr wrap="square" rtlCol="0">
            <a:spAutoFit/>
          </a:bodyPr>
          <a:lstStyle/>
          <a:p>
            <a:r>
              <a:rPr lang="en-US" sz="2400" b="1" u="sng" dirty="0" smtClean="0">
                <a:solidFill>
                  <a:srgbClr val="000000"/>
                </a:solidFill>
              </a:rPr>
              <a:t>Classification</a:t>
            </a:r>
            <a:endParaRPr lang="en-US" sz="2400" b="1" u="sng" dirty="0">
              <a:solidFill>
                <a:srgbClr val="000000"/>
              </a:solidFill>
            </a:endParaRPr>
          </a:p>
        </p:txBody>
      </p:sp>
      <p:sp>
        <p:nvSpPr>
          <p:cNvPr id="6" name="TextBox 5"/>
          <p:cNvSpPr txBox="1"/>
          <p:nvPr/>
        </p:nvSpPr>
        <p:spPr>
          <a:xfrm>
            <a:off x="423343" y="4639732"/>
            <a:ext cx="4191000" cy="461665"/>
          </a:xfrm>
          <a:prstGeom prst="rect">
            <a:avLst/>
          </a:prstGeom>
          <a:noFill/>
        </p:spPr>
        <p:txBody>
          <a:bodyPr wrap="square" rtlCol="0">
            <a:spAutoFit/>
          </a:bodyPr>
          <a:lstStyle/>
          <a:p>
            <a:r>
              <a:rPr lang="en-US" sz="2400" b="1" u="sng" dirty="0" smtClean="0">
                <a:solidFill>
                  <a:srgbClr val="000000"/>
                </a:solidFill>
              </a:rPr>
              <a:t>Density Estimation</a:t>
            </a:r>
          </a:p>
        </p:txBody>
      </p:sp>
      <p:sp>
        <p:nvSpPr>
          <p:cNvPr id="8" name="TextBox 7"/>
          <p:cNvSpPr txBox="1"/>
          <p:nvPr/>
        </p:nvSpPr>
        <p:spPr>
          <a:xfrm>
            <a:off x="3615263" y="1402031"/>
            <a:ext cx="5122334" cy="646331"/>
          </a:xfrm>
          <a:prstGeom prst="rect">
            <a:avLst/>
          </a:prstGeom>
          <a:noFill/>
        </p:spPr>
        <p:txBody>
          <a:bodyPr wrap="square" rtlCol="0">
            <a:spAutoFit/>
          </a:bodyPr>
          <a:lstStyle/>
          <a:p>
            <a:r>
              <a:rPr lang="en-US" dirty="0" smtClean="0"/>
              <a:t>Area under the Receiver Operator Curve (AUC)</a:t>
            </a:r>
          </a:p>
          <a:p>
            <a:r>
              <a:rPr lang="en-US" dirty="0" smtClean="0"/>
              <a:t>Area under the Cumulative Lift Curve (ACLC)</a:t>
            </a:r>
            <a:endParaRPr lang="en-US" dirty="0"/>
          </a:p>
        </p:txBody>
      </p:sp>
      <p:sp>
        <p:nvSpPr>
          <p:cNvPr id="9" name="TextBox 8"/>
          <p:cNvSpPr txBox="1"/>
          <p:nvPr/>
        </p:nvSpPr>
        <p:spPr>
          <a:xfrm>
            <a:off x="3615263" y="2554533"/>
            <a:ext cx="2446865" cy="1477328"/>
          </a:xfrm>
          <a:prstGeom prst="rect">
            <a:avLst/>
          </a:prstGeom>
          <a:noFill/>
        </p:spPr>
        <p:txBody>
          <a:bodyPr wrap="square" rtlCol="0">
            <a:spAutoFit/>
          </a:bodyPr>
          <a:lstStyle/>
          <a:p>
            <a:r>
              <a:rPr lang="en-US" dirty="0" smtClean="0"/>
              <a:t>Lift (LFT)</a:t>
            </a:r>
          </a:p>
          <a:p>
            <a:r>
              <a:rPr lang="en-US" dirty="0" smtClean="0"/>
              <a:t>Accuracy (ACC)</a:t>
            </a:r>
          </a:p>
          <a:p>
            <a:r>
              <a:rPr lang="en-US" dirty="0" smtClean="0"/>
              <a:t>F-Score (FSC)</a:t>
            </a:r>
          </a:p>
          <a:p>
            <a:r>
              <a:rPr lang="en-US" dirty="0" smtClean="0"/>
              <a:t>Precision (PRE)</a:t>
            </a:r>
          </a:p>
          <a:p>
            <a:r>
              <a:rPr lang="en-US" dirty="0" smtClean="0"/>
              <a:t>Recall (RCL)</a:t>
            </a:r>
            <a:endParaRPr lang="en-US" dirty="0"/>
          </a:p>
        </p:txBody>
      </p:sp>
      <p:sp>
        <p:nvSpPr>
          <p:cNvPr id="3" name="TextBox 2"/>
          <p:cNvSpPr txBox="1"/>
          <p:nvPr/>
        </p:nvSpPr>
        <p:spPr>
          <a:xfrm>
            <a:off x="3615263" y="4673599"/>
            <a:ext cx="4250266" cy="1569660"/>
          </a:xfrm>
          <a:prstGeom prst="rect">
            <a:avLst/>
          </a:prstGeom>
          <a:noFill/>
        </p:spPr>
        <p:txBody>
          <a:bodyPr wrap="square" rtlCol="0">
            <a:spAutoFit/>
          </a:bodyPr>
          <a:lstStyle/>
          <a:p>
            <a:r>
              <a:rPr lang="en-US" dirty="0"/>
              <a:t>Mean Absolute Error (MAE)</a:t>
            </a:r>
          </a:p>
          <a:p>
            <a:r>
              <a:rPr lang="en-US" dirty="0"/>
              <a:t>Mean Squared Error (MSE)</a:t>
            </a:r>
          </a:p>
          <a:p>
            <a:r>
              <a:rPr lang="en-US" dirty="0"/>
              <a:t>Cross-Entropy /Log-Likelihood (LL) </a:t>
            </a:r>
          </a:p>
          <a:p>
            <a:endParaRPr lang="en-US" sz="2400" dirty="0">
              <a:solidFill>
                <a:srgbClr val="FF0000"/>
              </a:solidFill>
            </a:endParaRPr>
          </a:p>
          <a:p>
            <a:endParaRPr lang="en-US" dirty="0"/>
          </a:p>
        </p:txBody>
      </p:sp>
    </p:spTree>
    <p:extLst>
      <p:ext uri="{BB962C8B-B14F-4D97-AF65-F5344CB8AC3E}">
        <p14:creationId xmlns:p14="http://schemas.microsoft.com/office/powerpoint/2010/main" val="14310160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067" y="2028831"/>
            <a:ext cx="3033183" cy="3970318"/>
          </a:xfrm>
          <a:prstGeom prst="rect">
            <a:avLst/>
          </a:prstGeom>
          <a:noFill/>
        </p:spPr>
        <p:txBody>
          <a:bodyPr wrap="square" rtlCol="0">
            <a:spAutoFit/>
          </a:bodyPr>
          <a:lstStyle/>
          <a:p>
            <a:pPr algn="ctr"/>
            <a:r>
              <a:rPr lang="en-US" b="1" u="sng" dirty="0" smtClean="0"/>
              <a:t>Training Loss</a:t>
            </a:r>
          </a:p>
          <a:p>
            <a:pPr algn="ct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Usually used because they are well posed and “easy” to actually optimize (i.e., quadratic and smooth). </a:t>
            </a:r>
          </a:p>
          <a:p>
            <a:endParaRPr lang="en-US" dirty="0"/>
          </a:p>
          <a:p>
            <a:r>
              <a:rPr lang="en-US" dirty="0" smtClean="0"/>
              <a:t>Logistic Loss, Hinge Loss, Least Squares etc.</a:t>
            </a:r>
            <a:endParaRPr lang="en-US" dirty="0"/>
          </a:p>
        </p:txBody>
      </p:sp>
      <p:sp>
        <p:nvSpPr>
          <p:cNvPr id="2" name="Title 1"/>
          <p:cNvSpPr>
            <a:spLocks noGrp="1"/>
          </p:cNvSpPr>
          <p:nvPr>
            <p:ph type="title"/>
          </p:nvPr>
        </p:nvSpPr>
        <p:spPr>
          <a:xfrm>
            <a:off x="173568" y="21508"/>
            <a:ext cx="8380799" cy="677651"/>
          </a:xfrm>
        </p:spPr>
        <p:txBody>
          <a:bodyPr>
            <a:normAutofit/>
          </a:bodyPr>
          <a:lstStyle/>
          <a:p>
            <a:r>
              <a:rPr lang="en-US" sz="3200" u="sng" dirty="0" smtClean="0"/>
              <a:t>Train vs. Val/test loss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creen Shot 2014-10-11 at 7.55.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16" y="2836006"/>
            <a:ext cx="3170767" cy="740908"/>
          </a:xfrm>
          <a:prstGeom prst="rect">
            <a:avLst/>
          </a:prstGeom>
        </p:spPr>
      </p:pic>
      <p:pic>
        <p:nvPicPr>
          <p:cNvPr id="4" name="Picture 3" descr="Screen Shot 2014-10-11 at 7.55.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495" y="2764625"/>
            <a:ext cx="3492500" cy="906707"/>
          </a:xfrm>
          <a:prstGeom prst="rect">
            <a:avLst/>
          </a:prstGeom>
        </p:spPr>
      </p:pic>
      <p:sp>
        <p:nvSpPr>
          <p:cNvPr id="11" name="TextBox 10"/>
          <p:cNvSpPr txBox="1"/>
          <p:nvPr/>
        </p:nvSpPr>
        <p:spPr>
          <a:xfrm>
            <a:off x="173568" y="989826"/>
            <a:ext cx="8420100" cy="646331"/>
          </a:xfrm>
          <a:prstGeom prst="rect">
            <a:avLst/>
          </a:prstGeom>
          <a:noFill/>
        </p:spPr>
        <p:txBody>
          <a:bodyPr wrap="square" rtlCol="0">
            <a:spAutoFit/>
          </a:bodyPr>
          <a:lstStyle/>
          <a:p>
            <a:r>
              <a:rPr lang="en-US" dirty="0" smtClean="0">
                <a:solidFill>
                  <a:srgbClr val="000000"/>
                </a:solidFill>
              </a:rPr>
              <a:t>We don’t need to use the same error/loss/risk function on our training data as we do our validation or test data. </a:t>
            </a:r>
            <a:endParaRPr lang="en-US" dirty="0">
              <a:solidFill>
                <a:srgbClr val="000000"/>
              </a:solidFill>
            </a:endParaRPr>
          </a:p>
        </p:txBody>
      </p:sp>
      <p:sp>
        <p:nvSpPr>
          <p:cNvPr id="6" name="TextBox 5"/>
          <p:cNvSpPr txBox="1"/>
          <p:nvPr/>
        </p:nvSpPr>
        <p:spPr>
          <a:xfrm>
            <a:off x="3894665" y="2276742"/>
            <a:ext cx="524934" cy="369332"/>
          </a:xfrm>
          <a:prstGeom prst="rect">
            <a:avLst/>
          </a:prstGeom>
          <a:noFill/>
        </p:spPr>
        <p:txBody>
          <a:bodyPr wrap="square" rtlCol="0">
            <a:spAutoFit/>
          </a:bodyPr>
          <a:lstStyle/>
          <a:p>
            <a:r>
              <a:rPr lang="en-US" b="1" i="1" dirty="0" smtClean="0"/>
              <a:t>vs</a:t>
            </a:r>
            <a:r>
              <a:rPr lang="en-US" dirty="0" smtClean="0"/>
              <a:t>.</a:t>
            </a:r>
            <a:endParaRPr lang="en-US" dirty="0"/>
          </a:p>
        </p:txBody>
      </p:sp>
      <p:sp>
        <p:nvSpPr>
          <p:cNvPr id="7" name="TextBox 6"/>
          <p:cNvSpPr txBox="1"/>
          <p:nvPr/>
        </p:nvSpPr>
        <p:spPr>
          <a:xfrm>
            <a:off x="370416" y="3302000"/>
            <a:ext cx="7757584" cy="369332"/>
          </a:xfrm>
          <a:prstGeom prst="rect">
            <a:avLst/>
          </a:prstGeom>
          <a:noFill/>
        </p:spPr>
        <p:txBody>
          <a:bodyPr wrap="square" rtlCol="0">
            <a:spAutoFit/>
          </a:bodyPr>
          <a:lstStyle/>
          <a:p>
            <a:endParaRPr lang="en-US" dirty="0"/>
          </a:p>
        </p:txBody>
      </p:sp>
      <p:sp>
        <p:nvSpPr>
          <p:cNvPr id="12" name="TextBox 11"/>
          <p:cNvSpPr txBox="1"/>
          <p:nvPr/>
        </p:nvSpPr>
        <p:spPr>
          <a:xfrm>
            <a:off x="5094817" y="2045764"/>
            <a:ext cx="3033183" cy="3693319"/>
          </a:xfrm>
          <a:prstGeom prst="rect">
            <a:avLst/>
          </a:prstGeom>
          <a:noFill/>
        </p:spPr>
        <p:txBody>
          <a:bodyPr wrap="square" rtlCol="0">
            <a:spAutoFit/>
          </a:bodyPr>
          <a:lstStyle/>
          <a:p>
            <a:pPr algn="ctr"/>
            <a:r>
              <a:rPr lang="en-US" b="1" u="sng" dirty="0" smtClean="0"/>
              <a:t>Testing Loss</a:t>
            </a:r>
          </a:p>
          <a:p>
            <a:pPr algn="ctr"/>
            <a:endParaRPr lang="en-US" b="1" u="sng" dirty="0" smtClean="0"/>
          </a:p>
          <a:p>
            <a:pPr algn="ctr"/>
            <a:endParaRPr lang="en-US" b="1" u="sng" dirty="0"/>
          </a:p>
          <a:p>
            <a:pPr algn="ctr"/>
            <a:endParaRPr lang="en-US" b="1" u="sng" dirty="0"/>
          </a:p>
          <a:p>
            <a:pPr algn="ctr"/>
            <a:endParaRPr lang="en-US" b="1" u="sng" dirty="0" smtClean="0"/>
          </a:p>
          <a:p>
            <a:endParaRPr lang="en-US" dirty="0" smtClean="0"/>
          </a:p>
          <a:p>
            <a:endParaRPr lang="en-US" dirty="0"/>
          </a:p>
          <a:p>
            <a:r>
              <a:rPr lang="en-US" dirty="0" smtClean="0"/>
              <a:t>Often the most suitable loss function is not quadratic or too complex to train efficiently.</a:t>
            </a:r>
          </a:p>
          <a:p>
            <a:endParaRPr lang="en-US" dirty="0"/>
          </a:p>
          <a:p>
            <a:r>
              <a:rPr lang="en-US" dirty="0" smtClean="0"/>
              <a:t>Precision, AUC, Recall.</a:t>
            </a:r>
            <a:endParaRPr lang="en-US" dirty="0"/>
          </a:p>
        </p:txBody>
      </p:sp>
    </p:spTree>
    <p:extLst>
      <p:ext uri="{BB962C8B-B14F-4D97-AF65-F5344CB8AC3E}">
        <p14:creationId xmlns:p14="http://schemas.microsoft.com/office/powerpoint/2010/main" val="33387121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7" y="84350"/>
            <a:ext cx="5791200" cy="643785"/>
          </a:xfrm>
        </p:spPr>
        <p:txBody>
          <a:bodyPr>
            <a:normAutofit/>
          </a:bodyPr>
          <a:lstStyle/>
          <a:p>
            <a:r>
              <a:rPr lang="en-US" u="sng" dirty="0" smtClean="0"/>
              <a:t>Confusion Matrix</a:t>
            </a:r>
            <a:endParaRPr lang="en-US" u="sng" dirty="0"/>
          </a:p>
        </p:txBody>
      </p:sp>
      <p:pic>
        <p:nvPicPr>
          <p:cNvPr id="10" name="Picture 9" descr="confusion.png"/>
          <p:cNvPicPr>
            <a:picLocks noChangeAspect="1"/>
          </p:cNvPicPr>
          <p:nvPr/>
        </p:nvPicPr>
        <p:blipFill>
          <a:blip r:embed="rId2" cstate="print"/>
          <a:stretch>
            <a:fillRect/>
          </a:stretch>
        </p:blipFill>
        <p:spPr>
          <a:xfrm>
            <a:off x="4131734" y="2827858"/>
            <a:ext cx="4578155" cy="2947374"/>
          </a:xfrm>
          <a:prstGeom prst="rect">
            <a:avLst/>
          </a:prstGeom>
        </p:spPr>
      </p:pic>
      <p:sp>
        <p:nvSpPr>
          <p:cNvPr id="12" name="TextBox 11"/>
          <p:cNvSpPr txBox="1"/>
          <p:nvPr/>
        </p:nvSpPr>
        <p:spPr>
          <a:xfrm>
            <a:off x="190499" y="740607"/>
            <a:ext cx="8519389" cy="923330"/>
          </a:xfrm>
          <a:prstGeom prst="rect">
            <a:avLst/>
          </a:prstGeom>
          <a:noFill/>
        </p:spPr>
        <p:txBody>
          <a:bodyPr wrap="square" rtlCol="0">
            <a:spAutoFit/>
          </a:bodyPr>
          <a:lstStyle/>
          <a:p>
            <a:r>
              <a:rPr lang="en-US" dirty="0" smtClean="0">
                <a:solidFill>
                  <a:schemeClr val="tx2"/>
                </a:solidFill>
              </a:rPr>
              <a:t>Many of the metrics we use derive from the confusion matrix. For binary classification we assume there exists some real valued function f(x) and a decision threshold </a:t>
            </a:r>
            <a:r>
              <a:rPr lang="en-US" dirty="0" err="1" smtClean="0">
                <a:solidFill>
                  <a:schemeClr val="tx2"/>
                </a:solidFill>
              </a:rPr>
              <a:t>δ</a:t>
            </a:r>
            <a:r>
              <a:rPr lang="en-US" dirty="0" smtClean="0">
                <a:solidFill>
                  <a:schemeClr val="tx2"/>
                </a:solidFill>
              </a:rPr>
              <a:t>.</a:t>
            </a:r>
            <a:endParaRPr lang="en-US" dirty="0">
              <a:solidFill>
                <a:schemeClr val="tx2"/>
              </a:solidFill>
            </a:endParaRPr>
          </a:p>
        </p:txBody>
      </p:sp>
      <p:grpSp>
        <p:nvGrpSpPr>
          <p:cNvPr id="25" name="Group 24"/>
          <p:cNvGrpSpPr/>
          <p:nvPr/>
        </p:nvGrpSpPr>
        <p:grpSpPr>
          <a:xfrm>
            <a:off x="663604" y="2810238"/>
            <a:ext cx="2655333" cy="3065621"/>
            <a:chOff x="468867" y="2420779"/>
            <a:chExt cx="2655333" cy="3065621"/>
          </a:xfrm>
        </p:grpSpPr>
        <p:cxnSp>
          <p:nvCxnSpPr>
            <p:cNvPr id="14" name="Straight Connector 13"/>
            <p:cNvCxnSpPr/>
            <p:nvPr/>
          </p:nvCxnSpPr>
          <p:spPr>
            <a:xfrm>
              <a:off x="1295400" y="2649379"/>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00" y="2420779"/>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16" name="TextBox 15"/>
            <p:cNvSpPr txBox="1"/>
            <p:nvPr/>
          </p:nvSpPr>
          <p:spPr>
            <a:xfrm>
              <a:off x="914400" y="5240179"/>
              <a:ext cx="762000" cy="246221"/>
            </a:xfrm>
            <a:prstGeom prst="rect">
              <a:avLst/>
            </a:prstGeom>
            <a:noFill/>
          </p:spPr>
          <p:txBody>
            <a:bodyPr wrap="square" rtlCol="0">
              <a:spAutoFit/>
            </a:bodyPr>
            <a:lstStyle/>
            <a:p>
              <a:pPr algn="ctr"/>
              <a:r>
                <a:rPr lang="en-US" sz="1000" i="1" dirty="0" smtClean="0"/>
                <a:t>Lower</a:t>
              </a:r>
              <a:endParaRPr lang="en-US" sz="1000" i="1" dirty="0"/>
            </a:p>
          </p:txBody>
        </p:sp>
        <p:sp>
          <p:nvSpPr>
            <p:cNvPr id="17" name="TextBox 16"/>
            <p:cNvSpPr txBox="1"/>
            <p:nvPr/>
          </p:nvSpPr>
          <p:spPr>
            <a:xfrm rot="16200000">
              <a:off x="-260867" y="3701534"/>
              <a:ext cx="1828800" cy="369332"/>
            </a:xfrm>
            <a:prstGeom prst="rect">
              <a:avLst/>
            </a:prstGeom>
            <a:noFill/>
          </p:spPr>
          <p:txBody>
            <a:bodyPr wrap="square" rtlCol="0">
              <a:spAutoFit/>
            </a:bodyPr>
            <a:lstStyle/>
            <a:p>
              <a:r>
                <a:rPr lang="en-US" b="1" dirty="0" smtClean="0"/>
                <a:t>Model Prediction</a:t>
              </a:r>
              <a:endParaRPr lang="en-US" b="1" dirty="0"/>
            </a:p>
          </p:txBody>
        </p:sp>
        <p:cxnSp>
          <p:nvCxnSpPr>
            <p:cNvPr id="20" name="Straight Connector 19"/>
            <p:cNvCxnSpPr/>
            <p:nvPr/>
          </p:nvCxnSpPr>
          <p:spPr>
            <a:xfrm>
              <a:off x="1295400" y="3886200"/>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28800" y="3733800"/>
              <a:ext cx="1295400" cy="246221"/>
            </a:xfrm>
            <a:prstGeom prst="rect">
              <a:avLst/>
            </a:prstGeom>
            <a:noFill/>
          </p:spPr>
          <p:txBody>
            <a:bodyPr wrap="square" rtlCol="0">
              <a:spAutoFit/>
            </a:bodyPr>
            <a:lstStyle/>
            <a:p>
              <a:r>
                <a:rPr lang="en-US" sz="1000" i="1" dirty="0" smtClean="0"/>
                <a:t>Threshold</a:t>
              </a:r>
              <a:endParaRPr lang="en-US" sz="1000" i="1" dirty="0"/>
            </a:p>
          </p:txBody>
        </p:sp>
        <p:sp>
          <p:nvSpPr>
            <p:cNvPr id="23" name="Plus 22"/>
            <p:cNvSpPr/>
            <p:nvPr/>
          </p:nvSpPr>
          <p:spPr>
            <a:xfrm>
              <a:off x="1676400" y="2971800"/>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inus 23"/>
            <p:cNvSpPr/>
            <p:nvPr/>
          </p:nvSpPr>
          <p:spPr>
            <a:xfrm>
              <a:off x="1676400" y="4267200"/>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ight Arrow 25"/>
          <p:cNvSpPr/>
          <p:nvPr/>
        </p:nvSpPr>
        <p:spPr>
          <a:xfrm>
            <a:off x="3217339" y="4123259"/>
            <a:ext cx="5334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Shot 2014-10-16 at 1.42.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7" y="2191807"/>
            <a:ext cx="2006600" cy="501650"/>
          </a:xfrm>
          <a:prstGeom prst="rect">
            <a:avLst/>
          </a:prstGeom>
        </p:spPr>
      </p:pic>
    </p:spTree>
    <p:extLst>
      <p:ext uri="{BB962C8B-B14F-4D97-AF65-F5344CB8AC3E}">
        <p14:creationId xmlns:p14="http://schemas.microsoft.com/office/powerpoint/2010/main" val="4460131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opy of Picture1.png"/>
          <p:cNvPicPr>
            <a:picLocks noChangeAspect="1"/>
          </p:cNvPicPr>
          <p:nvPr/>
        </p:nvPicPr>
        <p:blipFill>
          <a:blip r:embed="rId2" cstate="print"/>
          <a:stretch>
            <a:fillRect/>
          </a:stretch>
        </p:blipFill>
        <p:spPr>
          <a:xfrm>
            <a:off x="4572000" y="76200"/>
            <a:ext cx="4267200" cy="6613687"/>
          </a:xfrm>
          <a:prstGeom prst="rect">
            <a:avLst/>
          </a:prstGeom>
        </p:spPr>
      </p:pic>
      <p:pic>
        <p:nvPicPr>
          <p:cNvPr id="21" name="Picture 20" descr="confusion.png"/>
          <p:cNvPicPr>
            <a:picLocks noChangeAspect="1"/>
          </p:cNvPicPr>
          <p:nvPr/>
        </p:nvPicPr>
        <p:blipFill>
          <a:blip r:embed="rId3" cstate="print"/>
          <a:stretch>
            <a:fillRect/>
          </a:stretch>
        </p:blipFill>
        <p:spPr>
          <a:xfrm>
            <a:off x="200749" y="1905000"/>
            <a:ext cx="4142651" cy="2667000"/>
          </a:xfrm>
          <a:prstGeom prst="rect">
            <a:avLst/>
          </a:prstGeom>
        </p:spPr>
      </p:pic>
      <p:sp>
        <p:nvSpPr>
          <p:cNvPr id="25" name="TextBox 24"/>
          <p:cNvSpPr txBox="1"/>
          <p:nvPr/>
        </p:nvSpPr>
        <p:spPr>
          <a:xfrm>
            <a:off x="211673" y="160877"/>
            <a:ext cx="4038600" cy="523220"/>
          </a:xfrm>
          <a:prstGeom prst="rect">
            <a:avLst/>
          </a:prstGeom>
          <a:noFill/>
        </p:spPr>
        <p:txBody>
          <a:bodyPr wrap="square" rtlCol="0">
            <a:spAutoFit/>
          </a:bodyPr>
          <a:lstStyle/>
          <a:p>
            <a:r>
              <a:rPr lang="en-US" sz="2800" b="1" u="sng" dirty="0" smtClean="0">
                <a:solidFill>
                  <a:srgbClr val="D1282E"/>
                </a:solidFill>
              </a:rPr>
              <a:t>Classification Metrics</a:t>
            </a:r>
            <a:endParaRPr lang="en-US" sz="2800" b="1" u="sng" dirty="0">
              <a:solidFill>
                <a:srgbClr val="D1282E"/>
              </a:solidFill>
            </a:endParaRPr>
          </a:p>
        </p:txBody>
      </p:sp>
      <p:sp>
        <p:nvSpPr>
          <p:cNvPr id="28" name="Right Arrow 27"/>
          <p:cNvSpPr/>
          <p:nvPr/>
        </p:nvSpPr>
        <p:spPr>
          <a:xfrm>
            <a:off x="4114800" y="3352800"/>
            <a:ext cx="6096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4114800" y="2362200"/>
            <a:ext cx="6096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895600"/>
            <a:ext cx="6096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114800" y="4343400"/>
            <a:ext cx="6096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19800"/>
            <a:ext cx="3886200" cy="457200"/>
          </a:xfrm>
          <a:prstGeom prst="rect">
            <a:avLst/>
          </a:prstGeom>
          <a:noFill/>
        </p:spPr>
        <p:txBody>
          <a:bodyPr wrap="square" rtlCol="0">
            <a:spAutoFit/>
          </a:bodyPr>
          <a:lstStyle/>
          <a:p>
            <a:r>
              <a:rPr lang="en-US" sz="1200" i="1" dirty="0" smtClean="0"/>
              <a:t>Source: http://en.wikipedia.org/wiki/Receiver_operating_characteristic#Area_under_curve</a:t>
            </a:r>
            <a:endParaRPr lang="en-US" sz="1200" i="1" dirty="0"/>
          </a:p>
        </p:txBody>
      </p:sp>
      <p:sp>
        <p:nvSpPr>
          <p:cNvPr id="10" name="TextBox 9"/>
          <p:cNvSpPr txBox="1"/>
          <p:nvPr/>
        </p:nvSpPr>
        <p:spPr>
          <a:xfrm>
            <a:off x="190500" y="740607"/>
            <a:ext cx="4059774" cy="646331"/>
          </a:xfrm>
          <a:prstGeom prst="rect">
            <a:avLst/>
          </a:prstGeom>
          <a:noFill/>
        </p:spPr>
        <p:txBody>
          <a:bodyPr wrap="square" rtlCol="0">
            <a:spAutoFit/>
          </a:bodyPr>
          <a:lstStyle/>
          <a:p>
            <a:r>
              <a:rPr lang="en-US" dirty="0" smtClean="0"/>
              <a:t>We can derive many classification metrics from the confusion matrix.</a:t>
            </a:r>
            <a:endParaRPr lang="en-US" dirty="0"/>
          </a:p>
        </p:txBody>
      </p:sp>
    </p:spTree>
    <p:extLst>
      <p:ext uri="{BB962C8B-B14F-4D97-AF65-F5344CB8AC3E}">
        <p14:creationId xmlns:p14="http://schemas.microsoft.com/office/powerpoint/2010/main" val="390349762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2" y="84350"/>
            <a:ext cx="5791200" cy="643785"/>
          </a:xfrm>
        </p:spPr>
        <p:txBody>
          <a:bodyPr>
            <a:normAutofit/>
          </a:bodyPr>
          <a:lstStyle/>
          <a:p>
            <a:r>
              <a:rPr lang="en-US" u="sng" dirty="0" smtClean="0"/>
              <a:t>Some exposition</a:t>
            </a:r>
            <a:endParaRPr lang="en-US" u="sng" dirty="0"/>
          </a:p>
        </p:txBody>
      </p:sp>
      <p:sp>
        <p:nvSpPr>
          <p:cNvPr id="12" name="TextBox 11"/>
          <p:cNvSpPr txBox="1"/>
          <p:nvPr/>
        </p:nvSpPr>
        <p:spPr>
          <a:xfrm>
            <a:off x="512232" y="1736476"/>
            <a:ext cx="7818967" cy="1200328"/>
          </a:xfrm>
          <a:prstGeom prst="rect">
            <a:avLst/>
          </a:prstGeom>
          <a:noFill/>
        </p:spPr>
        <p:txBody>
          <a:bodyPr wrap="square" rtlCol="0">
            <a:spAutoFit/>
          </a:bodyPr>
          <a:lstStyle/>
          <a:p>
            <a:r>
              <a:rPr lang="en-US" sz="2400" b="1" u="sng" dirty="0" smtClean="0">
                <a:solidFill>
                  <a:schemeClr val="tx2"/>
                </a:solidFill>
              </a:rPr>
              <a:t>Precision</a:t>
            </a:r>
            <a:r>
              <a:rPr lang="en-US" sz="2400" b="1" dirty="0" smtClean="0">
                <a:solidFill>
                  <a:schemeClr val="tx2"/>
                </a:solidFill>
              </a:rPr>
              <a:t> </a:t>
            </a:r>
            <a:r>
              <a:rPr lang="en-US" sz="2400" b="1" i="1" dirty="0">
                <a:solidFill>
                  <a:schemeClr val="tx2"/>
                </a:solidFill>
              </a:rPr>
              <a:t> </a:t>
            </a:r>
            <a:r>
              <a:rPr lang="en-US" sz="2400" i="1" dirty="0" smtClean="0">
                <a:solidFill>
                  <a:srgbClr val="000000"/>
                </a:solidFill>
              </a:rPr>
              <a:t>- </a:t>
            </a:r>
            <a:r>
              <a:rPr lang="en-US" sz="2400" dirty="0" smtClean="0">
                <a:solidFill>
                  <a:srgbClr val="000000"/>
                </a:solidFill>
              </a:rPr>
              <a:t>of all the instances I predict are positive, how many actually are positive? Lift is the precision normalized by the base rate (P(Y)). </a:t>
            </a:r>
            <a:endParaRPr lang="en-US" sz="2400" b="1" dirty="0">
              <a:solidFill>
                <a:srgbClr val="000000"/>
              </a:solidFill>
            </a:endParaRPr>
          </a:p>
        </p:txBody>
      </p:sp>
      <p:sp>
        <p:nvSpPr>
          <p:cNvPr id="18" name="TextBox 17"/>
          <p:cNvSpPr txBox="1"/>
          <p:nvPr/>
        </p:nvSpPr>
        <p:spPr>
          <a:xfrm>
            <a:off x="512232" y="3500739"/>
            <a:ext cx="7818967" cy="830997"/>
          </a:xfrm>
          <a:prstGeom prst="rect">
            <a:avLst/>
          </a:prstGeom>
          <a:noFill/>
        </p:spPr>
        <p:txBody>
          <a:bodyPr wrap="square" rtlCol="0">
            <a:spAutoFit/>
          </a:bodyPr>
          <a:lstStyle/>
          <a:p>
            <a:r>
              <a:rPr lang="en-US" sz="2400" b="1" u="sng" dirty="0" smtClean="0">
                <a:solidFill>
                  <a:srgbClr val="D1282E"/>
                </a:solidFill>
              </a:rPr>
              <a:t>Recall</a:t>
            </a:r>
            <a:r>
              <a:rPr lang="en-US" sz="2400" i="1" dirty="0" smtClean="0">
                <a:solidFill>
                  <a:srgbClr val="000000"/>
                </a:solidFill>
              </a:rPr>
              <a:t>- </a:t>
            </a:r>
            <a:r>
              <a:rPr lang="en-US" sz="2400" dirty="0" smtClean="0">
                <a:solidFill>
                  <a:srgbClr val="000000"/>
                </a:solidFill>
              </a:rPr>
              <a:t>how many of the total positives out there did I classify as positive?</a:t>
            </a:r>
            <a:endParaRPr lang="en-US" sz="2400" b="1" dirty="0">
              <a:solidFill>
                <a:srgbClr val="000000"/>
              </a:solidFill>
            </a:endParaRPr>
          </a:p>
        </p:txBody>
      </p:sp>
    </p:spTree>
    <p:extLst>
      <p:ext uri="{BB962C8B-B14F-4D97-AF65-F5344CB8AC3E}">
        <p14:creationId xmlns:p14="http://schemas.microsoft.com/office/powerpoint/2010/main" val="178326010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33866"/>
            <a:ext cx="7814733" cy="626851"/>
          </a:xfrm>
        </p:spPr>
        <p:txBody>
          <a:bodyPr>
            <a:normAutofit fontScale="90000"/>
          </a:bodyPr>
          <a:lstStyle/>
          <a:p>
            <a:r>
              <a:rPr lang="en-US" u="sng" dirty="0" smtClean="0"/>
              <a:t>Towards A Ranking Metric</a:t>
            </a:r>
            <a:endParaRPr lang="en-US" u="sng" dirty="0"/>
          </a:p>
        </p:txBody>
      </p:sp>
      <p:sp>
        <p:nvSpPr>
          <p:cNvPr id="12" name="TextBox 11"/>
          <p:cNvSpPr txBox="1"/>
          <p:nvPr/>
        </p:nvSpPr>
        <p:spPr>
          <a:xfrm>
            <a:off x="228600" y="677650"/>
            <a:ext cx="8077200" cy="646331"/>
          </a:xfrm>
          <a:prstGeom prst="rect">
            <a:avLst/>
          </a:prstGeom>
          <a:noFill/>
        </p:spPr>
        <p:txBody>
          <a:bodyPr wrap="square" rtlCol="0">
            <a:spAutoFit/>
          </a:bodyPr>
          <a:lstStyle/>
          <a:p>
            <a:r>
              <a:rPr lang="en-US" dirty="0" smtClean="0">
                <a:solidFill>
                  <a:schemeClr val="tx2"/>
                </a:solidFill>
              </a:rPr>
              <a:t>Classification metrics depend on choosing a single threshold. But what if you don’t know or need the threshold?</a:t>
            </a:r>
            <a:endParaRPr lang="en-US" dirty="0">
              <a:solidFill>
                <a:schemeClr val="tx2"/>
              </a:solidFill>
            </a:endParaRPr>
          </a:p>
        </p:txBody>
      </p:sp>
      <p:cxnSp>
        <p:nvCxnSpPr>
          <p:cNvPr id="19" name="Straight Connector 18"/>
          <p:cNvCxnSpPr/>
          <p:nvPr/>
        </p:nvCxnSpPr>
        <p:spPr>
          <a:xfrm>
            <a:off x="1139816" y="2226736"/>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8816" y="1998136"/>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25" name="TextBox 24"/>
          <p:cNvSpPr txBox="1"/>
          <p:nvPr/>
        </p:nvSpPr>
        <p:spPr>
          <a:xfrm>
            <a:off x="758816" y="4817536"/>
            <a:ext cx="762000" cy="246221"/>
          </a:xfrm>
          <a:prstGeom prst="rect">
            <a:avLst/>
          </a:prstGeom>
          <a:noFill/>
        </p:spPr>
        <p:txBody>
          <a:bodyPr wrap="square" rtlCol="0">
            <a:spAutoFit/>
          </a:bodyPr>
          <a:lstStyle/>
          <a:p>
            <a:pPr algn="ctr"/>
            <a:r>
              <a:rPr lang="en-US" sz="1000" i="1" dirty="0" smtClean="0"/>
              <a:t>Lower</a:t>
            </a:r>
            <a:endParaRPr lang="en-US" sz="1000" i="1" dirty="0"/>
          </a:p>
        </p:txBody>
      </p:sp>
      <p:sp>
        <p:nvSpPr>
          <p:cNvPr id="27" name="TextBox 26"/>
          <p:cNvSpPr txBox="1"/>
          <p:nvPr/>
        </p:nvSpPr>
        <p:spPr>
          <a:xfrm rot="16200000">
            <a:off x="-671139" y="2994914"/>
            <a:ext cx="2361512" cy="369332"/>
          </a:xfrm>
          <a:prstGeom prst="rect">
            <a:avLst/>
          </a:prstGeom>
          <a:noFill/>
        </p:spPr>
        <p:txBody>
          <a:bodyPr wrap="square" rtlCol="0">
            <a:spAutoFit/>
          </a:bodyPr>
          <a:lstStyle/>
          <a:p>
            <a:r>
              <a:rPr lang="en-US" b="1" dirty="0" smtClean="0"/>
              <a:t>Model Prediction</a:t>
            </a:r>
            <a:endParaRPr lang="en-US" b="1" dirty="0"/>
          </a:p>
        </p:txBody>
      </p:sp>
      <p:cxnSp>
        <p:nvCxnSpPr>
          <p:cNvPr id="28" name="Straight Connector 27"/>
          <p:cNvCxnSpPr/>
          <p:nvPr/>
        </p:nvCxnSpPr>
        <p:spPr>
          <a:xfrm>
            <a:off x="1139816" y="2853957"/>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59479" y="2735423"/>
            <a:ext cx="1295400" cy="246221"/>
          </a:xfrm>
          <a:prstGeom prst="rect">
            <a:avLst/>
          </a:prstGeom>
          <a:noFill/>
        </p:spPr>
        <p:txBody>
          <a:bodyPr wrap="square" rtlCol="0">
            <a:spAutoFit/>
          </a:bodyPr>
          <a:lstStyle/>
          <a:p>
            <a:r>
              <a:rPr lang="en-US" sz="1000" i="1" dirty="0" smtClean="0"/>
              <a:t>Threshold 1</a:t>
            </a:r>
            <a:endParaRPr lang="en-US" sz="1000" i="1" dirty="0"/>
          </a:p>
        </p:txBody>
      </p:sp>
      <p:sp>
        <p:nvSpPr>
          <p:cNvPr id="30" name="Plus 29"/>
          <p:cNvSpPr/>
          <p:nvPr/>
        </p:nvSpPr>
        <p:spPr>
          <a:xfrm>
            <a:off x="1456283" y="2168157"/>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inus 30"/>
          <p:cNvSpPr/>
          <p:nvPr/>
        </p:nvSpPr>
        <p:spPr>
          <a:xfrm>
            <a:off x="1456283" y="2988736"/>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3251205" y="2227424"/>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70205" y="1998824"/>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34" name="TextBox 33"/>
          <p:cNvSpPr txBox="1"/>
          <p:nvPr/>
        </p:nvSpPr>
        <p:spPr>
          <a:xfrm>
            <a:off x="2870205" y="4818224"/>
            <a:ext cx="762000" cy="246221"/>
          </a:xfrm>
          <a:prstGeom prst="rect">
            <a:avLst/>
          </a:prstGeom>
          <a:noFill/>
        </p:spPr>
        <p:txBody>
          <a:bodyPr wrap="square" rtlCol="0">
            <a:spAutoFit/>
          </a:bodyPr>
          <a:lstStyle/>
          <a:p>
            <a:pPr algn="ctr"/>
            <a:r>
              <a:rPr lang="en-US" sz="1000" i="1" dirty="0" smtClean="0"/>
              <a:t>Lower</a:t>
            </a:r>
            <a:endParaRPr lang="en-US" sz="1000" i="1" dirty="0"/>
          </a:p>
        </p:txBody>
      </p:sp>
      <p:cxnSp>
        <p:nvCxnSpPr>
          <p:cNvPr id="35" name="Straight Connector 34"/>
          <p:cNvCxnSpPr/>
          <p:nvPr/>
        </p:nvCxnSpPr>
        <p:spPr>
          <a:xfrm>
            <a:off x="3251205" y="3218024"/>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84605" y="3065624"/>
            <a:ext cx="1295400" cy="246221"/>
          </a:xfrm>
          <a:prstGeom prst="rect">
            <a:avLst/>
          </a:prstGeom>
          <a:noFill/>
        </p:spPr>
        <p:txBody>
          <a:bodyPr wrap="square" rtlCol="0">
            <a:spAutoFit/>
          </a:bodyPr>
          <a:lstStyle/>
          <a:p>
            <a:r>
              <a:rPr lang="en-US" sz="1000" i="1" dirty="0" smtClean="0"/>
              <a:t>Threshold 2</a:t>
            </a:r>
            <a:endParaRPr lang="en-US" sz="1000" i="1" dirty="0"/>
          </a:p>
        </p:txBody>
      </p:sp>
      <p:sp>
        <p:nvSpPr>
          <p:cNvPr id="37" name="Plus 36"/>
          <p:cNvSpPr/>
          <p:nvPr/>
        </p:nvSpPr>
        <p:spPr>
          <a:xfrm>
            <a:off x="3556005" y="2514603"/>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inus 37"/>
          <p:cNvSpPr/>
          <p:nvPr/>
        </p:nvSpPr>
        <p:spPr>
          <a:xfrm>
            <a:off x="3556005" y="3352803"/>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5122330" y="2209803"/>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90531" y="1981203"/>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41" name="TextBox 40"/>
          <p:cNvSpPr txBox="1"/>
          <p:nvPr/>
        </p:nvSpPr>
        <p:spPr>
          <a:xfrm>
            <a:off x="4690531" y="4800603"/>
            <a:ext cx="762000" cy="246221"/>
          </a:xfrm>
          <a:prstGeom prst="rect">
            <a:avLst/>
          </a:prstGeom>
          <a:noFill/>
        </p:spPr>
        <p:txBody>
          <a:bodyPr wrap="square" rtlCol="0">
            <a:spAutoFit/>
          </a:bodyPr>
          <a:lstStyle/>
          <a:p>
            <a:pPr algn="ctr"/>
            <a:r>
              <a:rPr lang="en-US" sz="1000" i="1" dirty="0" smtClean="0"/>
              <a:t>Lower</a:t>
            </a:r>
            <a:endParaRPr lang="en-US" sz="1000" i="1" dirty="0"/>
          </a:p>
        </p:txBody>
      </p:sp>
      <p:cxnSp>
        <p:nvCxnSpPr>
          <p:cNvPr id="42" name="Straight Connector 41"/>
          <p:cNvCxnSpPr/>
          <p:nvPr/>
        </p:nvCxnSpPr>
        <p:spPr>
          <a:xfrm>
            <a:off x="5122330" y="3733803"/>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55730" y="3581403"/>
            <a:ext cx="1295400" cy="246221"/>
          </a:xfrm>
          <a:prstGeom prst="rect">
            <a:avLst/>
          </a:prstGeom>
          <a:noFill/>
        </p:spPr>
        <p:txBody>
          <a:bodyPr wrap="square" rtlCol="0">
            <a:spAutoFit/>
          </a:bodyPr>
          <a:lstStyle/>
          <a:p>
            <a:r>
              <a:rPr lang="en-US" sz="1000" i="1" dirty="0" smtClean="0"/>
              <a:t>Threshold 3</a:t>
            </a:r>
            <a:endParaRPr lang="en-US" sz="1000" i="1" dirty="0"/>
          </a:p>
        </p:txBody>
      </p:sp>
      <p:sp>
        <p:nvSpPr>
          <p:cNvPr id="44" name="Plus 43"/>
          <p:cNvSpPr/>
          <p:nvPr/>
        </p:nvSpPr>
        <p:spPr>
          <a:xfrm>
            <a:off x="5427130" y="2971803"/>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inus 44"/>
          <p:cNvSpPr/>
          <p:nvPr/>
        </p:nvSpPr>
        <p:spPr>
          <a:xfrm>
            <a:off x="5427130" y="3810003"/>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6815660" y="2209803"/>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553191" y="1981203"/>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48" name="TextBox 47"/>
          <p:cNvSpPr txBox="1"/>
          <p:nvPr/>
        </p:nvSpPr>
        <p:spPr>
          <a:xfrm>
            <a:off x="6553191" y="4800603"/>
            <a:ext cx="762000" cy="246221"/>
          </a:xfrm>
          <a:prstGeom prst="rect">
            <a:avLst/>
          </a:prstGeom>
          <a:noFill/>
        </p:spPr>
        <p:txBody>
          <a:bodyPr wrap="square" rtlCol="0">
            <a:spAutoFit/>
          </a:bodyPr>
          <a:lstStyle/>
          <a:p>
            <a:pPr algn="ctr"/>
            <a:r>
              <a:rPr lang="en-US" sz="1000" i="1" dirty="0" smtClean="0"/>
              <a:t>Lower</a:t>
            </a:r>
            <a:endParaRPr lang="en-US" sz="1000" i="1" dirty="0"/>
          </a:p>
        </p:txBody>
      </p:sp>
      <p:cxnSp>
        <p:nvCxnSpPr>
          <p:cNvPr id="49" name="Straight Connector 48"/>
          <p:cNvCxnSpPr/>
          <p:nvPr/>
        </p:nvCxnSpPr>
        <p:spPr>
          <a:xfrm>
            <a:off x="6934191" y="4208624"/>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670787" y="4090096"/>
            <a:ext cx="1295400" cy="246221"/>
          </a:xfrm>
          <a:prstGeom prst="rect">
            <a:avLst/>
          </a:prstGeom>
          <a:noFill/>
        </p:spPr>
        <p:txBody>
          <a:bodyPr wrap="square" rtlCol="0">
            <a:spAutoFit/>
          </a:bodyPr>
          <a:lstStyle/>
          <a:p>
            <a:r>
              <a:rPr lang="en-US" sz="1000" i="1" dirty="0" smtClean="0"/>
              <a:t>Threshold 4</a:t>
            </a:r>
            <a:endParaRPr lang="en-US" sz="1000" i="1" dirty="0"/>
          </a:p>
        </p:txBody>
      </p:sp>
      <p:sp>
        <p:nvSpPr>
          <p:cNvPr id="51" name="Plus 50"/>
          <p:cNvSpPr/>
          <p:nvPr/>
        </p:nvSpPr>
        <p:spPr>
          <a:xfrm>
            <a:off x="7086594" y="3505203"/>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inus 51"/>
          <p:cNvSpPr/>
          <p:nvPr/>
        </p:nvSpPr>
        <p:spPr>
          <a:xfrm>
            <a:off x="7086594" y="4267203"/>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28600" y="5579533"/>
            <a:ext cx="8077200" cy="923330"/>
          </a:xfrm>
          <a:prstGeom prst="rect">
            <a:avLst/>
          </a:prstGeom>
          <a:noFill/>
        </p:spPr>
        <p:txBody>
          <a:bodyPr wrap="square" rtlCol="0">
            <a:spAutoFit/>
          </a:bodyPr>
          <a:lstStyle/>
          <a:p>
            <a:r>
              <a:rPr lang="en-US" dirty="0" smtClean="0"/>
              <a:t>For each threshold we will get different accuracy, lift, precision and recall.</a:t>
            </a:r>
            <a:endParaRPr lang="en-US" dirty="0" smtClean="0">
              <a:solidFill>
                <a:srgbClr val="FF0000"/>
              </a:solidFill>
            </a:endParaRPr>
          </a:p>
          <a:p>
            <a:r>
              <a:rPr lang="en-US" b="1" dirty="0" smtClean="0">
                <a:solidFill>
                  <a:srgbClr val="FF0000"/>
                </a:solidFill>
              </a:rPr>
              <a:t>We want an evaluation method that considers the trade-off on these metrics when using different thresholds.</a:t>
            </a:r>
            <a:endParaRPr lang="en-US" b="1" dirty="0">
              <a:solidFill>
                <a:srgbClr val="FF0000"/>
              </a:solidFill>
            </a:endParaRPr>
          </a:p>
        </p:txBody>
      </p:sp>
    </p:spTree>
    <p:extLst>
      <p:ext uri="{BB962C8B-B14F-4D97-AF65-F5344CB8AC3E}">
        <p14:creationId xmlns:p14="http://schemas.microsoft.com/office/powerpoint/2010/main" val="202654771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67417"/>
            <a:ext cx="8771466" cy="677651"/>
          </a:xfrm>
        </p:spPr>
        <p:txBody>
          <a:bodyPr>
            <a:normAutofit/>
          </a:bodyPr>
          <a:lstStyle/>
          <a:p>
            <a:r>
              <a:rPr lang="en-US" u="sng" dirty="0" smtClean="0"/>
              <a:t>The </a:t>
            </a:r>
            <a:r>
              <a:rPr lang="en-US" u="sng" dirty="0" err="1" smtClean="0"/>
              <a:t>Thresholding</a:t>
            </a:r>
            <a:r>
              <a:rPr lang="en-US" u="sng" dirty="0" smtClean="0"/>
              <a:t> Trade-Off</a:t>
            </a:r>
            <a:endParaRPr lang="en-US" u="sng" dirty="0"/>
          </a:p>
        </p:txBody>
      </p:sp>
      <p:grpSp>
        <p:nvGrpSpPr>
          <p:cNvPr id="71" name="Group 70"/>
          <p:cNvGrpSpPr/>
          <p:nvPr/>
        </p:nvGrpSpPr>
        <p:grpSpPr>
          <a:xfrm>
            <a:off x="1402387" y="1554506"/>
            <a:ext cx="6319212" cy="4667764"/>
            <a:chOff x="1905001" y="1905000"/>
            <a:chExt cx="5029199" cy="3950732"/>
          </a:xfrm>
        </p:grpSpPr>
        <p:grpSp>
          <p:nvGrpSpPr>
            <p:cNvPr id="59" name="Group 58"/>
            <p:cNvGrpSpPr/>
            <p:nvPr/>
          </p:nvGrpSpPr>
          <p:grpSpPr>
            <a:xfrm>
              <a:off x="2590800" y="1905000"/>
              <a:ext cx="4343400" cy="3429000"/>
              <a:chOff x="2590800" y="1524000"/>
              <a:chExt cx="4343400" cy="3429000"/>
            </a:xfrm>
          </p:grpSpPr>
          <p:cxnSp>
            <p:nvCxnSpPr>
              <p:cNvPr id="55" name="Straight Connector 54"/>
              <p:cNvCxnSpPr/>
              <p:nvPr/>
            </p:nvCxnSpPr>
            <p:spPr>
              <a:xfrm>
                <a:off x="2590800" y="4953000"/>
                <a:ext cx="434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590800" y="1524000"/>
                <a:ext cx="0" cy="3429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3352800" y="5486400"/>
              <a:ext cx="3124200" cy="369332"/>
            </a:xfrm>
            <a:prstGeom prst="rect">
              <a:avLst/>
            </a:prstGeom>
            <a:noFill/>
          </p:spPr>
          <p:txBody>
            <a:bodyPr wrap="square" rtlCol="0">
              <a:spAutoFit/>
            </a:bodyPr>
            <a:lstStyle/>
            <a:p>
              <a:r>
                <a:rPr lang="en-US" b="1" dirty="0" smtClean="0"/>
                <a:t>False Positive Rate: </a:t>
              </a:r>
              <a:r>
                <a:rPr lang="en-US" b="1" i="1" dirty="0" smtClean="0"/>
                <a:t>FP/(FP+TN)</a:t>
              </a:r>
              <a:endParaRPr lang="en-US" b="1" i="1" dirty="0"/>
            </a:p>
          </p:txBody>
        </p:sp>
        <p:sp>
          <p:nvSpPr>
            <p:cNvPr id="61" name="TextBox 60"/>
            <p:cNvSpPr txBox="1"/>
            <p:nvPr/>
          </p:nvSpPr>
          <p:spPr>
            <a:xfrm rot="16200000">
              <a:off x="527567" y="3358635"/>
              <a:ext cx="3124200" cy="369332"/>
            </a:xfrm>
            <a:prstGeom prst="rect">
              <a:avLst/>
            </a:prstGeom>
            <a:noFill/>
          </p:spPr>
          <p:txBody>
            <a:bodyPr wrap="square" rtlCol="0">
              <a:spAutoFit/>
            </a:bodyPr>
            <a:lstStyle/>
            <a:p>
              <a:r>
                <a:rPr lang="en-US" b="1" dirty="0" smtClean="0"/>
                <a:t>True Positive Rate: </a:t>
              </a:r>
              <a:r>
                <a:rPr lang="en-US" b="1" i="1" dirty="0" smtClean="0"/>
                <a:t>TP/(TP+FN)</a:t>
              </a:r>
              <a:endParaRPr lang="en-US" b="1" i="1" dirty="0"/>
            </a:p>
          </p:txBody>
        </p:sp>
        <p:sp>
          <p:nvSpPr>
            <p:cNvPr id="62" name="Oval 61"/>
            <p:cNvSpPr/>
            <p:nvPr/>
          </p:nvSpPr>
          <p:spPr>
            <a:xfrm>
              <a:off x="3124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581400" y="3429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19600" y="2819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867400" y="2286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019800" y="2192179"/>
              <a:ext cx="914400" cy="246221"/>
            </a:xfrm>
            <a:prstGeom prst="rect">
              <a:avLst/>
            </a:prstGeom>
            <a:noFill/>
          </p:spPr>
          <p:txBody>
            <a:bodyPr wrap="square" rtlCol="0">
              <a:spAutoFit/>
            </a:bodyPr>
            <a:lstStyle/>
            <a:p>
              <a:r>
                <a:rPr lang="en-US" sz="1000" i="1" dirty="0" smtClean="0"/>
                <a:t>Threshold 4</a:t>
              </a:r>
              <a:endParaRPr lang="en-US" sz="1000" i="1" dirty="0"/>
            </a:p>
          </p:txBody>
        </p:sp>
        <p:sp>
          <p:nvSpPr>
            <p:cNvPr id="68" name="TextBox 67"/>
            <p:cNvSpPr txBox="1"/>
            <p:nvPr/>
          </p:nvSpPr>
          <p:spPr>
            <a:xfrm>
              <a:off x="3352800" y="4114800"/>
              <a:ext cx="914400" cy="246221"/>
            </a:xfrm>
            <a:prstGeom prst="rect">
              <a:avLst/>
            </a:prstGeom>
            <a:noFill/>
          </p:spPr>
          <p:txBody>
            <a:bodyPr wrap="square" rtlCol="0">
              <a:spAutoFit/>
            </a:bodyPr>
            <a:lstStyle/>
            <a:p>
              <a:r>
                <a:rPr lang="en-US" sz="1000" i="1" dirty="0" smtClean="0"/>
                <a:t>Threshold 1</a:t>
              </a:r>
              <a:endParaRPr lang="en-US" sz="1000" i="1" dirty="0"/>
            </a:p>
          </p:txBody>
        </p:sp>
        <p:sp>
          <p:nvSpPr>
            <p:cNvPr id="69" name="TextBox 68"/>
            <p:cNvSpPr txBox="1"/>
            <p:nvPr/>
          </p:nvSpPr>
          <p:spPr>
            <a:xfrm>
              <a:off x="3733800" y="3411379"/>
              <a:ext cx="914400" cy="246221"/>
            </a:xfrm>
            <a:prstGeom prst="rect">
              <a:avLst/>
            </a:prstGeom>
            <a:noFill/>
          </p:spPr>
          <p:txBody>
            <a:bodyPr wrap="square" rtlCol="0">
              <a:spAutoFit/>
            </a:bodyPr>
            <a:lstStyle/>
            <a:p>
              <a:r>
                <a:rPr lang="en-US" sz="1000" i="1" dirty="0" smtClean="0"/>
                <a:t>Threshold 2</a:t>
              </a:r>
              <a:endParaRPr lang="en-US" sz="1000" i="1" dirty="0"/>
            </a:p>
          </p:txBody>
        </p:sp>
        <p:sp>
          <p:nvSpPr>
            <p:cNvPr id="70" name="TextBox 69"/>
            <p:cNvSpPr txBox="1"/>
            <p:nvPr/>
          </p:nvSpPr>
          <p:spPr>
            <a:xfrm>
              <a:off x="4572000" y="2667000"/>
              <a:ext cx="914400" cy="246221"/>
            </a:xfrm>
            <a:prstGeom prst="rect">
              <a:avLst/>
            </a:prstGeom>
            <a:noFill/>
          </p:spPr>
          <p:txBody>
            <a:bodyPr wrap="square" rtlCol="0">
              <a:spAutoFit/>
            </a:bodyPr>
            <a:lstStyle/>
            <a:p>
              <a:r>
                <a:rPr lang="en-US" sz="1000" i="1" dirty="0" smtClean="0"/>
                <a:t>Threshold 3</a:t>
              </a:r>
              <a:endParaRPr lang="en-US" sz="1000" i="1" dirty="0"/>
            </a:p>
          </p:txBody>
        </p:sp>
      </p:grpSp>
      <p:sp>
        <p:nvSpPr>
          <p:cNvPr id="73" name="TextBox 72"/>
          <p:cNvSpPr txBox="1"/>
          <p:nvPr/>
        </p:nvSpPr>
        <p:spPr>
          <a:xfrm>
            <a:off x="234534" y="731000"/>
            <a:ext cx="8271933" cy="646331"/>
          </a:xfrm>
          <a:prstGeom prst="rect">
            <a:avLst/>
          </a:prstGeom>
          <a:noFill/>
        </p:spPr>
        <p:txBody>
          <a:bodyPr wrap="square" rtlCol="0">
            <a:spAutoFit/>
          </a:bodyPr>
          <a:lstStyle/>
          <a:p>
            <a:r>
              <a:rPr lang="en-US" dirty="0" smtClean="0"/>
              <a:t>Each threshold we choose creates a trade-off between false positive rate and true positive rate.</a:t>
            </a:r>
            <a:endParaRPr lang="en-US" dirty="0"/>
          </a:p>
        </p:txBody>
      </p:sp>
    </p:spTree>
    <p:extLst>
      <p:ext uri="{BB962C8B-B14F-4D97-AF65-F5344CB8AC3E}">
        <p14:creationId xmlns:p14="http://schemas.microsoft.com/office/powerpoint/2010/main" val="37989098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Model selection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67417"/>
            <a:ext cx="5791200" cy="677651"/>
          </a:xfrm>
        </p:spPr>
        <p:txBody>
          <a:bodyPr>
            <a:normAutofit/>
          </a:bodyPr>
          <a:lstStyle/>
          <a:p>
            <a:r>
              <a:rPr lang="en-US" u="sng" dirty="0" smtClean="0"/>
              <a:t>The ROC Curve</a:t>
            </a:r>
            <a:endParaRPr lang="en-US" u="sng" dirty="0"/>
          </a:p>
        </p:txBody>
      </p:sp>
      <p:sp>
        <p:nvSpPr>
          <p:cNvPr id="73" name="TextBox 72"/>
          <p:cNvSpPr txBox="1"/>
          <p:nvPr/>
        </p:nvSpPr>
        <p:spPr>
          <a:xfrm>
            <a:off x="304800" y="761370"/>
            <a:ext cx="7772400" cy="646331"/>
          </a:xfrm>
          <a:prstGeom prst="rect">
            <a:avLst/>
          </a:prstGeom>
          <a:noFill/>
        </p:spPr>
        <p:txBody>
          <a:bodyPr wrap="square" rtlCol="0">
            <a:spAutoFit/>
          </a:bodyPr>
          <a:lstStyle/>
          <a:p>
            <a:r>
              <a:rPr lang="en-US" dirty="0" smtClean="0"/>
              <a:t>If we consider every threshold and plot the trade-off, we arrive at the ROC curve.</a:t>
            </a:r>
            <a:endParaRPr lang="en-US" dirty="0"/>
          </a:p>
        </p:txBody>
      </p:sp>
      <p:grpSp>
        <p:nvGrpSpPr>
          <p:cNvPr id="22" name="Group 21"/>
          <p:cNvGrpSpPr/>
          <p:nvPr/>
        </p:nvGrpSpPr>
        <p:grpSpPr>
          <a:xfrm>
            <a:off x="1402387" y="1554506"/>
            <a:ext cx="6319212" cy="4667764"/>
            <a:chOff x="1905001" y="1905000"/>
            <a:chExt cx="5029199" cy="3950732"/>
          </a:xfrm>
        </p:grpSpPr>
        <p:grpSp>
          <p:nvGrpSpPr>
            <p:cNvPr id="24" name="Group 23"/>
            <p:cNvGrpSpPr/>
            <p:nvPr/>
          </p:nvGrpSpPr>
          <p:grpSpPr>
            <a:xfrm>
              <a:off x="2590800" y="1905000"/>
              <a:ext cx="4343400" cy="3429000"/>
              <a:chOff x="2590800" y="1524000"/>
              <a:chExt cx="4343400" cy="3429000"/>
            </a:xfrm>
          </p:grpSpPr>
          <p:cxnSp>
            <p:nvCxnSpPr>
              <p:cNvPr id="35" name="Straight Connector 34"/>
              <p:cNvCxnSpPr/>
              <p:nvPr/>
            </p:nvCxnSpPr>
            <p:spPr>
              <a:xfrm>
                <a:off x="2590800" y="4953000"/>
                <a:ext cx="434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590800" y="1524000"/>
                <a:ext cx="0" cy="3429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3352800" y="5486400"/>
              <a:ext cx="3124200" cy="369332"/>
            </a:xfrm>
            <a:prstGeom prst="rect">
              <a:avLst/>
            </a:prstGeom>
            <a:noFill/>
          </p:spPr>
          <p:txBody>
            <a:bodyPr wrap="square" rtlCol="0">
              <a:spAutoFit/>
            </a:bodyPr>
            <a:lstStyle/>
            <a:p>
              <a:r>
                <a:rPr lang="en-US" b="1" dirty="0" smtClean="0"/>
                <a:t>False Positive Rate: </a:t>
              </a:r>
              <a:r>
                <a:rPr lang="en-US" b="1" i="1" dirty="0" smtClean="0"/>
                <a:t>FP/(FP+TN)</a:t>
              </a:r>
              <a:endParaRPr lang="en-US" b="1" i="1" dirty="0"/>
            </a:p>
          </p:txBody>
        </p:sp>
        <p:sp>
          <p:nvSpPr>
            <p:cNvPr id="26" name="TextBox 25"/>
            <p:cNvSpPr txBox="1"/>
            <p:nvPr/>
          </p:nvSpPr>
          <p:spPr>
            <a:xfrm rot="16200000">
              <a:off x="527567" y="3358635"/>
              <a:ext cx="3124200" cy="369332"/>
            </a:xfrm>
            <a:prstGeom prst="rect">
              <a:avLst/>
            </a:prstGeom>
            <a:noFill/>
          </p:spPr>
          <p:txBody>
            <a:bodyPr wrap="square" rtlCol="0">
              <a:spAutoFit/>
            </a:bodyPr>
            <a:lstStyle/>
            <a:p>
              <a:r>
                <a:rPr lang="en-US" b="1" dirty="0" smtClean="0"/>
                <a:t>True Positive Rate: </a:t>
              </a:r>
              <a:r>
                <a:rPr lang="en-US" b="1" i="1" dirty="0" smtClean="0"/>
                <a:t>TP/(TP+FN)</a:t>
              </a:r>
              <a:endParaRPr lang="en-US" b="1" i="1" dirty="0"/>
            </a:p>
          </p:txBody>
        </p:sp>
        <p:sp>
          <p:nvSpPr>
            <p:cNvPr id="27" name="Oval 26"/>
            <p:cNvSpPr/>
            <p:nvPr/>
          </p:nvSpPr>
          <p:spPr>
            <a:xfrm>
              <a:off x="3124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581400" y="3429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419600" y="2819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867400" y="2286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019800" y="2192179"/>
              <a:ext cx="914400" cy="246221"/>
            </a:xfrm>
            <a:prstGeom prst="rect">
              <a:avLst/>
            </a:prstGeom>
            <a:noFill/>
          </p:spPr>
          <p:txBody>
            <a:bodyPr wrap="square" rtlCol="0">
              <a:spAutoFit/>
            </a:bodyPr>
            <a:lstStyle/>
            <a:p>
              <a:r>
                <a:rPr lang="en-US" sz="1000" i="1" dirty="0" smtClean="0"/>
                <a:t>Threshold 4</a:t>
              </a:r>
              <a:endParaRPr lang="en-US" sz="1000" i="1" dirty="0"/>
            </a:p>
          </p:txBody>
        </p:sp>
        <p:sp>
          <p:nvSpPr>
            <p:cNvPr id="32" name="TextBox 31"/>
            <p:cNvSpPr txBox="1"/>
            <p:nvPr/>
          </p:nvSpPr>
          <p:spPr>
            <a:xfrm>
              <a:off x="3352800" y="4114800"/>
              <a:ext cx="914400" cy="246221"/>
            </a:xfrm>
            <a:prstGeom prst="rect">
              <a:avLst/>
            </a:prstGeom>
            <a:noFill/>
          </p:spPr>
          <p:txBody>
            <a:bodyPr wrap="square" rtlCol="0">
              <a:spAutoFit/>
            </a:bodyPr>
            <a:lstStyle/>
            <a:p>
              <a:r>
                <a:rPr lang="en-US" sz="1000" i="1" dirty="0" smtClean="0"/>
                <a:t>Threshold 1</a:t>
              </a:r>
              <a:endParaRPr lang="en-US" sz="1000" i="1" dirty="0"/>
            </a:p>
          </p:txBody>
        </p:sp>
        <p:sp>
          <p:nvSpPr>
            <p:cNvPr id="33" name="TextBox 32"/>
            <p:cNvSpPr txBox="1"/>
            <p:nvPr/>
          </p:nvSpPr>
          <p:spPr>
            <a:xfrm>
              <a:off x="3733800" y="3411379"/>
              <a:ext cx="914400" cy="246221"/>
            </a:xfrm>
            <a:prstGeom prst="rect">
              <a:avLst/>
            </a:prstGeom>
            <a:noFill/>
          </p:spPr>
          <p:txBody>
            <a:bodyPr wrap="square" rtlCol="0">
              <a:spAutoFit/>
            </a:bodyPr>
            <a:lstStyle/>
            <a:p>
              <a:r>
                <a:rPr lang="en-US" sz="1000" i="1" dirty="0" smtClean="0"/>
                <a:t>Threshold 2</a:t>
              </a:r>
              <a:endParaRPr lang="en-US" sz="1000" i="1" dirty="0"/>
            </a:p>
          </p:txBody>
        </p:sp>
        <p:sp>
          <p:nvSpPr>
            <p:cNvPr id="34" name="TextBox 33"/>
            <p:cNvSpPr txBox="1"/>
            <p:nvPr/>
          </p:nvSpPr>
          <p:spPr>
            <a:xfrm>
              <a:off x="4572000" y="2667000"/>
              <a:ext cx="914400" cy="246221"/>
            </a:xfrm>
            <a:prstGeom prst="rect">
              <a:avLst/>
            </a:prstGeom>
            <a:noFill/>
          </p:spPr>
          <p:txBody>
            <a:bodyPr wrap="square" rtlCol="0">
              <a:spAutoFit/>
            </a:bodyPr>
            <a:lstStyle/>
            <a:p>
              <a:r>
                <a:rPr lang="en-US" sz="1000" i="1" dirty="0" smtClean="0"/>
                <a:t>Threshold 3</a:t>
              </a:r>
              <a:endParaRPr lang="en-US" sz="1000" i="1" dirty="0"/>
            </a:p>
          </p:txBody>
        </p:sp>
      </p:grpSp>
      <p:sp>
        <p:nvSpPr>
          <p:cNvPr id="6" name="Freeform 5"/>
          <p:cNvSpPr/>
          <p:nvPr/>
        </p:nvSpPr>
        <p:spPr>
          <a:xfrm>
            <a:off x="2269067" y="2048933"/>
            <a:ext cx="4148666" cy="3522134"/>
          </a:xfrm>
          <a:custGeom>
            <a:avLst/>
            <a:gdLst>
              <a:gd name="connsiteX0" fmla="*/ 0 w 4148666"/>
              <a:gd name="connsiteY0" fmla="*/ 3522134 h 3522134"/>
              <a:gd name="connsiteX1" fmla="*/ 711200 w 4148666"/>
              <a:gd name="connsiteY1" fmla="*/ 2082800 h 3522134"/>
              <a:gd name="connsiteX2" fmla="*/ 1286933 w 4148666"/>
              <a:gd name="connsiteY2" fmla="*/ 1337734 h 3522134"/>
              <a:gd name="connsiteX3" fmla="*/ 2336800 w 4148666"/>
              <a:gd name="connsiteY3" fmla="*/ 626534 h 3522134"/>
              <a:gd name="connsiteX4" fmla="*/ 4148666 w 4148666"/>
              <a:gd name="connsiteY4" fmla="*/ 0 h 3522134"/>
              <a:gd name="connsiteX5" fmla="*/ 4148666 w 4148666"/>
              <a:gd name="connsiteY5" fmla="*/ 0 h 352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666" h="3522134">
                <a:moveTo>
                  <a:pt x="0" y="3522134"/>
                </a:moveTo>
                <a:cubicBezTo>
                  <a:pt x="248355" y="2984500"/>
                  <a:pt x="496711" y="2446867"/>
                  <a:pt x="711200" y="2082800"/>
                </a:cubicBezTo>
                <a:cubicBezTo>
                  <a:pt x="925689" y="1718733"/>
                  <a:pt x="1016000" y="1580445"/>
                  <a:pt x="1286933" y="1337734"/>
                </a:cubicBezTo>
                <a:cubicBezTo>
                  <a:pt x="1557866" y="1095023"/>
                  <a:pt x="1859845" y="849490"/>
                  <a:pt x="2336800" y="626534"/>
                </a:cubicBezTo>
                <a:cubicBezTo>
                  <a:pt x="2813755" y="403578"/>
                  <a:pt x="4148666" y="0"/>
                  <a:pt x="4148666" y="0"/>
                </a:cubicBezTo>
                <a:lnTo>
                  <a:pt x="414866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379248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0"/>
            <a:ext cx="8805334" cy="745067"/>
          </a:xfrm>
        </p:spPr>
        <p:txBody>
          <a:bodyPr>
            <a:normAutofit/>
          </a:bodyPr>
          <a:lstStyle/>
          <a:p>
            <a:r>
              <a:rPr lang="en-US" sz="3200" u="sng" dirty="0" smtClean="0"/>
              <a:t>The Area Under the ROC Curve</a:t>
            </a:r>
            <a:endParaRPr lang="en-US" sz="3200" u="sng" dirty="0"/>
          </a:p>
        </p:txBody>
      </p:sp>
      <p:grpSp>
        <p:nvGrpSpPr>
          <p:cNvPr id="3" name="Group 58"/>
          <p:cNvGrpSpPr/>
          <p:nvPr/>
        </p:nvGrpSpPr>
        <p:grpSpPr>
          <a:xfrm>
            <a:off x="2133600" y="1858433"/>
            <a:ext cx="4800600" cy="3932767"/>
            <a:chOff x="2590800" y="1524000"/>
            <a:chExt cx="4343400" cy="3429000"/>
          </a:xfrm>
        </p:grpSpPr>
        <p:cxnSp>
          <p:nvCxnSpPr>
            <p:cNvPr id="55" name="Straight Connector 54"/>
            <p:cNvCxnSpPr/>
            <p:nvPr/>
          </p:nvCxnSpPr>
          <p:spPr>
            <a:xfrm>
              <a:off x="2590800" y="4953000"/>
              <a:ext cx="434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590800" y="1524000"/>
              <a:ext cx="0" cy="3429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07733" y="5943600"/>
            <a:ext cx="4326467" cy="369332"/>
          </a:xfrm>
          <a:prstGeom prst="rect">
            <a:avLst/>
          </a:prstGeom>
          <a:noFill/>
        </p:spPr>
        <p:txBody>
          <a:bodyPr wrap="square" rtlCol="0">
            <a:spAutoFit/>
          </a:bodyPr>
          <a:lstStyle/>
          <a:p>
            <a:r>
              <a:rPr lang="en-US" b="1" dirty="0" smtClean="0"/>
              <a:t>False Positive Rate: </a:t>
            </a:r>
            <a:r>
              <a:rPr lang="en-US" b="1" i="1" dirty="0" smtClean="0"/>
              <a:t>FP/(FP+TN)</a:t>
            </a:r>
            <a:endParaRPr lang="en-US" b="1" i="1" dirty="0"/>
          </a:p>
        </p:txBody>
      </p:sp>
      <p:sp>
        <p:nvSpPr>
          <p:cNvPr id="61" name="TextBox 60"/>
          <p:cNvSpPr txBox="1"/>
          <p:nvPr/>
        </p:nvSpPr>
        <p:spPr>
          <a:xfrm rot="16200000">
            <a:off x="-347133" y="3472934"/>
            <a:ext cx="3598334" cy="369332"/>
          </a:xfrm>
          <a:prstGeom prst="rect">
            <a:avLst/>
          </a:prstGeom>
          <a:noFill/>
        </p:spPr>
        <p:txBody>
          <a:bodyPr wrap="square" rtlCol="0">
            <a:spAutoFit/>
          </a:bodyPr>
          <a:lstStyle/>
          <a:p>
            <a:r>
              <a:rPr lang="en-US" b="1" dirty="0" smtClean="0"/>
              <a:t>True Positive Rate: </a:t>
            </a:r>
            <a:r>
              <a:rPr lang="en-US" b="1" i="1" dirty="0" smtClean="0"/>
              <a:t>TP/(TP+FN)</a:t>
            </a:r>
            <a:endParaRPr lang="en-US" b="1" i="1" dirty="0"/>
          </a:p>
        </p:txBody>
      </p:sp>
      <p:sp>
        <p:nvSpPr>
          <p:cNvPr id="62" name="Oval 61"/>
          <p:cNvSpPr/>
          <p:nvPr/>
        </p:nvSpPr>
        <p:spPr>
          <a:xfrm>
            <a:off x="3124200" y="4495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581400" y="3886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19600" y="3276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867400" y="2743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69332" y="744437"/>
            <a:ext cx="8280401" cy="830997"/>
          </a:xfrm>
          <a:prstGeom prst="rect">
            <a:avLst/>
          </a:prstGeom>
          <a:noFill/>
        </p:spPr>
        <p:txBody>
          <a:bodyPr wrap="square" rtlCol="0">
            <a:spAutoFit/>
          </a:bodyPr>
          <a:lstStyle/>
          <a:p>
            <a:r>
              <a:rPr lang="en-US" sz="2400" dirty="0" smtClean="0">
                <a:solidFill>
                  <a:srgbClr val="000000"/>
                </a:solidFill>
              </a:rPr>
              <a:t>The area under this curve gives a comprehensive summary of how well your classifier ranks.</a:t>
            </a:r>
            <a:endParaRPr lang="en-US" sz="2400" dirty="0">
              <a:solidFill>
                <a:srgbClr val="000000"/>
              </a:solidFill>
            </a:endParaRPr>
          </a:p>
        </p:txBody>
      </p:sp>
      <p:sp>
        <p:nvSpPr>
          <p:cNvPr id="18" name="Oval 17"/>
          <p:cNvSpPr/>
          <p:nvPr/>
        </p:nvSpPr>
        <p:spPr>
          <a:xfrm>
            <a:off x="5181600"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62400" y="3581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477000" y="2667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43200" y="5181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607733" y="2714672"/>
            <a:ext cx="3905956" cy="3065239"/>
          </a:xfrm>
          <a:custGeom>
            <a:avLst/>
            <a:gdLst>
              <a:gd name="connsiteX0" fmla="*/ 0 w 3905956"/>
              <a:gd name="connsiteY0" fmla="*/ 3065239 h 3065239"/>
              <a:gd name="connsiteX1" fmla="*/ 56445 w 3905956"/>
              <a:gd name="connsiteY1" fmla="*/ 2918484 h 3065239"/>
              <a:gd name="connsiteX2" fmla="*/ 67734 w 3905956"/>
              <a:gd name="connsiteY2" fmla="*/ 2850750 h 3065239"/>
              <a:gd name="connsiteX3" fmla="*/ 90311 w 3905956"/>
              <a:gd name="connsiteY3" fmla="*/ 2771728 h 3065239"/>
              <a:gd name="connsiteX4" fmla="*/ 146756 w 3905956"/>
              <a:gd name="connsiteY4" fmla="*/ 2681417 h 3065239"/>
              <a:gd name="connsiteX5" fmla="*/ 169334 w 3905956"/>
              <a:gd name="connsiteY5" fmla="*/ 2647550 h 3065239"/>
              <a:gd name="connsiteX6" fmla="*/ 191911 w 3905956"/>
              <a:gd name="connsiteY6" fmla="*/ 2466928 h 3065239"/>
              <a:gd name="connsiteX7" fmla="*/ 270934 w 3905956"/>
              <a:gd name="connsiteY7" fmla="*/ 2365328 h 3065239"/>
              <a:gd name="connsiteX8" fmla="*/ 282223 w 3905956"/>
              <a:gd name="connsiteY8" fmla="*/ 2331461 h 3065239"/>
              <a:gd name="connsiteX9" fmla="*/ 361245 w 3905956"/>
              <a:gd name="connsiteY9" fmla="*/ 2218572 h 3065239"/>
              <a:gd name="connsiteX10" fmla="*/ 417689 w 3905956"/>
              <a:gd name="connsiteY10" fmla="*/ 2105684 h 3065239"/>
              <a:gd name="connsiteX11" fmla="*/ 440267 w 3905956"/>
              <a:gd name="connsiteY11" fmla="*/ 2060528 h 3065239"/>
              <a:gd name="connsiteX12" fmla="*/ 485423 w 3905956"/>
              <a:gd name="connsiteY12" fmla="*/ 1992795 h 3065239"/>
              <a:gd name="connsiteX13" fmla="*/ 508000 w 3905956"/>
              <a:gd name="connsiteY13" fmla="*/ 1958928 h 3065239"/>
              <a:gd name="connsiteX14" fmla="*/ 519289 w 3905956"/>
              <a:gd name="connsiteY14" fmla="*/ 1913772 h 3065239"/>
              <a:gd name="connsiteX15" fmla="*/ 530578 w 3905956"/>
              <a:gd name="connsiteY15" fmla="*/ 1857328 h 3065239"/>
              <a:gd name="connsiteX16" fmla="*/ 553156 w 3905956"/>
              <a:gd name="connsiteY16" fmla="*/ 1823461 h 3065239"/>
              <a:gd name="connsiteX17" fmla="*/ 654756 w 3905956"/>
              <a:gd name="connsiteY17" fmla="*/ 1721861 h 3065239"/>
              <a:gd name="connsiteX18" fmla="*/ 688623 w 3905956"/>
              <a:gd name="connsiteY18" fmla="*/ 1665417 h 3065239"/>
              <a:gd name="connsiteX19" fmla="*/ 733778 w 3905956"/>
              <a:gd name="connsiteY19" fmla="*/ 1620261 h 3065239"/>
              <a:gd name="connsiteX20" fmla="*/ 745067 w 3905956"/>
              <a:gd name="connsiteY20" fmla="*/ 1586395 h 3065239"/>
              <a:gd name="connsiteX21" fmla="*/ 778934 w 3905956"/>
              <a:gd name="connsiteY21" fmla="*/ 1496084 h 3065239"/>
              <a:gd name="connsiteX22" fmla="*/ 824089 w 3905956"/>
              <a:gd name="connsiteY22" fmla="*/ 1450928 h 3065239"/>
              <a:gd name="connsiteX23" fmla="*/ 835378 w 3905956"/>
              <a:gd name="connsiteY23" fmla="*/ 1417061 h 3065239"/>
              <a:gd name="connsiteX24" fmla="*/ 914400 w 3905956"/>
              <a:gd name="connsiteY24" fmla="*/ 1338039 h 3065239"/>
              <a:gd name="connsiteX25" fmla="*/ 948267 w 3905956"/>
              <a:gd name="connsiteY25" fmla="*/ 1304172 h 3065239"/>
              <a:gd name="connsiteX26" fmla="*/ 982134 w 3905956"/>
              <a:gd name="connsiteY26" fmla="*/ 1270306 h 3065239"/>
              <a:gd name="connsiteX27" fmla="*/ 1016000 w 3905956"/>
              <a:gd name="connsiteY27" fmla="*/ 1236439 h 3065239"/>
              <a:gd name="connsiteX28" fmla="*/ 1027289 w 3905956"/>
              <a:gd name="connsiteY28" fmla="*/ 1202572 h 3065239"/>
              <a:gd name="connsiteX29" fmla="*/ 1106311 w 3905956"/>
              <a:gd name="connsiteY29" fmla="*/ 1168706 h 3065239"/>
              <a:gd name="connsiteX30" fmla="*/ 1185334 w 3905956"/>
              <a:gd name="connsiteY30" fmla="*/ 1112261 h 3065239"/>
              <a:gd name="connsiteX31" fmla="*/ 1219200 w 3905956"/>
              <a:gd name="connsiteY31" fmla="*/ 1100972 h 3065239"/>
              <a:gd name="connsiteX32" fmla="*/ 1253067 w 3905956"/>
              <a:gd name="connsiteY32" fmla="*/ 1078395 h 3065239"/>
              <a:gd name="connsiteX33" fmla="*/ 1275645 w 3905956"/>
              <a:gd name="connsiteY33" fmla="*/ 1044528 h 3065239"/>
              <a:gd name="connsiteX34" fmla="*/ 1377245 w 3905956"/>
              <a:gd name="connsiteY34" fmla="*/ 988084 h 3065239"/>
              <a:gd name="connsiteX35" fmla="*/ 1411111 w 3905956"/>
              <a:gd name="connsiteY35" fmla="*/ 942928 h 3065239"/>
              <a:gd name="connsiteX36" fmla="*/ 1433689 w 3905956"/>
              <a:gd name="connsiteY36" fmla="*/ 909061 h 3065239"/>
              <a:gd name="connsiteX37" fmla="*/ 1501423 w 3905956"/>
              <a:gd name="connsiteY37" fmla="*/ 852617 h 3065239"/>
              <a:gd name="connsiteX38" fmla="*/ 1546578 w 3905956"/>
              <a:gd name="connsiteY38" fmla="*/ 818750 h 3065239"/>
              <a:gd name="connsiteX39" fmla="*/ 1614311 w 3905956"/>
              <a:gd name="connsiteY39" fmla="*/ 773595 h 3065239"/>
              <a:gd name="connsiteX40" fmla="*/ 1648178 w 3905956"/>
              <a:gd name="connsiteY40" fmla="*/ 751017 h 3065239"/>
              <a:gd name="connsiteX41" fmla="*/ 1682045 w 3905956"/>
              <a:gd name="connsiteY41" fmla="*/ 728439 h 3065239"/>
              <a:gd name="connsiteX42" fmla="*/ 1704623 w 3905956"/>
              <a:gd name="connsiteY42" fmla="*/ 694572 h 3065239"/>
              <a:gd name="connsiteX43" fmla="*/ 1794934 w 3905956"/>
              <a:gd name="connsiteY43" fmla="*/ 660706 h 3065239"/>
              <a:gd name="connsiteX44" fmla="*/ 1828800 w 3905956"/>
              <a:gd name="connsiteY44" fmla="*/ 649417 h 3065239"/>
              <a:gd name="connsiteX45" fmla="*/ 1862667 w 3905956"/>
              <a:gd name="connsiteY45" fmla="*/ 615550 h 3065239"/>
              <a:gd name="connsiteX46" fmla="*/ 1896534 w 3905956"/>
              <a:gd name="connsiteY46" fmla="*/ 592972 h 3065239"/>
              <a:gd name="connsiteX47" fmla="*/ 1941689 w 3905956"/>
              <a:gd name="connsiteY47" fmla="*/ 559106 h 3065239"/>
              <a:gd name="connsiteX48" fmla="*/ 2009423 w 3905956"/>
              <a:gd name="connsiteY48" fmla="*/ 513950 h 3065239"/>
              <a:gd name="connsiteX49" fmla="*/ 2043289 w 3905956"/>
              <a:gd name="connsiteY49" fmla="*/ 491372 h 3065239"/>
              <a:gd name="connsiteX50" fmla="*/ 2077156 w 3905956"/>
              <a:gd name="connsiteY50" fmla="*/ 480084 h 3065239"/>
              <a:gd name="connsiteX51" fmla="*/ 2212623 w 3905956"/>
              <a:gd name="connsiteY51" fmla="*/ 389772 h 3065239"/>
              <a:gd name="connsiteX52" fmla="*/ 2257778 w 3905956"/>
              <a:gd name="connsiteY52" fmla="*/ 378484 h 3065239"/>
              <a:gd name="connsiteX53" fmla="*/ 2325511 w 3905956"/>
              <a:gd name="connsiteY53" fmla="*/ 333328 h 3065239"/>
              <a:gd name="connsiteX54" fmla="*/ 2359378 w 3905956"/>
              <a:gd name="connsiteY54" fmla="*/ 310750 h 3065239"/>
              <a:gd name="connsiteX55" fmla="*/ 2393245 w 3905956"/>
              <a:gd name="connsiteY55" fmla="*/ 299461 h 3065239"/>
              <a:gd name="connsiteX56" fmla="*/ 2427111 w 3905956"/>
              <a:gd name="connsiteY56" fmla="*/ 276884 h 3065239"/>
              <a:gd name="connsiteX57" fmla="*/ 2585156 w 3905956"/>
              <a:gd name="connsiteY57" fmla="*/ 265595 h 3065239"/>
              <a:gd name="connsiteX58" fmla="*/ 2698045 w 3905956"/>
              <a:gd name="connsiteY58" fmla="*/ 254306 h 3065239"/>
              <a:gd name="connsiteX59" fmla="*/ 2799645 w 3905956"/>
              <a:gd name="connsiteY59" fmla="*/ 186572 h 3065239"/>
              <a:gd name="connsiteX60" fmla="*/ 2844800 w 3905956"/>
              <a:gd name="connsiteY60" fmla="*/ 175284 h 3065239"/>
              <a:gd name="connsiteX61" fmla="*/ 2878667 w 3905956"/>
              <a:gd name="connsiteY61" fmla="*/ 163995 h 3065239"/>
              <a:gd name="connsiteX62" fmla="*/ 3070578 w 3905956"/>
              <a:gd name="connsiteY62" fmla="*/ 141417 h 3065239"/>
              <a:gd name="connsiteX63" fmla="*/ 3115734 w 3905956"/>
              <a:gd name="connsiteY63" fmla="*/ 130128 h 3065239"/>
              <a:gd name="connsiteX64" fmla="*/ 3160889 w 3905956"/>
              <a:gd name="connsiteY64" fmla="*/ 107550 h 3065239"/>
              <a:gd name="connsiteX65" fmla="*/ 3217334 w 3905956"/>
              <a:gd name="connsiteY65" fmla="*/ 96261 h 3065239"/>
              <a:gd name="connsiteX66" fmla="*/ 3262489 w 3905956"/>
              <a:gd name="connsiteY66" fmla="*/ 73684 h 3065239"/>
              <a:gd name="connsiteX67" fmla="*/ 3431823 w 3905956"/>
              <a:gd name="connsiteY67" fmla="*/ 51106 h 3065239"/>
              <a:gd name="connsiteX68" fmla="*/ 3714045 w 3905956"/>
              <a:gd name="connsiteY68" fmla="*/ 39817 h 3065239"/>
              <a:gd name="connsiteX69" fmla="*/ 3815645 w 3905956"/>
              <a:gd name="connsiteY69" fmla="*/ 17239 h 3065239"/>
              <a:gd name="connsiteX70" fmla="*/ 3905956 w 3905956"/>
              <a:gd name="connsiteY70" fmla="*/ 5950 h 306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05956" h="3065239">
                <a:moveTo>
                  <a:pt x="0" y="3065239"/>
                </a:moveTo>
                <a:cubicBezTo>
                  <a:pt x="18815" y="3016321"/>
                  <a:pt x="40662" y="2968463"/>
                  <a:pt x="56445" y="2918484"/>
                </a:cubicBezTo>
                <a:cubicBezTo>
                  <a:pt x="63338" y="2896657"/>
                  <a:pt x="62587" y="2873053"/>
                  <a:pt x="67734" y="2850750"/>
                </a:cubicBezTo>
                <a:cubicBezTo>
                  <a:pt x="73894" y="2824057"/>
                  <a:pt x="80949" y="2797473"/>
                  <a:pt x="90311" y="2771728"/>
                </a:cubicBezTo>
                <a:cubicBezTo>
                  <a:pt x="106027" y="2728508"/>
                  <a:pt x="119870" y="2719056"/>
                  <a:pt x="146756" y="2681417"/>
                </a:cubicBezTo>
                <a:cubicBezTo>
                  <a:pt x="154642" y="2670377"/>
                  <a:pt x="161808" y="2658839"/>
                  <a:pt x="169334" y="2647550"/>
                </a:cubicBezTo>
                <a:cubicBezTo>
                  <a:pt x="176860" y="2587343"/>
                  <a:pt x="171359" y="2524017"/>
                  <a:pt x="191911" y="2466928"/>
                </a:cubicBezTo>
                <a:cubicBezTo>
                  <a:pt x="206444" y="2426560"/>
                  <a:pt x="270934" y="2365328"/>
                  <a:pt x="270934" y="2365328"/>
                </a:cubicBezTo>
                <a:cubicBezTo>
                  <a:pt x="274697" y="2354039"/>
                  <a:pt x="275986" y="2341595"/>
                  <a:pt x="282223" y="2331461"/>
                </a:cubicBezTo>
                <a:cubicBezTo>
                  <a:pt x="306296" y="2292342"/>
                  <a:pt x="361245" y="2218572"/>
                  <a:pt x="361245" y="2218572"/>
                </a:cubicBezTo>
                <a:cubicBezTo>
                  <a:pt x="381311" y="2138310"/>
                  <a:pt x="360088" y="2201687"/>
                  <a:pt x="417689" y="2105684"/>
                </a:cubicBezTo>
                <a:cubicBezTo>
                  <a:pt x="426347" y="2091254"/>
                  <a:pt x="431609" y="2074958"/>
                  <a:pt x="440267" y="2060528"/>
                </a:cubicBezTo>
                <a:cubicBezTo>
                  <a:pt x="454228" y="2037260"/>
                  <a:pt x="470371" y="2015373"/>
                  <a:pt x="485423" y="1992795"/>
                </a:cubicBezTo>
                <a:lnTo>
                  <a:pt x="508000" y="1958928"/>
                </a:lnTo>
                <a:cubicBezTo>
                  <a:pt x="511763" y="1943876"/>
                  <a:pt x="515923" y="1928918"/>
                  <a:pt x="519289" y="1913772"/>
                </a:cubicBezTo>
                <a:cubicBezTo>
                  <a:pt x="523451" y="1895042"/>
                  <a:pt x="523841" y="1875294"/>
                  <a:pt x="530578" y="1857328"/>
                </a:cubicBezTo>
                <a:cubicBezTo>
                  <a:pt x="535342" y="1844624"/>
                  <a:pt x="543988" y="1833462"/>
                  <a:pt x="553156" y="1823461"/>
                </a:cubicBezTo>
                <a:cubicBezTo>
                  <a:pt x="585520" y="1788155"/>
                  <a:pt x="620889" y="1755728"/>
                  <a:pt x="654756" y="1721861"/>
                </a:cubicBezTo>
                <a:cubicBezTo>
                  <a:pt x="670271" y="1706346"/>
                  <a:pt x="675152" y="1682737"/>
                  <a:pt x="688623" y="1665417"/>
                </a:cubicBezTo>
                <a:cubicBezTo>
                  <a:pt x="701692" y="1648614"/>
                  <a:pt x="718726" y="1635313"/>
                  <a:pt x="733778" y="1620261"/>
                </a:cubicBezTo>
                <a:cubicBezTo>
                  <a:pt x="737541" y="1608972"/>
                  <a:pt x="741798" y="1597836"/>
                  <a:pt x="745067" y="1586395"/>
                </a:cubicBezTo>
                <a:cubicBezTo>
                  <a:pt x="755612" y="1549488"/>
                  <a:pt x="754651" y="1528461"/>
                  <a:pt x="778934" y="1496084"/>
                </a:cubicBezTo>
                <a:cubicBezTo>
                  <a:pt x="791706" y="1479055"/>
                  <a:pt x="809037" y="1465980"/>
                  <a:pt x="824089" y="1450928"/>
                </a:cubicBezTo>
                <a:cubicBezTo>
                  <a:pt x="827852" y="1439639"/>
                  <a:pt x="827944" y="1426353"/>
                  <a:pt x="835378" y="1417061"/>
                </a:cubicBezTo>
                <a:cubicBezTo>
                  <a:pt x="858649" y="1387973"/>
                  <a:pt x="888059" y="1364380"/>
                  <a:pt x="914400" y="1338039"/>
                </a:cubicBezTo>
                <a:lnTo>
                  <a:pt x="948267" y="1304172"/>
                </a:lnTo>
                <a:lnTo>
                  <a:pt x="982134" y="1270306"/>
                </a:lnTo>
                <a:lnTo>
                  <a:pt x="1016000" y="1236439"/>
                </a:lnTo>
                <a:cubicBezTo>
                  <a:pt x="1019763" y="1225150"/>
                  <a:pt x="1019855" y="1211864"/>
                  <a:pt x="1027289" y="1202572"/>
                </a:cubicBezTo>
                <a:cubicBezTo>
                  <a:pt x="1050165" y="1173977"/>
                  <a:pt x="1075324" y="1180326"/>
                  <a:pt x="1106311" y="1168706"/>
                </a:cubicBezTo>
                <a:cubicBezTo>
                  <a:pt x="1195407" y="1135295"/>
                  <a:pt x="1111429" y="1161532"/>
                  <a:pt x="1185334" y="1112261"/>
                </a:cubicBezTo>
                <a:cubicBezTo>
                  <a:pt x="1195235" y="1105660"/>
                  <a:pt x="1208557" y="1106293"/>
                  <a:pt x="1219200" y="1100972"/>
                </a:cubicBezTo>
                <a:cubicBezTo>
                  <a:pt x="1231335" y="1094904"/>
                  <a:pt x="1241778" y="1085921"/>
                  <a:pt x="1253067" y="1078395"/>
                </a:cubicBezTo>
                <a:cubicBezTo>
                  <a:pt x="1260593" y="1067106"/>
                  <a:pt x="1265434" y="1053462"/>
                  <a:pt x="1275645" y="1044528"/>
                </a:cubicBezTo>
                <a:cubicBezTo>
                  <a:pt x="1323422" y="1002723"/>
                  <a:pt x="1330728" y="1003588"/>
                  <a:pt x="1377245" y="988084"/>
                </a:cubicBezTo>
                <a:cubicBezTo>
                  <a:pt x="1388534" y="973032"/>
                  <a:pt x="1400175" y="958238"/>
                  <a:pt x="1411111" y="942928"/>
                </a:cubicBezTo>
                <a:cubicBezTo>
                  <a:pt x="1418997" y="931887"/>
                  <a:pt x="1425003" y="919484"/>
                  <a:pt x="1433689" y="909061"/>
                </a:cubicBezTo>
                <a:cubicBezTo>
                  <a:pt x="1464693" y="871857"/>
                  <a:pt x="1464859" y="878734"/>
                  <a:pt x="1501423" y="852617"/>
                </a:cubicBezTo>
                <a:cubicBezTo>
                  <a:pt x="1516733" y="841681"/>
                  <a:pt x="1531164" y="829540"/>
                  <a:pt x="1546578" y="818750"/>
                </a:cubicBezTo>
                <a:cubicBezTo>
                  <a:pt x="1568808" y="803189"/>
                  <a:pt x="1591733" y="788647"/>
                  <a:pt x="1614311" y="773595"/>
                </a:cubicBezTo>
                <a:lnTo>
                  <a:pt x="1648178" y="751017"/>
                </a:lnTo>
                <a:lnTo>
                  <a:pt x="1682045" y="728439"/>
                </a:lnTo>
                <a:cubicBezTo>
                  <a:pt x="1689571" y="717150"/>
                  <a:pt x="1694200" y="703258"/>
                  <a:pt x="1704623" y="694572"/>
                </a:cubicBezTo>
                <a:cubicBezTo>
                  <a:pt x="1732071" y="671699"/>
                  <a:pt x="1762573" y="669952"/>
                  <a:pt x="1794934" y="660706"/>
                </a:cubicBezTo>
                <a:cubicBezTo>
                  <a:pt x="1806375" y="657437"/>
                  <a:pt x="1817511" y="653180"/>
                  <a:pt x="1828800" y="649417"/>
                </a:cubicBezTo>
                <a:cubicBezTo>
                  <a:pt x="1840089" y="638128"/>
                  <a:pt x="1850402" y="625771"/>
                  <a:pt x="1862667" y="615550"/>
                </a:cubicBezTo>
                <a:cubicBezTo>
                  <a:pt x="1873090" y="606864"/>
                  <a:pt x="1885493" y="600858"/>
                  <a:pt x="1896534" y="592972"/>
                </a:cubicBezTo>
                <a:cubicBezTo>
                  <a:pt x="1911844" y="582036"/>
                  <a:pt x="1926276" y="569895"/>
                  <a:pt x="1941689" y="559106"/>
                </a:cubicBezTo>
                <a:cubicBezTo>
                  <a:pt x="1963919" y="543545"/>
                  <a:pt x="1986845" y="529002"/>
                  <a:pt x="2009423" y="513950"/>
                </a:cubicBezTo>
                <a:lnTo>
                  <a:pt x="2043289" y="491372"/>
                </a:lnTo>
                <a:cubicBezTo>
                  <a:pt x="2053190" y="484771"/>
                  <a:pt x="2065867" y="483847"/>
                  <a:pt x="2077156" y="480084"/>
                </a:cubicBezTo>
                <a:lnTo>
                  <a:pt x="2212623" y="389772"/>
                </a:lnTo>
                <a:cubicBezTo>
                  <a:pt x="2225532" y="381166"/>
                  <a:pt x="2242726" y="382247"/>
                  <a:pt x="2257778" y="378484"/>
                </a:cubicBezTo>
                <a:lnTo>
                  <a:pt x="2325511" y="333328"/>
                </a:lnTo>
                <a:cubicBezTo>
                  <a:pt x="2336800" y="325802"/>
                  <a:pt x="2346507" y="315040"/>
                  <a:pt x="2359378" y="310750"/>
                </a:cubicBezTo>
                <a:cubicBezTo>
                  <a:pt x="2370667" y="306987"/>
                  <a:pt x="2382602" y="304783"/>
                  <a:pt x="2393245" y="299461"/>
                </a:cubicBezTo>
                <a:cubicBezTo>
                  <a:pt x="2405380" y="293394"/>
                  <a:pt x="2413750" y="279242"/>
                  <a:pt x="2427111" y="276884"/>
                </a:cubicBezTo>
                <a:cubicBezTo>
                  <a:pt x="2479123" y="267706"/>
                  <a:pt x="2532523" y="269981"/>
                  <a:pt x="2585156" y="265595"/>
                </a:cubicBezTo>
                <a:cubicBezTo>
                  <a:pt x="2622843" y="262454"/>
                  <a:pt x="2660415" y="258069"/>
                  <a:pt x="2698045" y="254306"/>
                </a:cubicBezTo>
                <a:lnTo>
                  <a:pt x="2799645" y="186572"/>
                </a:lnTo>
                <a:cubicBezTo>
                  <a:pt x="2812554" y="177966"/>
                  <a:pt x="2829882" y="179546"/>
                  <a:pt x="2844800" y="175284"/>
                </a:cubicBezTo>
                <a:cubicBezTo>
                  <a:pt x="2856242" y="172015"/>
                  <a:pt x="2866998" y="166329"/>
                  <a:pt x="2878667" y="163995"/>
                </a:cubicBezTo>
                <a:cubicBezTo>
                  <a:pt x="2928579" y="154013"/>
                  <a:pt x="3025795" y="145895"/>
                  <a:pt x="3070578" y="141417"/>
                </a:cubicBezTo>
                <a:cubicBezTo>
                  <a:pt x="3085630" y="137654"/>
                  <a:pt x="3101207" y="135576"/>
                  <a:pt x="3115734" y="130128"/>
                </a:cubicBezTo>
                <a:cubicBezTo>
                  <a:pt x="3131491" y="124219"/>
                  <a:pt x="3144924" y="112872"/>
                  <a:pt x="3160889" y="107550"/>
                </a:cubicBezTo>
                <a:cubicBezTo>
                  <a:pt x="3179092" y="101482"/>
                  <a:pt x="3198519" y="100024"/>
                  <a:pt x="3217334" y="96261"/>
                </a:cubicBezTo>
                <a:cubicBezTo>
                  <a:pt x="3232386" y="88735"/>
                  <a:pt x="3246370" y="78519"/>
                  <a:pt x="3262489" y="73684"/>
                </a:cubicBezTo>
                <a:cubicBezTo>
                  <a:pt x="3289697" y="65522"/>
                  <a:pt x="3417841" y="51928"/>
                  <a:pt x="3431823" y="51106"/>
                </a:cubicBezTo>
                <a:cubicBezTo>
                  <a:pt x="3525810" y="45577"/>
                  <a:pt x="3619971" y="43580"/>
                  <a:pt x="3714045" y="39817"/>
                </a:cubicBezTo>
                <a:cubicBezTo>
                  <a:pt x="3790282" y="14404"/>
                  <a:pt x="3696439" y="43729"/>
                  <a:pt x="3815645" y="17239"/>
                </a:cubicBezTo>
                <a:cubicBezTo>
                  <a:pt x="3893220" y="0"/>
                  <a:pt x="3796724" y="5950"/>
                  <a:pt x="3905956" y="5950"/>
                </a:cubicBezTo>
              </a:path>
            </a:pathLst>
          </a:cu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2133600" y="2218267"/>
            <a:ext cx="4605867" cy="3561644"/>
          </a:xfrm>
          <a:custGeom>
            <a:avLst/>
            <a:gdLst>
              <a:gd name="connsiteX0" fmla="*/ 3917245 w 3962400"/>
              <a:gd name="connsiteY0" fmla="*/ 0 h 3070578"/>
              <a:gd name="connsiteX1" fmla="*/ 3296356 w 3962400"/>
              <a:gd name="connsiteY1" fmla="*/ 67734 h 3070578"/>
              <a:gd name="connsiteX2" fmla="*/ 2585156 w 3962400"/>
              <a:gd name="connsiteY2" fmla="*/ 225778 h 3070578"/>
              <a:gd name="connsiteX3" fmla="*/ 1828800 w 3962400"/>
              <a:gd name="connsiteY3" fmla="*/ 620889 h 3070578"/>
              <a:gd name="connsiteX4" fmla="*/ 1365956 w 3962400"/>
              <a:gd name="connsiteY4" fmla="*/ 925689 h 3070578"/>
              <a:gd name="connsiteX5" fmla="*/ 1027289 w 3962400"/>
              <a:gd name="connsiteY5" fmla="*/ 1207911 h 3070578"/>
              <a:gd name="connsiteX6" fmla="*/ 553156 w 3962400"/>
              <a:gd name="connsiteY6" fmla="*/ 1828800 h 3070578"/>
              <a:gd name="connsiteX7" fmla="*/ 180623 w 3962400"/>
              <a:gd name="connsiteY7" fmla="*/ 2517423 h 3070578"/>
              <a:gd name="connsiteX8" fmla="*/ 0 w 3962400"/>
              <a:gd name="connsiteY8" fmla="*/ 3070578 h 3070578"/>
              <a:gd name="connsiteX9" fmla="*/ 3962400 w 3962400"/>
              <a:gd name="connsiteY9" fmla="*/ 3070578 h 3070578"/>
              <a:gd name="connsiteX10" fmla="*/ 3917245 w 3962400"/>
              <a:gd name="connsiteY10" fmla="*/ 0 h 307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400" h="3070578">
                <a:moveTo>
                  <a:pt x="3917245" y="0"/>
                </a:moveTo>
                <a:lnTo>
                  <a:pt x="3296356" y="67734"/>
                </a:lnTo>
                <a:lnTo>
                  <a:pt x="2585156" y="225778"/>
                </a:lnTo>
                <a:lnTo>
                  <a:pt x="1828800" y="620889"/>
                </a:lnTo>
                <a:lnTo>
                  <a:pt x="1365956" y="925689"/>
                </a:lnTo>
                <a:lnTo>
                  <a:pt x="1027289" y="1207911"/>
                </a:lnTo>
                <a:lnTo>
                  <a:pt x="553156" y="1828800"/>
                </a:lnTo>
                <a:lnTo>
                  <a:pt x="180623" y="2517423"/>
                </a:lnTo>
                <a:lnTo>
                  <a:pt x="0" y="3070578"/>
                </a:lnTo>
                <a:lnTo>
                  <a:pt x="3962400" y="3070578"/>
                </a:lnTo>
                <a:lnTo>
                  <a:pt x="3917245"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1065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uc_g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2" y="1989262"/>
            <a:ext cx="8280401" cy="4543894"/>
          </a:xfrm>
          <a:prstGeom prst="rect">
            <a:avLst/>
          </a:prstGeom>
        </p:spPr>
      </p:pic>
      <p:sp>
        <p:nvSpPr>
          <p:cNvPr id="2" name="Title 1"/>
          <p:cNvSpPr>
            <a:spLocks noGrp="1"/>
          </p:cNvSpPr>
          <p:nvPr>
            <p:ph type="title"/>
          </p:nvPr>
        </p:nvSpPr>
        <p:spPr>
          <a:xfrm>
            <a:off x="152399" y="0"/>
            <a:ext cx="8805334" cy="745067"/>
          </a:xfrm>
        </p:spPr>
        <p:txBody>
          <a:bodyPr>
            <a:normAutofit fontScale="90000"/>
          </a:bodyPr>
          <a:lstStyle/>
          <a:p>
            <a:r>
              <a:rPr lang="en-US" sz="3200" u="sng" dirty="0" smtClean="0"/>
              <a:t>Probabilistic interpretation of AUC</a:t>
            </a:r>
            <a:endParaRPr lang="en-US" sz="3200" u="sng" dirty="0"/>
          </a:p>
        </p:txBody>
      </p:sp>
      <p:pic>
        <p:nvPicPr>
          <p:cNvPr id="7" name="Picture 6" descr="Screen Shot 2014-10-16 at 4.50.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2" y="745067"/>
            <a:ext cx="8449733" cy="1531362"/>
          </a:xfrm>
          <a:prstGeom prst="rect">
            <a:avLst/>
          </a:prstGeom>
        </p:spPr>
      </p:pic>
    </p:spTree>
    <p:extLst>
      <p:ext uri="{BB962C8B-B14F-4D97-AF65-F5344CB8AC3E}">
        <p14:creationId xmlns:p14="http://schemas.microsoft.com/office/powerpoint/2010/main" val="23348042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0"/>
            <a:ext cx="8805334" cy="745067"/>
          </a:xfrm>
        </p:spPr>
        <p:txBody>
          <a:bodyPr>
            <a:normAutofit/>
          </a:bodyPr>
          <a:lstStyle/>
          <a:p>
            <a:r>
              <a:rPr lang="en-US" sz="3200" u="sng" dirty="0" smtClean="0"/>
              <a:t>Different examples</a:t>
            </a:r>
            <a:endParaRPr lang="en-US" sz="3200" u="sng" dirty="0"/>
          </a:p>
        </p:txBody>
      </p:sp>
      <p:pic>
        <p:nvPicPr>
          <p:cNvPr id="3" name="Picture 2" descr="au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32" y="1803400"/>
            <a:ext cx="6739467" cy="5054600"/>
          </a:xfrm>
          <a:prstGeom prst="rect">
            <a:avLst/>
          </a:prstGeom>
        </p:spPr>
      </p:pic>
      <p:sp>
        <p:nvSpPr>
          <p:cNvPr id="6" name="TextBox 5"/>
          <p:cNvSpPr txBox="1"/>
          <p:nvPr/>
        </p:nvSpPr>
        <p:spPr>
          <a:xfrm>
            <a:off x="169332" y="744437"/>
            <a:ext cx="8280401" cy="923330"/>
          </a:xfrm>
          <a:prstGeom prst="rect">
            <a:avLst/>
          </a:prstGeom>
          <a:noFill/>
        </p:spPr>
        <p:txBody>
          <a:bodyPr wrap="square" rtlCol="0">
            <a:spAutoFit/>
          </a:bodyPr>
          <a:lstStyle/>
          <a:p>
            <a:r>
              <a:rPr lang="en-US" dirty="0" smtClean="0">
                <a:solidFill>
                  <a:srgbClr val="000000"/>
                </a:solidFill>
              </a:rPr>
              <a:t>A good AUC depends on the problem. Although AUC=0.6 means reasonably bad separation of the classes, it could still create value. Also, really high AUCs are often too good to be true and should be treated with suspicion. </a:t>
            </a:r>
            <a:endParaRPr lang="en-US" dirty="0">
              <a:solidFill>
                <a:srgbClr val="000000"/>
              </a:solidFill>
            </a:endParaRPr>
          </a:p>
        </p:txBody>
      </p:sp>
    </p:spTree>
    <p:extLst>
      <p:ext uri="{BB962C8B-B14F-4D97-AF65-F5344CB8AC3E}">
        <p14:creationId xmlns:p14="http://schemas.microsoft.com/office/powerpoint/2010/main" val="254162970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C Co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4" y="2146299"/>
            <a:ext cx="6173139" cy="4339167"/>
          </a:xfrm>
          <a:prstGeom prst="rect">
            <a:avLst/>
          </a:prstGeom>
        </p:spPr>
      </p:pic>
      <p:sp>
        <p:nvSpPr>
          <p:cNvPr id="2" name="Title 1"/>
          <p:cNvSpPr>
            <a:spLocks noGrp="1"/>
          </p:cNvSpPr>
          <p:nvPr>
            <p:ph type="title"/>
          </p:nvPr>
        </p:nvSpPr>
        <p:spPr>
          <a:xfrm>
            <a:off x="152399" y="-84665"/>
            <a:ext cx="8805334" cy="745067"/>
          </a:xfrm>
        </p:spPr>
        <p:txBody>
          <a:bodyPr>
            <a:normAutofit/>
          </a:bodyPr>
          <a:lstStyle/>
          <a:p>
            <a:r>
              <a:rPr lang="en-US" sz="3200" u="sng" dirty="0" smtClean="0"/>
              <a:t>Comparing </a:t>
            </a:r>
            <a:r>
              <a:rPr lang="en-US" sz="3200" u="sng" dirty="0" err="1" smtClean="0"/>
              <a:t>aucs</a:t>
            </a:r>
            <a:endParaRPr lang="en-US" sz="3200" u="sng" dirty="0"/>
          </a:p>
        </p:txBody>
      </p:sp>
      <p:sp>
        <p:nvSpPr>
          <p:cNvPr id="6" name="TextBox 5"/>
          <p:cNvSpPr txBox="1"/>
          <p:nvPr/>
        </p:nvSpPr>
        <p:spPr>
          <a:xfrm>
            <a:off x="169332" y="608973"/>
            <a:ext cx="8280401" cy="646331"/>
          </a:xfrm>
          <a:prstGeom prst="rect">
            <a:avLst/>
          </a:prstGeom>
          <a:noFill/>
        </p:spPr>
        <p:txBody>
          <a:bodyPr wrap="square" rtlCol="0">
            <a:spAutoFit/>
          </a:bodyPr>
          <a:lstStyle/>
          <a:p>
            <a:r>
              <a:rPr lang="en-US" dirty="0" smtClean="0">
                <a:solidFill>
                  <a:srgbClr val="000000"/>
                </a:solidFill>
              </a:rPr>
              <a:t>We built 4 different classifiers using the ads dataset. We can compare the models using ROC analysis. </a:t>
            </a:r>
            <a:endParaRPr lang="en-US" dirty="0">
              <a:solidFill>
                <a:srgbClr val="000000"/>
              </a:solidFill>
            </a:endParaRPr>
          </a:p>
        </p:txBody>
      </p:sp>
      <p:sp>
        <p:nvSpPr>
          <p:cNvPr id="5" name="TextBox 4"/>
          <p:cNvSpPr txBox="1"/>
          <p:nvPr/>
        </p:nvSpPr>
        <p:spPr>
          <a:xfrm>
            <a:off x="338666" y="1271134"/>
            <a:ext cx="7636933" cy="923330"/>
          </a:xfrm>
          <a:prstGeom prst="rect">
            <a:avLst/>
          </a:prstGeom>
          <a:noFill/>
        </p:spPr>
        <p:txBody>
          <a:bodyPr wrap="square" rtlCol="0">
            <a:spAutoFit/>
          </a:bodyPr>
          <a:lstStyle/>
          <a:p>
            <a:pPr marL="285750" indent="-285750">
              <a:buFont typeface="Arial"/>
              <a:buChar char="•"/>
            </a:pPr>
            <a:r>
              <a:rPr lang="en-US" dirty="0" smtClean="0"/>
              <a:t>A universally better model has higher TPR at all FPR </a:t>
            </a:r>
            <a:r>
              <a:rPr lang="en-US" dirty="0" smtClean="0">
                <a:solidFill>
                  <a:schemeClr val="tx2"/>
                </a:solidFill>
              </a:rPr>
              <a:t>(LR &gt; </a:t>
            </a:r>
            <a:r>
              <a:rPr lang="en-US" dirty="0" err="1">
                <a:solidFill>
                  <a:schemeClr val="tx2"/>
                </a:solidFill>
              </a:rPr>
              <a:t>k</a:t>
            </a:r>
            <a:r>
              <a:rPr lang="en-US" dirty="0" err="1" smtClean="0">
                <a:solidFill>
                  <a:schemeClr val="tx2"/>
                </a:solidFill>
              </a:rPr>
              <a:t>NN</a:t>
            </a:r>
            <a:r>
              <a:rPr lang="en-US" dirty="0" smtClean="0">
                <a:solidFill>
                  <a:schemeClr val="tx2"/>
                </a:solidFill>
              </a:rPr>
              <a:t>)</a:t>
            </a:r>
          </a:p>
          <a:p>
            <a:pPr marL="285750" indent="-285750">
              <a:buFont typeface="Arial"/>
              <a:buChar char="•"/>
            </a:pPr>
            <a:r>
              <a:rPr lang="en-US" dirty="0" smtClean="0"/>
              <a:t>Some models overlap. Better model depends on whether you value TPR or FPR more </a:t>
            </a:r>
            <a:r>
              <a:rPr lang="en-US" dirty="0" smtClean="0">
                <a:solidFill>
                  <a:srgbClr val="D1282E"/>
                </a:solidFill>
              </a:rPr>
              <a:t>(DT is best where FPR&lt;0.05)</a:t>
            </a:r>
            <a:endParaRPr lang="en-US" dirty="0">
              <a:solidFill>
                <a:srgbClr val="D1282E"/>
              </a:solidFill>
            </a:endParaRPr>
          </a:p>
        </p:txBody>
      </p:sp>
    </p:spTree>
    <p:extLst>
      <p:ext uri="{BB962C8B-B14F-4D97-AF65-F5344CB8AC3E}">
        <p14:creationId xmlns:p14="http://schemas.microsoft.com/office/powerpoint/2010/main" val="283895487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747"/>
            <a:ext cx="5791200" cy="643785"/>
          </a:xfrm>
        </p:spPr>
        <p:txBody>
          <a:bodyPr>
            <a:normAutofit/>
          </a:bodyPr>
          <a:lstStyle/>
          <a:p>
            <a:r>
              <a:rPr lang="en-US" u="sng" dirty="0" smtClean="0"/>
              <a:t>Fun AUC Facts</a:t>
            </a:r>
            <a:endParaRPr lang="en-US" u="sng" dirty="0"/>
          </a:p>
        </p:txBody>
      </p:sp>
      <p:sp>
        <p:nvSpPr>
          <p:cNvPr id="73" name="TextBox 72"/>
          <p:cNvSpPr txBox="1"/>
          <p:nvPr/>
        </p:nvSpPr>
        <p:spPr>
          <a:xfrm>
            <a:off x="338667" y="1418372"/>
            <a:ext cx="8178800" cy="4093428"/>
          </a:xfrm>
          <a:prstGeom prst="rect">
            <a:avLst/>
          </a:prstGeom>
          <a:noFill/>
        </p:spPr>
        <p:txBody>
          <a:bodyPr wrap="square" rtlCol="0">
            <a:spAutoFit/>
          </a:bodyPr>
          <a:lstStyle/>
          <a:p>
            <a:pPr>
              <a:buFont typeface="Arial" pitchFamily="34" charset="0"/>
              <a:buChar char="•"/>
            </a:pPr>
            <a:r>
              <a:rPr lang="en-US" sz="2000" dirty="0" smtClean="0"/>
              <a:t> </a:t>
            </a:r>
            <a:r>
              <a:rPr lang="en-US" sz="2000" b="1" dirty="0" smtClean="0"/>
              <a:t>Nice interpretation</a:t>
            </a:r>
            <a:r>
              <a:rPr lang="en-US" sz="2000" dirty="0" smtClean="0"/>
              <a:t>: gives the probability that a positive instance will have a higher score than a negative instance (equivalent to Mann-Whitney U statistic)</a:t>
            </a:r>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 </a:t>
            </a:r>
            <a:r>
              <a:rPr lang="en-US" sz="2000" b="1" dirty="0" smtClean="0"/>
              <a:t>Base Rate Invariant: </a:t>
            </a:r>
            <a:r>
              <a:rPr lang="en-US" sz="2000" dirty="0" smtClean="0"/>
              <a:t>AUC is invariant to P(+) in the data set (unlike lift metrics). Useful for doing comparisons across data sets with different base rates. Or after down sampling.</a:t>
            </a:r>
          </a:p>
          <a:p>
            <a:pPr>
              <a:buFont typeface="Arial" pitchFamily="34" charset="0"/>
              <a:buChar char="•"/>
            </a:pPr>
            <a:endParaRPr lang="en-US" sz="2000" b="1" dirty="0" smtClean="0"/>
          </a:p>
          <a:p>
            <a:pPr>
              <a:buFont typeface="Arial" pitchFamily="34" charset="0"/>
              <a:buChar char="•"/>
            </a:pPr>
            <a:endParaRPr lang="en-US" sz="2000" b="1" dirty="0" smtClean="0"/>
          </a:p>
          <a:p>
            <a:pPr>
              <a:buFont typeface="Arial" pitchFamily="34" charset="0"/>
              <a:buChar char="•"/>
            </a:pPr>
            <a:r>
              <a:rPr lang="en-US" sz="2000" b="1" dirty="0" smtClean="0"/>
              <a:t> Is Nicely Bounded: </a:t>
            </a:r>
            <a:r>
              <a:rPr lang="en-US" sz="2000" dirty="0" smtClean="0"/>
              <a:t>AUC scores range from [0,1], where 1 is a perfect classifier and 0 is a perfectly wrong classifier. A random classifier has an exact score of 0.5.</a:t>
            </a:r>
            <a:endParaRPr lang="en-US" sz="2000" b="1" dirty="0"/>
          </a:p>
        </p:txBody>
      </p:sp>
    </p:spTree>
    <p:extLst>
      <p:ext uri="{BB962C8B-B14F-4D97-AF65-F5344CB8AC3E}">
        <p14:creationId xmlns:p14="http://schemas.microsoft.com/office/powerpoint/2010/main" val="1944582868"/>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if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6" y="1956927"/>
            <a:ext cx="5858931" cy="4394198"/>
          </a:xfrm>
          <a:prstGeom prst="rect">
            <a:avLst/>
          </a:prstGeom>
        </p:spPr>
      </p:pic>
      <p:sp>
        <p:nvSpPr>
          <p:cNvPr id="2" name="Title 1"/>
          <p:cNvSpPr>
            <a:spLocks noGrp="1"/>
          </p:cNvSpPr>
          <p:nvPr>
            <p:ph type="title"/>
          </p:nvPr>
        </p:nvSpPr>
        <p:spPr>
          <a:xfrm>
            <a:off x="287870" y="50484"/>
            <a:ext cx="5791200" cy="643785"/>
          </a:xfrm>
        </p:spPr>
        <p:txBody>
          <a:bodyPr>
            <a:normAutofit/>
          </a:bodyPr>
          <a:lstStyle/>
          <a:p>
            <a:r>
              <a:rPr lang="en-US" u="sng" dirty="0" smtClean="0"/>
              <a:t>lift</a:t>
            </a:r>
            <a:endParaRPr lang="en-US" u="sng" dirty="0"/>
          </a:p>
        </p:txBody>
      </p:sp>
      <p:sp>
        <p:nvSpPr>
          <p:cNvPr id="73" name="TextBox 72"/>
          <p:cNvSpPr txBox="1"/>
          <p:nvPr/>
        </p:nvSpPr>
        <p:spPr>
          <a:xfrm>
            <a:off x="287870" y="724108"/>
            <a:ext cx="8365066" cy="1231106"/>
          </a:xfrm>
          <a:prstGeom prst="rect">
            <a:avLst/>
          </a:prstGeom>
          <a:noFill/>
        </p:spPr>
        <p:txBody>
          <a:bodyPr wrap="square" rtlCol="0">
            <a:spAutoFit/>
          </a:bodyPr>
          <a:lstStyle/>
          <a:p>
            <a:r>
              <a:rPr lang="en-US" dirty="0" smtClean="0"/>
              <a:t>Lift can be both a ranking metric and a classification metric. For ranking, we can see which model fits the entire distribution of users better. For single classification, we can measure lift for a desired targeting threshold. </a:t>
            </a:r>
          </a:p>
          <a:p>
            <a:endParaRPr lang="en-US" sz="2000" dirty="0" smtClean="0"/>
          </a:p>
        </p:txBody>
      </p:sp>
      <p:sp>
        <p:nvSpPr>
          <p:cNvPr id="5" name="TextBox 4"/>
          <p:cNvSpPr txBox="1"/>
          <p:nvPr/>
        </p:nvSpPr>
        <p:spPr>
          <a:xfrm>
            <a:off x="5571064" y="1561077"/>
            <a:ext cx="3386666" cy="5570756"/>
          </a:xfrm>
          <a:prstGeom prst="rect">
            <a:avLst/>
          </a:prstGeom>
          <a:noFill/>
        </p:spPr>
        <p:txBody>
          <a:bodyPr wrap="square" rtlCol="0">
            <a:spAutoFit/>
          </a:bodyPr>
          <a:lstStyle/>
          <a:p>
            <a:pPr>
              <a:buFont typeface="Arial" pitchFamily="34" charset="0"/>
              <a:buChar char="•"/>
            </a:pPr>
            <a:endParaRPr lang="en-US" sz="2000" dirty="0" smtClean="0"/>
          </a:p>
          <a:p>
            <a:r>
              <a:rPr lang="en-US" sz="2000" b="1" u="sng" dirty="0" smtClean="0"/>
              <a:t>Lift Properties</a:t>
            </a:r>
          </a:p>
          <a:p>
            <a:endParaRPr lang="en-US" sz="2000" b="1" u="sng" dirty="0"/>
          </a:p>
          <a:p>
            <a:pPr>
              <a:buFont typeface="Arial" pitchFamily="34" charset="0"/>
              <a:buChar char="•"/>
            </a:pPr>
            <a:r>
              <a:rPr lang="en-US" sz="2000" dirty="0" smtClean="0"/>
              <a:t> </a:t>
            </a:r>
            <a:r>
              <a:rPr lang="en-US" b="1" dirty="0" smtClean="0"/>
              <a:t>Nice interpretation</a:t>
            </a:r>
            <a:r>
              <a:rPr lang="en-US" dirty="0" smtClean="0"/>
              <a:t>: the lift tells you exactly how many more positive outcomes you might expect relative to the baseline strategy. Also lends well to economic analysis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a:t>
            </a:r>
            <a:r>
              <a:rPr lang="en-US" b="1" dirty="0" smtClean="0"/>
              <a:t>Base Rate Non-Invariant: </a:t>
            </a:r>
            <a:r>
              <a:rPr lang="en-US" dirty="0" smtClean="0"/>
              <a:t>Lift will change if you alter P(+). This has implications for down sampling or for comparing models from different datasets. </a:t>
            </a:r>
          </a:p>
          <a:p>
            <a:endParaRPr lang="en-US" sz="2000" b="1" dirty="0" smtClean="0"/>
          </a:p>
          <a:p>
            <a:pPr>
              <a:buFont typeface="Arial" pitchFamily="34" charset="0"/>
              <a:buChar char="•"/>
            </a:pPr>
            <a:endParaRPr lang="en-US" sz="2000" b="1" dirty="0" smtClean="0"/>
          </a:p>
          <a:p>
            <a:endParaRPr lang="en-US" sz="2000" b="1" dirty="0"/>
          </a:p>
        </p:txBody>
      </p:sp>
    </p:spTree>
    <p:extLst>
      <p:ext uri="{BB962C8B-B14F-4D97-AF65-F5344CB8AC3E}">
        <p14:creationId xmlns:p14="http://schemas.microsoft.com/office/powerpoint/2010/main" val="92187982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2882"/>
            <a:ext cx="5791200" cy="660718"/>
          </a:xfrm>
        </p:spPr>
        <p:txBody>
          <a:bodyPr>
            <a:normAutofit/>
          </a:bodyPr>
          <a:lstStyle/>
          <a:p>
            <a:r>
              <a:rPr lang="en-US" u="sng" dirty="0" smtClean="0"/>
              <a:t>Density Estimation</a:t>
            </a:r>
            <a:endParaRPr lang="en-US" u="sng" dirty="0"/>
          </a:p>
        </p:txBody>
      </p:sp>
      <p:sp>
        <p:nvSpPr>
          <p:cNvPr id="73" name="TextBox 72"/>
          <p:cNvSpPr txBox="1"/>
          <p:nvPr/>
        </p:nvSpPr>
        <p:spPr>
          <a:xfrm>
            <a:off x="304800" y="941457"/>
            <a:ext cx="8305800" cy="707886"/>
          </a:xfrm>
          <a:prstGeom prst="rect">
            <a:avLst/>
          </a:prstGeom>
          <a:noFill/>
        </p:spPr>
        <p:txBody>
          <a:bodyPr wrap="square" rtlCol="0">
            <a:spAutoFit/>
          </a:bodyPr>
          <a:lstStyle/>
          <a:p>
            <a:r>
              <a:rPr lang="en-US" sz="2000" dirty="0" smtClean="0"/>
              <a:t>Sometimes you want to evaluate how well your model estimates the underlying conditional distribution of your data: P(Y|X)</a:t>
            </a:r>
            <a:endParaRPr lang="en-US" sz="2000" dirty="0"/>
          </a:p>
        </p:txBody>
      </p:sp>
      <p:pic>
        <p:nvPicPr>
          <p:cNvPr id="4" name="Picture 3" descr="Screen Shot 2014-10-16 at 6.44.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66" y="1926166"/>
            <a:ext cx="6985000" cy="4191000"/>
          </a:xfrm>
          <a:prstGeom prst="rect">
            <a:avLst/>
          </a:prstGeom>
        </p:spPr>
      </p:pic>
    </p:spTree>
    <p:extLst>
      <p:ext uri="{BB962C8B-B14F-4D97-AF65-F5344CB8AC3E}">
        <p14:creationId xmlns:p14="http://schemas.microsoft.com/office/powerpoint/2010/main" val="321566904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33" y="169333"/>
            <a:ext cx="8365067" cy="559118"/>
          </a:xfrm>
        </p:spPr>
        <p:txBody>
          <a:bodyPr>
            <a:normAutofit fontScale="90000"/>
          </a:bodyPr>
          <a:lstStyle/>
          <a:p>
            <a:r>
              <a:rPr lang="en-US" u="sng" dirty="0" smtClean="0"/>
              <a:t>Back to ads data</a:t>
            </a:r>
            <a:endParaRPr lang="en-US" u="sng" dirty="0"/>
          </a:p>
        </p:txBody>
      </p:sp>
      <p:sp>
        <p:nvSpPr>
          <p:cNvPr id="7" name="TextBox 6"/>
          <p:cNvSpPr txBox="1"/>
          <p:nvPr/>
        </p:nvSpPr>
        <p:spPr>
          <a:xfrm>
            <a:off x="313268" y="846674"/>
            <a:ext cx="8424332" cy="3385542"/>
          </a:xfrm>
          <a:prstGeom prst="rect">
            <a:avLst/>
          </a:prstGeom>
          <a:noFill/>
        </p:spPr>
        <p:txBody>
          <a:bodyPr wrap="square" rtlCol="0">
            <a:spAutoFit/>
          </a:bodyPr>
          <a:lstStyle/>
          <a:p>
            <a:r>
              <a:rPr lang="en-US" sz="2400" b="1" u="sng" dirty="0" smtClean="0"/>
              <a:t>Scenario 1:</a:t>
            </a:r>
            <a:r>
              <a:rPr lang="en-US" sz="2400" u="sng" dirty="0" smtClean="0"/>
              <a:t> </a:t>
            </a:r>
          </a:p>
          <a:p>
            <a:endParaRPr lang="en-US" sz="2400" dirty="0" smtClean="0"/>
          </a:p>
          <a:p>
            <a:r>
              <a:rPr lang="en-US" sz="2400" dirty="0" smtClean="0"/>
              <a:t>Constraints:  </a:t>
            </a:r>
            <a:r>
              <a:rPr lang="en-US" sz="2000" dirty="0" smtClean="0"/>
              <a:t>a budget </a:t>
            </a:r>
            <a:r>
              <a:rPr lang="en-US" sz="2000" i="1" dirty="0" smtClean="0"/>
              <a:t>k</a:t>
            </a:r>
            <a:r>
              <a:rPr lang="en-US" sz="2000" dirty="0" smtClean="0"/>
              <a:t> and a population </a:t>
            </a:r>
            <a:r>
              <a:rPr lang="en-US" sz="2000" i="1" dirty="0" smtClean="0"/>
              <a:t>n </a:t>
            </a:r>
            <a:r>
              <a:rPr lang="en-US" sz="2000" dirty="0" smtClean="0"/>
              <a:t>(</a:t>
            </a:r>
            <a:r>
              <a:rPr lang="en-US" sz="2000" i="1" dirty="0" smtClean="0"/>
              <a:t>k </a:t>
            </a:r>
            <a:r>
              <a:rPr lang="en-US" sz="2000" dirty="0" smtClean="0"/>
              <a:t>and </a:t>
            </a:r>
            <a:r>
              <a:rPr lang="en-US" sz="2000" i="1" dirty="0" smtClean="0"/>
              <a:t>n </a:t>
            </a:r>
            <a:r>
              <a:rPr lang="en-US" sz="2000" dirty="0" smtClean="0"/>
              <a:t>on the same unit scale)</a:t>
            </a:r>
          </a:p>
          <a:p>
            <a:endParaRPr lang="en-US" dirty="0" smtClean="0"/>
          </a:p>
          <a:p>
            <a:r>
              <a:rPr lang="en-US" sz="2400" dirty="0" smtClean="0"/>
              <a:t>Goal</a:t>
            </a:r>
            <a:r>
              <a:rPr lang="en-US" i="1" dirty="0" smtClean="0"/>
              <a:t>:</a:t>
            </a:r>
            <a:r>
              <a:rPr lang="en-US" dirty="0" smtClean="0"/>
              <a:t>  </a:t>
            </a:r>
            <a:r>
              <a:rPr lang="en-US" sz="2000" dirty="0" smtClean="0"/>
              <a:t>Maximize the ROI for the client</a:t>
            </a:r>
          </a:p>
          <a:p>
            <a:endParaRPr lang="en-US" dirty="0" smtClean="0"/>
          </a:p>
          <a:p>
            <a:r>
              <a:rPr lang="en-US" sz="2400" dirty="0" smtClean="0">
                <a:solidFill>
                  <a:srgbClr val="000000"/>
                </a:solidFill>
              </a:rPr>
              <a:t>Solution</a:t>
            </a:r>
            <a:r>
              <a:rPr lang="en-US" i="1" dirty="0" smtClean="0"/>
              <a:t>:</a:t>
            </a:r>
            <a:r>
              <a:rPr lang="en-US" dirty="0" smtClean="0"/>
              <a:t>  </a:t>
            </a:r>
            <a:r>
              <a:rPr lang="en-US" sz="2000" dirty="0" smtClean="0"/>
              <a:t>Target (k/n)% of the population, such that the selected set of </a:t>
            </a:r>
            <a:r>
              <a:rPr lang="en-US" sz="2000" i="1" dirty="0" smtClean="0"/>
              <a:t>k</a:t>
            </a:r>
            <a:r>
              <a:rPr lang="en-US" sz="2000" dirty="0" smtClean="0"/>
              <a:t> prospects maximizes the total number of conversions</a:t>
            </a:r>
          </a:p>
          <a:p>
            <a:endParaRPr lang="en-US" dirty="0"/>
          </a:p>
        </p:txBody>
      </p:sp>
      <p:sp>
        <p:nvSpPr>
          <p:cNvPr id="8" name="TextBox 7"/>
          <p:cNvSpPr txBox="1"/>
          <p:nvPr/>
        </p:nvSpPr>
        <p:spPr>
          <a:xfrm>
            <a:off x="533400" y="4667197"/>
            <a:ext cx="7924800" cy="461665"/>
          </a:xfrm>
          <a:prstGeom prst="rect">
            <a:avLst/>
          </a:prstGeom>
          <a:noFill/>
        </p:spPr>
        <p:txBody>
          <a:bodyPr wrap="square" rtlCol="0">
            <a:spAutoFit/>
          </a:bodyPr>
          <a:lstStyle/>
          <a:p>
            <a:pPr algn="ctr"/>
            <a:r>
              <a:rPr lang="en-US" sz="2400" b="1" dirty="0" smtClean="0">
                <a:solidFill>
                  <a:srgbClr val="FF0000"/>
                </a:solidFill>
              </a:rPr>
              <a:t>What metrics can we use to choose the best model</a:t>
            </a:r>
            <a:endParaRPr lang="en-US" sz="2400" b="1" dirty="0">
              <a:solidFill>
                <a:srgbClr val="FF0000"/>
              </a:solidFill>
            </a:endParaRPr>
          </a:p>
        </p:txBody>
      </p:sp>
    </p:spTree>
    <p:extLst>
      <p:ext uri="{BB962C8B-B14F-4D97-AF65-F5344CB8AC3E}">
        <p14:creationId xmlns:p14="http://schemas.microsoft.com/office/powerpoint/2010/main" val="1822381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33" y="169333"/>
            <a:ext cx="8365067" cy="559118"/>
          </a:xfrm>
        </p:spPr>
        <p:txBody>
          <a:bodyPr>
            <a:normAutofit fontScale="90000"/>
          </a:bodyPr>
          <a:lstStyle/>
          <a:p>
            <a:r>
              <a:rPr lang="en-US" u="sng" dirty="0" smtClean="0"/>
              <a:t>Back to ads data</a:t>
            </a:r>
            <a:endParaRPr lang="en-US" u="sng" dirty="0"/>
          </a:p>
        </p:txBody>
      </p:sp>
      <p:sp>
        <p:nvSpPr>
          <p:cNvPr id="7" name="TextBox 6"/>
          <p:cNvSpPr txBox="1"/>
          <p:nvPr/>
        </p:nvSpPr>
        <p:spPr>
          <a:xfrm>
            <a:off x="313268" y="846674"/>
            <a:ext cx="8424332" cy="3385542"/>
          </a:xfrm>
          <a:prstGeom prst="rect">
            <a:avLst/>
          </a:prstGeom>
          <a:noFill/>
        </p:spPr>
        <p:txBody>
          <a:bodyPr wrap="square" rtlCol="0">
            <a:spAutoFit/>
          </a:bodyPr>
          <a:lstStyle/>
          <a:p>
            <a:r>
              <a:rPr lang="en-US" sz="2400" b="1" u="sng" dirty="0" smtClean="0"/>
              <a:t>Scenario 1:</a:t>
            </a:r>
            <a:r>
              <a:rPr lang="en-US" sz="2400" u="sng" dirty="0" smtClean="0"/>
              <a:t> </a:t>
            </a:r>
          </a:p>
          <a:p>
            <a:endParaRPr lang="en-US" sz="2400" dirty="0" smtClean="0"/>
          </a:p>
          <a:p>
            <a:r>
              <a:rPr lang="en-US" sz="2400" dirty="0" smtClean="0"/>
              <a:t>Constraints: </a:t>
            </a:r>
            <a:r>
              <a:rPr lang="en-US" sz="2000" dirty="0" smtClean="0"/>
              <a:t>a budget </a:t>
            </a:r>
            <a:r>
              <a:rPr lang="en-US" sz="2000" i="1" dirty="0" smtClean="0"/>
              <a:t>k</a:t>
            </a:r>
            <a:r>
              <a:rPr lang="en-US" sz="2000" dirty="0" smtClean="0"/>
              <a:t> and a population </a:t>
            </a:r>
            <a:r>
              <a:rPr lang="en-US" sz="2000" i="1" dirty="0" smtClean="0"/>
              <a:t>n </a:t>
            </a:r>
            <a:r>
              <a:rPr lang="en-US" sz="2000" dirty="0" smtClean="0"/>
              <a:t>(</a:t>
            </a:r>
            <a:r>
              <a:rPr lang="en-US" sz="2000" i="1" dirty="0" smtClean="0"/>
              <a:t>k </a:t>
            </a:r>
            <a:r>
              <a:rPr lang="en-US" sz="2000" dirty="0" smtClean="0"/>
              <a:t>and </a:t>
            </a:r>
            <a:r>
              <a:rPr lang="en-US" sz="2000" i="1" dirty="0" smtClean="0"/>
              <a:t>n </a:t>
            </a:r>
            <a:r>
              <a:rPr lang="en-US" sz="2000" dirty="0" smtClean="0"/>
              <a:t>on the same unit scale)</a:t>
            </a:r>
          </a:p>
          <a:p>
            <a:endParaRPr lang="en-US" dirty="0" smtClean="0"/>
          </a:p>
          <a:p>
            <a:r>
              <a:rPr lang="en-US" sz="2400" dirty="0" smtClean="0"/>
              <a:t>Goal</a:t>
            </a:r>
            <a:r>
              <a:rPr lang="en-US" i="1" dirty="0" smtClean="0"/>
              <a:t>:</a:t>
            </a:r>
            <a:r>
              <a:rPr lang="en-US" dirty="0" smtClean="0"/>
              <a:t> </a:t>
            </a:r>
            <a:r>
              <a:rPr lang="en-US" sz="2000" dirty="0" smtClean="0"/>
              <a:t>Maximize the ROI for the client</a:t>
            </a:r>
          </a:p>
          <a:p>
            <a:endParaRPr lang="en-US" dirty="0" smtClean="0"/>
          </a:p>
          <a:p>
            <a:r>
              <a:rPr lang="en-US" sz="2400" dirty="0" smtClean="0">
                <a:solidFill>
                  <a:srgbClr val="000000"/>
                </a:solidFill>
              </a:rPr>
              <a:t>Solution</a:t>
            </a:r>
            <a:r>
              <a:rPr lang="en-US" dirty="0" smtClean="0"/>
              <a:t>: </a:t>
            </a:r>
            <a:r>
              <a:rPr lang="en-US" sz="2000" dirty="0" smtClean="0"/>
              <a:t>Target (k/n)% of the population, such that the selected set of </a:t>
            </a:r>
            <a:r>
              <a:rPr lang="en-US" sz="2000" i="1" dirty="0" smtClean="0"/>
              <a:t>k</a:t>
            </a:r>
            <a:r>
              <a:rPr lang="en-US" sz="2000" dirty="0" smtClean="0"/>
              <a:t> prospects maximizes the total number of conversions</a:t>
            </a:r>
          </a:p>
          <a:p>
            <a:endParaRPr lang="en-US" dirty="0"/>
          </a:p>
        </p:txBody>
      </p:sp>
      <p:sp>
        <p:nvSpPr>
          <p:cNvPr id="5" name="TextBox 4"/>
          <p:cNvSpPr txBox="1"/>
          <p:nvPr/>
        </p:nvSpPr>
        <p:spPr>
          <a:xfrm>
            <a:off x="1151466" y="4722462"/>
            <a:ext cx="7239000" cy="1200328"/>
          </a:xfrm>
          <a:prstGeom prst="rect">
            <a:avLst/>
          </a:prstGeom>
          <a:noFill/>
        </p:spPr>
        <p:txBody>
          <a:bodyPr wrap="square" rtlCol="0">
            <a:spAutoFit/>
          </a:bodyPr>
          <a:lstStyle/>
          <a:p>
            <a:r>
              <a:rPr lang="en-US" sz="2400" dirty="0" smtClean="0"/>
              <a:t>If we know </a:t>
            </a:r>
            <a:r>
              <a:rPr lang="en-US" sz="2400" i="1" dirty="0" smtClean="0"/>
              <a:t>k </a:t>
            </a:r>
            <a:r>
              <a:rPr lang="en-US" sz="2400" dirty="0" smtClean="0"/>
              <a:t>and </a:t>
            </a:r>
            <a:r>
              <a:rPr lang="en-US" sz="2400" i="1" dirty="0" smtClean="0"/>
              <a:t>n</a:t>
            </a:r>
            <a:r>
              <a:rPr lang="en-US" sz="2400" dirty="0" smtClean="0"/>
              <a:t>: </a:t>
            </a:r>
            <a:r>
              <a:rPr lang="en-US" sz="2400" b="1" dirty="0" smtClean="0">
                <a:solidFill>
                  <a:schemeClr val="tx2"/>
                </a:solidFill>
              </a:rPr>
              <a:t>Lift or Precision</a:t>
            </a:r>
          </a:p>
          <a:p>
            <a:r>
              <a:rPr lang="en-US" sz="2400" dirty="0" smtClean="0"/>
              <a:t>If we don’t know </a:t>
            </a:r>
            <a:r>
              <a:rPr lang="en-US" sz="2400" i="1" dirty="0" smtClean="0"/>
              <a:t>k </a:t>
            </a:r>
            <a:r>
              <a:rPr lang="en-US" sz="2400" dirty="0" smtClean="0"/>
              <a:t>and </a:t>
            </a:r>
            <a:r>
              <a:rPr lang="en-US" sz="2400" i="1" dirty="0" smtClean="0"/>
              <a:t>n</a:t>
            </a:r>
            <a:r>
              <a:rPr lang="en-US" sz="2400" dirty="0" smtClean="0"/>
              <a:t>: </a:t>
            </a:r>
            <a:r>
              <a:rPr lang="en-US" sz="2400" b="1" dirty="0" smtClean="0">
                <a:solidFill>
                  <a:srgbClr val="D1282E"/>
                </a:solidFill>
              </a:rPr>
              <a:t>AUC</a:t>
            </a:r>
          </a:p>
          <a:p>
            <a:endParaRPr lang="en-US" sz="2400" dirty="0"/>
          </a:p>
        </p:txBody>
      </p:sp>
    </p:spTree>
    <p:extLst>
      <p:ext uri="{BB962C8B-B14F-4D97-AF65-F5344CB8AC3E}">
        <p14:creationId xmlns:p14="http://schemas.microsoft.com/office/powerpoint/2010/main" val="37160763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Goals of evaluation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173568" y="743819"/>
            <a:ext cx="8513232" cy="646331"/>
          </a:xfrm>
          <a:prstGeom prst="rect">
            <a:avLst/>
          </a:prstGeom>
          <a:noFill/>
        </p:spPr>
        <p:txBody>
          <a:bodyPr wrap="square" rtlCol="0">
            <a:spAutoFit/>
          </a:bodyPr>
          <a:lstStyle/>
          <a:p>
            <a:r>
              <a:rPr lang="en-US" dirty="0" smtClean="0"/>
              <a:t>The goal of evaluation in model building can be put quite simply: achieve the </a:t>
            </a:r>
            <a:r>
              <a:rPr lang="en-US" b="1" i="1" dirty="0" smtClean="0">
                <a:solidFill>
                  <a:srgbClr val="D1282E"/>
                </a:solidFill>
              </a:rPr>
              <a:t>best generalization performance while avoiding </a:t>
            </a:r>
            <a:r>
              <a:rPr lang="en-US" b="1" i="1" dirty="0" err="1" smtClean="0">
                <a:solidFill>
                  <a:srgbClr val="D1282E"/>
                </a:solidFill>
              </a:rPr>
              <a:t>overfitting</a:t>
            </a:r>
            <a:r>
              <a:rPr lang="en-US" dirty="0" smtClean="0"/>
              <a:t>. </a:t>
            </a:r>
            <a:endParaRPr lang="en-US" dirty="0"/>
          </a:p>
        </p:txBody>
      </p:sp>
      <p:pic>
        <p:nvPicPr>
          <p:cNvPr id="3" name="Picture 2" descr="Screen Shot 2014-10-11 at 7.55.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700" y="2413000"/>
            <a:ext cx="4267200" cy="997110"/>
          </a:xfrm>
          <a:prstGeom prst="rect">
            <a:avLst/>
          </a:prstGeom>
        </p:spPr>
      </p:pic>
      <p:pic>
        <p:nvPicPr>
          <p:cNvPr id="4" name="Picture 3" descr="Screen Shot 2014-10-11 at 7.55.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900" y="3937000"/>
            <a:ext cx="4432300" cy="1150693"/>
          </a:xfrm>
          <a:prstGeom prst="rect">
            <a:avLst/>
          </a:prstGeom>
        </p:spPr>
      </p:pic>
      <p:sp>
        <p:nvSpPr>
          <p:cNvPr id="5" name="TextBox 4"/>
          <p:cNvSpPr txBox="1"/>
          <p:nvPr/>
        </p:nvSpPr>
        <p:spPr>
          <a:xfrm>
            <a:off x="190500" y="1638300"/>
            <a:ext cx="8160667" cy="646331"/>
          </a:xfrm>
          <a:prstGeom prst="rect">
            <a:avLst/>
          </a:prstGeom>
          <a:noFill/>
        </p:spPr>
        <p:txBody>
          <a:bodyPr wrap="square" rtlCol="0">
            <a:spAutoFit/>
          </a:bodyPr>
          <a:lstStyle/>
          <a:p>
            <a:r>
              <a:rPr lang="en-US" dirty="0" smtClean="0"/>
              <a:t>Remember, in ERM we seek a function f(X) that minimizes the training error (or risk) on our training data.</a:t>
            </a:r>
            <a:endParaRPr lang="en-US" dirty="0"/>
          </a:p>
        </p:txBody>
      </p:sp>
      <p:sp>
        <p:nvSpPr>
          <p:cNvPr id="10" name="TextBox 9"/>
          <p:cNvSpPr txBox="1"/>
          <p:nvPr/>
        </p:nvSpPr>
        <p:spPr>
          <a:xfrm>
            <a:off x="266700" y="3410110"/>
            <a:ext cx="8160667" cy="369332"/>
          </a:xfrm>
          <a:prstGeom prst="rect">
            <a:avLst/>
          </a:prstGeom>
          <a:noFill/>
        </p:spPr>
        <p:txBody>
          <a:bodyPr wrap="square" rtlCol="0">
            <a:spAutoFit/>
          </a:bodyPr>
          <a:lstStyle/>
          <a:p>
            <a:r>
              <a:rPr lang="en-US" b="1" dirty="0" smtClean="0">
                <a:solidFill>
                  <a:srgbClr val="D1282E"/>
                </a:solidFill>
              </a:rPr>
              <a:t>WE ALWAYS</a:t>
            </a:r>
            <a:r>
              <a:rPr lang="en-US" dirty="0" smtClean="0">
                <a:solidFill>
                  <a:srgbClr val="D1282E"/>
                </a:solidFill>
              </a:rPr>
              <a:t> </a:t>
            </a:r>
            <a:r>
              <a:rPr lang="en-US" dirty="0" smtClean="0"/>
              <a:t>want to measure the error on a holdout, or test set, too.</a:t>
            </a:r>
            <a:endParaRPr lang="en-US" dirty="0"/>
          </a:p>
        </p:txBody>
      </p:sp>
      <p:sp>
        <p:nvSpPr>
          <p:cNvPr id="11" name="TextBox 10"/>
          <p:cNvSpPr txBox="1"/>
          <p:nvPr/>
        </p:nvSpPr>
        <p:spPr>
          <a:xfrm>
            <a:off x="266700" y="5087693"/>
            <a:ext cx="8420100" cy="923330"/>
          </a:xfrm>
          <a:prstGeom prst="rect">
            <a:avLst/>
          </a:prstGeom>
          <a:noFill/>
        </p:spPr>
        <p:txBody>
          <a:bodyPr wrap="square" rtlCol="0">
            <a:spAutoFit/>
          </a:bodyPr>
          <a:lstStyle/>
          <a:p>
            <a:r>
              <a:rPr lang="en-US" dirty="0" smtClean="0">
                <a:solidFill>
                  <a:srgbClr val="000000"/>
                </a:solidFill>
              </a:rPr>
              <a:t>We can only be certain our models generalize if we do a correct holdout evaluation. Theory helps us design good algorithms with strong generalization and convergence results, but empirical hold-out testing is always necessary.</a:t>
            </a:r>
            <a:endParaRPr lang="en-US" dirty="0">
              <a:solidFill>
                <a:srgbClr val="000000"/>
              </a:solidFill>
            </a:endParaRPr>
          </a:p>
        </p:txBody>
      </p:sp>
    </p:spTree>
    <p:extLst>
      <p:ext uri="{BB962C8B-B14F-4D97-AF65-F5344CB8AC3E}">
        <p14:creationId xmlns:p14="http://schemas.microsoft.com/office/powerpoint/2010/main" val="385549838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7" y="-1"/>
            <a:ext cx="8602133" cy="677663"/>
          </a:xfrm>
        </p:spPr>
        <p:txBody>
          <a:bodyPr>
            <a:normAutofit fontScale="90000"/>
          </a:bodyPr>
          <a:lstStyle/>
          <a:p>
            <a:r>
              <a:rPr lang="en-US" sz="3200" u="sng" dirty="0" smtClean="0"/>
              <a:t>Roc curve of individual features</a:t>
            </a:r>
            <a:endParaRPr lang="en-US" sz="3200" u="sng" dirty="0"/>
          </a:p>
        </p:txBody>
      </p:sp>
      <p:pic>
        <p:nvPicPr>
          <p:cNvPr id="2050" name="Picture 2"/>
          <p:cNvPicPr>
            <a:picLocks noChangeAspect="1" noChangeArrowheads="1"/>
          </p:cNvPicPr>
          <p:nvPr/>
        </p:nvPicPr>
        <p:blipFill>
          <a:blip r:embed="rId2" cstate="print"/>
          <a:srcRect/>
          <a:stretch>
            <a:fillRect/>
          </a:stretch>
        </p:blipFill>
        <p:spPr bwMode="auto">
          <a:xfrm>
            <a:off x="457200" y="1459131"/>
            <a:ext cx="7963430" cy="5046133"/>
          </a:xfrm>
          <a:prstGeom prst="rect">
            <a:avLst/>
          </a:prstGeom>
          <a:noFill/>
          <a:ln w="9525">
            <a:noFill/>
            <a:miter lim="800000"/>
            <a:headEnd/>
            <a:tailEnd/>
          </a:ln>
        </p:spPr>
      </p:pic>
      <p:sp>
        <p:nvSpPr>
          <p:cNvPr id="3" name="TextBox 2"/>
          <p:cNvSpPr txBox="1"/>
          <p:nvPr/>
        </p:nvSpPr>
        <p:spPr>
          <a:xfrm>
            <a:off x="457200" y="812800"/>
            <a:ext cx="8246533" cy="646331"/>
          </a:xfrm>
          <a:prstGeom prst="rect">
            <a:avLst/>
          </a:prstGeom>
          <a:noFill/>
        </p:spPr>
        <p:txBody>
          <a:bodyPr wrap="square" rtlCol="0">
            <a:spAutoFit/>
          </a:bodyPr>
          <a:lstStyle/>
          <a:p>
            <a:r>
              <a:rPr lang="en-US" dirty="0" smtClean="0"/>
              <a:t>We can analyze the predictive power of individual features using AUC curves. Note the interesting shape of LAST_BUY AUC. What causes that?</a:t>
            </a:r>
            <a:endParaRPr lang="en-US" dirty="0"/>
          </a:p>
        </p:txBody>
      </p:sp>
    </p:spTree>
    <p:extLst>
      <p:ext uri="{BB962C8B-B14F-4D97-AF65-F5344CB8AC3E}">
        <p14:creationId xmlns:p14="http://schemas.microsoft.com/office/powerpoint/2010/main" val="23350058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3268" y="762009"/>
            <a:ext cx="8229600" cy="3693319"/>
          </a:xfrm>
          <a:prstGeom prst="rect">
            <a:avLst/>
          </a:prstGeom>
          <a:noFill/>
        </p:spPr>
        <p:txBody>
          <a:bodyPr wrap="square" rtlCol="0">
            <a:spAutoFit/>
          </a:bodyPr>
          <a:lstStyle/>
          <a:p>
            <a:r>
              <a:rPr lang="en-US" sz="2400" b="1" u="sng" dirty="0" smtClean="0"/>
              <a:t>Scenario 2:</a:t>
            </a:r>
          </a:p>
          <a:p>
            <a:r>
              <a:rPr lang="en-US" sz="2400" u="sng" dirty="0" smtClean="0"/>
              <a:t> </a:t>
            </a:r>
          </a:p>
          <a:p>
            <a:r>
              <a:rPr lang="en-US" sz="2400" b="1" dirty="0" smtClean="0"/>
              <a:t>Constraints: </a:t>
            </a:r>
            <a:r>
              <a:rPr lang="en-US" sz="2400" dirty="0" smtClean="0"/>
              <a:t>each impression costs $C, for each conversion, receive $Q, unlimited budget</a:t>
            </a:r>
          </a:p>
          <a:p>
            <a:endParaRPr lang="en-US" sz="2400" dirty="0" smtClean="0"/>
          </a:p>
          <a:p>
            <a:r>
              <a:rPr lang="en-US" sz="2400" b="1" dirty="0" smtClean="0"/>
              <a:t>Goal: </a:t>
            </a:r>
            <a:r>
              <a:rPr lang="en-US" sz="2400" dirty="0" smtClean="0"/>
              <a:t>Maximize profit for the firm</a:t>
            </a:r>
          </a:p>
          <a:p>
            <a:endParaRPr lang="en-US" sz="2400" dirty="0" smtClean="0"/>
          </a:p>
          <a:p>
            <a:r>
              <a:rPr lang="en-US" sz="2400" b="1" dirty="0" smtClean="0"/>
              <a:t>Solution: </a:t>
            </a:r>
            <a:r>
              <a:rPr lang="en-US" sz="2400" dirty="0" smtClean="0"/>
              <a:t>Target every opportunity where </a:t>
            </a:r>
          </a:p>
          <a:p>
            <a:r>
              <a:rPr lang="en-US" sz="2400" dirty="0"/>
              <a:t> </a:t>
            </a:r>
            <a:r>
              <a:rPr lang="en-US" sz="2400" dirty="0" smtClean="0"/>
              <a:t>                E[Value]= P(</a:t>
            </a:r>
            <a:r>
              <a:rPr lang="en-US" sz="2400" dirty="0" err="1" smtClean="0"/>
              <a:t>Conv|X</a:t>
            </a:r>
            <a:r>
              <a:rPr lang="en-US" sz="2400" dirty="0" smtClean="0"/>
              <a:t>)*$Q&gt;$C</a:t>
            </a:r>
          </a:p>
          <a:p>
            <a:endParaRPr lang="en-US" dirty="0"/>
          </a:p>
        </p:txBody>
      </p:sp>
      <p:sp>
        <p:nvSpPr>
          <p:cNvPr id="8" name="TextBox 7"/>
          <p:cNvSpPr txBox="1"/>
          <p:nvPr/>
        </p:nvSpPr>
        <p:spPr>
          <a:xfrm>
            <a:off x="533400" y="5198533"/>
            <a:ext cx="7924800" cy="461665"/>
          </a:xfrm>
          <a:prstGeom prst="rect">
            <a:avLst/>
          </a:prstGeom>
          <a:noFill/>
        </p:spPr>
        <p:txBody>
          <a:bodyPr wrap="square" rtlCol="0">
            <a:spAutoFit/>
          </a:bodyPr>
          <a:lstStyle/>
          <a:p>
            <a:pPr algn="ctr"/>
            <a:r>
              <a:rPr lang="en-US" sz="2400" b="1" dirty="0" smtClean="0">
                <a:solidFill>
                  <a:srgbClr val="FF0000"/>
                </a:solidFill>
              </a:rPr>
              <a:t>What metrics can we use to choose the best model</a:t>
            </a:r>
            <a:endParaRPr lang="en-US" sz="2400" b="1" dirty="0">
              <a:solidFill>
                <a:srgbClr val="FF0000"/>
              </a:solidFill>
            </a:endParaRPr>
          </a:p>
        </p:txBody>
      </p:sp>
      <p:sp>
        <p:nvSpPr>
          <p:cNvPr id="6" name="Title 1"/>
          <p:cNvSpPr>
            <a:spLocks noGrp="1"/>
          </p:cNvSpPr>
          <p:nvPr>
            <p:ph type="title"/>
          </p:nvPr>
        </p:nvSpPr>
        <p:spPr>
          <a:xfrm>
            <a:off x="245533" y="169333"/>
            <a:ext cx="8365067" cy="559118"/>
          </a:xfrm>
        </p:spPr>
        <p:txBody>
          <a:bodyPr>
            <a:normAutofit fontScale="90000"/>
          </a:bodyPr>
          <a:lstStyle/>
          <a:p>
            <a:r>
              <a:rPr lang="en-US" u="sng" dirty="0" smtClean="0"/>
              <a:t>Back to ads data</a:t>
            </a:r>
            <a:endParaRPr lang="en-US" u="sng" dirty="0"/>
          </a:p>
        </p:txBody>
      </p:sp>
    </p:spTree>
    <p:extLst>
      <p:ext uri="{BB962C8B-B14F-4D97-AF65-F5344CB8AC3E}">
        <p14:creationId xmlns:p14="http://schemas.microsoft.com/office/powerpoint/2010/main" val="95873152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3268" y="643478"/>
            <a:ext cx="8297332" cy="3693319"/>
          </a:xfrm>
          <a:prstGeom prst="rect">
            <a:avLst/>
          </a:prstGeom>
          <a:noFill/>
        </p:spPr>
        <p:txBody>
          <a:bodyPr wrap="square" rtlCol="0">
            <a:spAutoFit/>
          </a:bodyPr>
          <a:lstStyle/>
          <a:p>
            <a:r>
              <a:rPr lang="en-US" sz="2400" b="1" u="sng" dirty="0" smtClean="0"/>
              <a:t>Scenario 2:</a:t>
            </a:r>
          </a:p>
          <a:p>
            <a:r>
              <a:rPr lang="en-US" sz="2400" u="sng" dirty="0" smtClean="0"/>
              <a:t> </a:t>
            </a:r>
          </a:p>
          <a:p>
            <a:r>
              <a:rPr lang="en-US" sz="2400" b="1" dirty="0" smtClean="0"/>
              <a:t>Constraints: </a:t>
            </a:r>
            <a:r>
              <a:rPr lang="en-US" sz="2400" dirty="0" smtClean="0"/>
              <a:t>each impression costs $C, for each conversion, receive $Q, unlimited budget</a:t>
            </a:r>
          </a:p>
          <a:p>
            <a:endParaRPr lang="en-US" sz="2400" dirty="0" smtClean="0"/>
          </a:p>
          <a:p>
            <a:r>
              <a:rPr lang="en-US" sz="2400" b="1" dirty="0" smtClean="0"/>
              <a:t>Goal: </a:t>
            </a:r>
            <a:r>
              <a:rPr lang="en-US" sz="2400" dirty="0" smtClean="0"/>
              <a:t>Maximize profit for the firm</a:t>
            </a:r>
          </a:p>
          <a:p>
            <a:endParaRPr lang="en-US" sz="2400" dirty="0" smtClean="0"/>
          </a:p>
          <a:p>
            <a:r>
              <a:rPr lang="en-US" sz="2400" b="1" dirty="0" smtClean="0"/>
              <a:t>Solution: </a:t>
            </a:r>
            <a:r>
              <a:rPr lang="en-US" sz="2400" dirty="0" smtClean="0"/>
              <a:t>Target every opportunity where </a:t>
            </a:r>
          </a:p>
          <a:p>
            <a:r>
              <a:rPr lang="en-US" sz="2400" dirty="0"/>
              <a:t> </a:t>
            </a:r>
            <a:r>
              <a:rPr lang="en-US" sz="2400" dirty="0" smtClean="0"/>
              <a:t>                E[Value]= P(</a:t>
            </a:r>
            <a:r>
              <a:rPr lang="en-US" sz="2400" dirty="0" err="1" smtClean="0"/>
              <a:t>Conv|X</a:t>
            </a:r>
            <a:r>
              <a:rPr lang="en-US" sz="2400" dirty="0" smtClean="0"/>
              <a:t>)*$Q&gt;$C</a:t>
            </a:r>
          </a:p>
          <a:p>
            <a:endParaRPr lang="en-US" dirty="0"/>
          </a:p>
        </p:txBody>
      </p:sp>
      <p:sp>
        <p:nvSpPr>
          <p:cNvPr id="6" name="Title 1"/>
          <p:cNvSpPr>
            <a:spLocks noGrp="1"/>
          </p:cNvSpPr>
          <p:nvPr>
            <p:ph type="title"/>
          </p:nvPr>
        </p:nvSpPr>
        <p:spPr>
          <a:xfrm>
            <a:off x="245533" y="169333"/>
            <a:ext cx="8365067" cy="559118"/>
          </a:xfrm>
        </p:spPr>
        <p:txBody>
          <a:bodyPr>
            <a:normAutofit fontScale="90000"/>
          </a:bodyPr>
          <a:lstStyle/>
          <a:p>
            <a:r>
              <a:rPr lang="en-US" u="sng" dirty="0" smtClean="0"/>
              <a:t>Back to ads data</a:t>
            </a:r>
            <a:endParaRPr lang="en-US" u="sng" dirty="0"/>
          </a:p>
        </p:txBody>
      </p:sp>
      <p:pic>
        <p:nvPicPr>
          <p:cNvPr id="3" name="Picture 2" descr="Screen Shot 2014-10-17 at 8.47.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8" y="5615799"/>
            <a:ext cx="3475567" cy="748147"/>
          </a:xfrm>
          <a:prstGeom prst="rect">
            <a:avLst/>
          </a:prstGeom>
        </p:spPr>
      </p:pic>
      <p:pic>
        <p:nvPicPr>
          <p:cNvPr id="4" name="Picture 3" descr="Screen Shot 2014-10-17 at 8.47.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0" y="4760119"/>
            <a:ext cx="6311900" cy="855680"/>
          </a:xfrm>
          <a:prstGeom prst="rect">
            <a:avLst/>
          </a:prstGeom>
        </p:spPr>
      </p:pic>
      <p:sp>
        <p:nvSpPr>
          <p:cNvPr id="5" name="TextBox 4"/>
          <p:cNvSpPr txBox="1"/>
          <p:nvPr/>
        </p:nvSpPr>
        <p:spPr>
          <a:xfrm>
            <a:off x="584200" y="4336797"/>
            <a:ext cx="7831667" cy="461665"/>
          </a:xfrm>
          <a:prstGeom prst="rect">
            <a:avLst/>
          </a:prstGeom>
          <a:noFill/>
        </p:spPr>
        <p:txBody>
          <a:bodyPr wrap="square" rtlCol="0">
            <a:spAutoFit/>
          </a:bodyPr>
          <a:lstStyle/>
          <a:p>
            <a:r>
              <a:rPr lang="en-US" sz="2400" dirty="0" smtClean="0">
                <a:solidFill>
                  <a:srgbClr val="D1282E"/>
                </a:solidFill>
              </a:rPr>
              <a:t>To get a well calibrated estimate of P(Y|X), use</a:t>
            </a:r>
            <a:endParaRPr lang="en-US" sz="2400" dirty="0">
              <a:solidFill>
                <a:srgbClr val="D1282E"/>
              </a:solidFill>
            </a:endParaRPr>
          </a:p>
        </p:txBody>
      </p:sp>
    </p:spTree>
    <p:extLst>
      <p:ext uri="{BB962C8B-B14F-4D97-AF65-F5344CB8AC3E}">
        <p14:creationId xmlns:p14="http://schemas.microsoft.com/office/powerpoint/2010/main" val="369899177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li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9" y="1342090"/>
            <a:ext cx="5985921" cy="5295780"/>
          </a:xfrm>
          <a:prstGeom prst="rect">
            <a:avLst/>
          </a:prstGeom>
        </p:spPr>
      </p:pic>
      <p:sp>
        <p:nvSpPr>
          <p:cNvPr id="2" name="Title 1"/>
          <p:cNvSpPr>
            <a:spLocks noGrp="1"/>
          </p:cNvSpPr>
          <p:nvPr>
            <p:ph type="title"/>
          </p:nvPr>
        </p:nvSpPr>
        <p:spPr>
          <a:xfrm>
            <a:off x="203200" y="25241"/>
            <a:ext cx="7416800" cy="660718"/>
          </a:xfrm>
        </p:spPr>
        <p:txBody>
          <a:bodyPr>
            <a:normAutofit/>
          </a:bodyPr>
          <a:lstStyle/>
          <a:p>
            <a:r>
              <a:rPr lang="en-US" u="sng" dirty="0" smtClean="0"/>
              <a:t>Calibration plots</a:t>
            </a:r>
            <a:endParaRPr lang="en-US" u="sng" dirty="0"/>
          </a:p>
        </p:txBody>
      </p:sp>
      <p:sp>
        <p:nvSpPr>
          <p:cNvPr id="4" name="TextBox 3"/>
          <p:cNvSpPr txBox="1"/>
          <p:nvPr/>
        </p:nvSpPr>
        <p:spPr>
          <a:xfrm>
            <a:off x="304802" y="669035"/>
            <a:ext cx="8043333" cy="923330"/>
          </a:xfrm>
          <a:prstGeom prst="rect">
            <a:avLst/>
          </a:prstGeom>
          <a:noFill/>
        </p:spPr>
        <p:txBody>
          <a:bodyPr wrap="square" rtlCol="0">
            <a:spAutoFit/>
          </a:bodyPr>
          <a:lstStyle/>
          <a:p>
            <a:r>
              <a:rPr lang="en-US" dirty="0" smtClean="0"/>
              <a:t>We can generate calibration plots to visually inspect how well the predictions match the outcomes. To make the plot, we bin test instances by P(Y|X) and take mean(Y) against mean(P(Y|X)) for each bin. </a:t>
            </a:r>
            <a:endParaRPr lang="en-US" dirty="0"/>
          </a:p>
        </p:txBody>
      </p:sp>
      <p:sp>
        <p:nvSpPr>
          <p:cNvPr id="5" name="TextBox 4"/>
          <p:cNvSpPr txBox="1"/>
          <p:nvPr/>
        </p:nvSpPr>
        <p:spPr>
          <a:xfrm>
            <a:off x="5774267" y="1881201"/>
            <a:ext cx="2573868" cy="3970318"/>
          </a:xfrm>
          <a:prstGeom prst="rect">
            <a:avLst/>
          </a:prstGeom>
          <a:noFill/>
        </p:spPr>
        <p:txBody>
          <a:bodyPr wrap="square" rtlCol="0">
            <a:spAutoFit/>
          </a:bodyPr>
          <a:lstStyle/>
          <a:p>
            <a:r>
              <a:rPr lang="en-US" b="1" u="sng" dirty="0" smtClean="0"/>
              <a:t>Observations:</a:t>
            </a:r>
          </a:p>
          <a:p>
            <a:endParaRPr lang="en-US" b="1" u="sng" dirty="0" smtClean="0"/>
          </a:p>
          <a:p>
            <a:pPr marL="285750" indent="-285750">
              <a:buFont typeface="Arial"/>
              <a:buChar char="•"/>
            </a:pPr>
            <a:r>
              <a:rPr lang="en-US" dirty="0" smtClean="0"/>
              <a:t>DT predicts a higher range of probabilities</a:t>
            </a:r>
          </a:p>
          <a:p>
            <a:pPr marL="285750" indent="-285750">
              <a:buFont typeface="Arial"/>
              <a:buChar char="•"/>
            </a:pPr>
            <a:endParaRPr lang="en-US" dirty="0"/>
          </a:p>
          <a:p>
            <a:pPr marL="285750" indent="-285750">
              <a:buFont typeface="Arial"/>
              <a:buChar char="•"/>
            </a:pPr>
            <a:r>
              <a:rPr lang="en-US" dirty="0" smtClean="0"/>
              <a:t>LR is very well calibrated for lower valued predictions but not as good in the upper range.</a:t>
            </a:r>
          </a:p>
          <a:p>
            <a:pPr marL="285750" indent="-285750">
              <a:buFont typeface="Arial"/>
              <a:buChar char="•"/>
            </a:pPr>
            <a:endParaRPr lang="en-US" dirty="0"/>
          </a:p>
          <a:p>
            <a:pPr marL="285750" indent="-285750">
              <a:buFont typeface="Arial"/>
              <a:buChar char="•"/>
            </a:pPr>
            <a:r>
              <a:rPr lang="en-US" dirty="0" smtClean="0"/>
              <a:t>Why is MAE lower for DT?</a:t>
            </a:r>
            <a:endParaRPr lang="en-US" dirty="0"/>
          </a:p>
        </p:txBody>
      </p:sp>
    </p:spTree>
    <p:extLst>
      <p:ext uri="{BB962C8B-B14F-4D97-AF65-F5344CB8AC3E}">
        <p14:creationId xmlns:p14="http://schemas.microsoft.com/office/powerpoint/2010/main" val="85144205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0"/>
            <a:ext cx="7967134" cy="576051"/>
          </a:xfrm>
        </p:spPr>
        <p:txBody>
          <a:bodyPr>
            <a:normAutofit fontScale="90000"/>
          </a:bodyPr>
          <a:lstStyle/>
          <a:p>
            <a:r>
              <a:rPr lang="en-US" u="sng" dirty="0" smtClean="0"/>
              <a:t>metrics don’t always agree</a:t>
            </a:r>
            <a:endParaRPr lang="en-US" u="sng" dirty="0"/>
          </a:p>
        </p:txBody>
      </p:sp>
      <p:sp>
        <p:nvSpPr>
          <p:cNvPr id="7" name="TextBox 6"/>
          <p:cNvSpPr txBox="1"/>
          <p:nvPr/>
        </p:nvSpPr>
        <p:spPr>
          <a:xfrm>
            <a:off x="186266" y="657536"/>
            <a:ext cx="8229600" cy="1477328"/>
          </a:xfrm>
          <a:prstGeom prst="rect">
            <a:avLst/>
          </a:prstGeom>
          <a:noFill/>
        </p:spPr>
        <p:txBody>
          <a:bodyPr wrap="square" rtlCol="0">
            <a:spAutoFit/>
          </a:bodyPr>
          <a:lstStyle/>
          <a:p>
            <a:r>
              <a:rPr lang="en-US" dirty="0" smtClean="0"/>
              <a:t>It is often the case that different metrics don’t agree (in terms of rank) when comparing models built with different design choices.</a:t>
            </a:r>
          </a:p>
          <a:p>
            <a:endParaRPr lang="en-US" dirty="0"/>
          </a:p>
          <a:p>
            <a:r>
              <a:rPr lang="en-US" dirty="0" smtClean="0"/>
              <a:t>In this case we build </a:t>
            </a:r>
            <a:r>
              <a:rPr lang="en-US" dirty="0" err="1" smtClean="0"/>
              <a:t>univariate</a:t>
            </a:r>
            <a:r>
              <a:rPr lang="en-US" dirty="0" smtClean="0"/>
              <a:t> LR models on each feature and compare AUC, LL and  </a:t>
            </a:r>
            <a:r>
              <a:rPr lang="en-US" dirty="0" err="1" smtClean="0"/>
              <a:t>Gini</a:t>
            </a:r>
            <a:r>
              <a:rPr lang="en-US" dirty="0" smtClean="0"/>
              <a:t> Index (from SK Learn Decision Tree)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45662003"/>
              </p:ext>
            </p:extLst>
          </p:nvPr>
        </p:nvGraphicFramePr>
        <p:xfrm>
          <a:off x="812800" y="2319861"/>
          <a:ext cx="7010400" cy="3657612"/>
        </p:xfrm>
        <a:graphic>
          <a:graphicData uri="http://schemas.openxmlformats.org/drawingml/2006/table">
            <a:tbl>
              <a:tblPr/>
              <a:tblGrid>
                <a:gridCol w="2279805"/>
                <a:gridCol w="1576865"/>
                <a:gridCol w="1671857"/>
                <a:gridCol w="1481873"/>
              </a:tblGrid>
              <a:tr h="261258">
                <a:tc>
                  <a:txBody>
                    <a:bodyPr/>
                    <a:lstStyle/>
                    <a:p>
                      <a:pPr algn="l" fontAlgn="b"/>
                      <a:r>
                        <a:rPr lang="en-US" sz="1200" b="1" i="0" u="none" strike="noStrike">
                          <a:solidFill>
                            <a:srgbClr val="000000"/>
                          </a:solidFill>
                          <a:effectLst/>
                          <a:latin typeface="Calibri"/>
                        </a:rPr>
                        <a:t>Feature</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AUC</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-LL</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Gini</a:t>
                      </a:r>
                    </a:p>
                  </a:txBody>
                  <a:tcPr marL="12700" marR="12700" marT="12700" marB="0" anchor="b">
                    <a:lnL>
                      <a:noFill/>
                    </a:lnL>
                    <a:lnR>
                      <a:noFill/>
                    </a:lnR>
                    <a:lnT>
                      <a:noFill/>
                    </a:lnT>
                    <a:lnB>
                      <a:noFill/>
                    </a:lnB>
                  </a:tcPr>
                </a:tc>
              </a:tr>
              <a:tr h="261258">
                <a:tc>
                  <a:txBody>
                    <a:bodyPr/>
                    <a:lstStyle/>
                    <a:p>
                      <a:pPr algn="l" fontAlgn="b"/>
                      <a:r>
                        <a:rPr lang="en-US" sz="1200" b="0" i="0" u="none" strike="noStrike">
                          <a:solidFill>
                            <a:srgbClr val="000000"/>
                          </a:solidFill>
                          <a:effectLst/>
                          <a:latin typeface="Calibri"/>
                        </a:rPr>
                        <a:t>visit_freq</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0.781</a:t>
                      </a:r>
                    </a:p>
                  </a:txBody>
                  <a:tcPr marL="12700" marR="12700" marT="12700" marB="0" anchor="b">
                    <a:lnL>
                      <a:noFill/>
                    </a:lnL>
                    <a:lnR>
                      <a:noFill/>
                    </a:lnR>
                    <a:lnT>
                      <a:noFill/>
                    </a:lnT>
                    <a:lnB>
                      <a:noFill/>
                    </a:lnB>
                    <a:solidFill>
                      <a:srgbClr val="63BE7B"/>
                    </a:solidFill>
                  </a:tcPr>
                </a:tc>
                <a:tc>
                  <a:txBody>
                    <a:bodyPr/>
                    <a:lstStyle/>
                    <a:p>
                      <a:pPr algn="ctr" fontAlgn="b"/>
                      <a:r>
                        <a:rPr lang="en-US" sz="1200" b="0" i="0" u="none" strike="noStrike">
                          <a:solidFill>
                            <a:srgbClr val="000000"/>
                          </a:solidFill>
                          <a:effectLst/>
                          <a:latin typeface="Calibri"/>
                        </a:rPr>
                        <a:t>0.282</a:t>
                      </a:r>
                    </a:p>
                  </a:txBody>
                  <a:tcPr marL="12700" marR="12700" marT="12700" marB="0" anchor="b">
                    <a:lnL>
                      <a:noFill/>
                    </a:lnL>
                    <a:lnR>
                      <a:noFill/>
                    </a:lnR>
                    <a:lnT>
                      <a:noFill/>
                    </a:lnT>
                    <a:lnB>
                      <a:noFill/>
                    </a:lnB>
                    <a:solidFill>
                      <a:srgbClr val="85C77C"/>
                    </a:solidFill>
                  </a:tcPr>
                </a:tc>
                <a:tc>
                  <a:txBody>
                    <a:bodyPr/>
                    <a:lstStyle/>
                    <a:p>
                      <a:pPr algn="ctr" fontAlgn="b"/>
                      <a:r>
                        <a:rPr lang="en-US" sz="1200" b="0" i="0" u="none" strike="noStrike">
                          <a:solidFill>
                            <a:srgbClr val="000000"/>
                          </a:solidFill>
                          <a:effectLst/>
                          <a:latin typeface="Calibri"/>
                        </a:rPr>
                        <a:t>0.147</a:t>
                      </a:r>
                    </a:p>
                  </a:txBody>
                  <a:tcPr marL="12700" marR="12700" marT="12700" marB="0" anchor="b">
                    <a:lnL>
                      <a:noFill/>
                    </a:lnL>
                    <a:lnR>
                      <a:noFill/>
                    </a:lnR>
                    <a:lnT>
                      <a:noFill/>
                    </a:lnT>
                    <a:lnB>
                      <a:noFill/>
                    </a:lnB>
                    <a:solidFill>
                      <a:srgbClr val="D7E082"/>
                    </a:solidFill>
                  </a:tcPr>
                </a:tc>
              </a:tr>
              <a:tr h="261258">
                <a:tc>
                  <a:txBody>
                    <a:bodyPr/>
                    <a:lstStyle/>
                    <a:p>
                      <a:pPr algn="l" fontAlgn="b"/>
                      <a:r>
                        <a:rPr lang="en-US" sz="1200" b="0" i="0" u="none" strike="noStrike">
                          <a:solidFill>
                            <a:srgbClr val="000000"/>
                          </a:solidFill>
                          <a:effectLst/>
                          <a:latin typeface="Calibri"/>
                        </a:rPr>
                        <a:t>last_visit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0.780</a:t>
                      </a:r>
                    </a:p>
                  </a:txBody>
                  <a:tcPr marL="12700" marR="12700" marT="12700" marB="0" anchor="b">
                    <a:lnL>
                      <a:noFill/>
                    </a:lnL>
                    <a:lnR>
                      <a:noFill/>
                    </a:lnR>
                    <a:lnT>
                      <a:noFill/>
                    </a:lnT>
                    <a:lnB>
                      <a:noFill/>
                    </a:lnB>
                    <a:solidFill>
                      <a:srgbClr val="66BF7C"/>
                    </a:solidFill>
                  </a:tcPr>
                </a:tc>
                <a:tc>
                  <a:txBody>
                    <a:bodyPr/>
                    <a:lstStyle/>
                    <a:p>
                      <a:pPr algn="ctr" fontAlgn="b"/>
                      <a:r>
                        <a:rPr lang="en-US" sz="1200" b="0" i="0" u="none" strike="noStrike">
                          <a:solidFill>
                            <a:srgbClr val="000000"/>
                          </a:solidFill>
                          <a:effectLst/>
                          <a:latin typeface="Calibri"/>
                        </a:rPr>
                        <a:t>0.306</a:t>
                      </a:r>
                    </a:p>
                  </a:txBody>
                  <a:tcPr marL="12700" marR="12700" marT="12700" marB="0" anchor="b">
                    <a:lnL>
                      <a:noFill/>
                    </a:lnL>
                    <a:lnR>
                      <a:noFill/>
                    </a:lnR>
                    <a:lnT>
                      <a:noFill/>
                    </a:lnT>
                    <a:lnB>
                      <a:noFill/>
                    </a:lnB>
                    <a:solidFill>
                      <a:srgbClr val="EBE582"/>
                    </a:solidFill>
                  </a:tcPr>
                </a:tc>
                <a:tc>
                  <a:txBody>
                    <a:bodyPr/>
                    <a:lstStyle/>
                    <a:p>
                      <a:pPr algn="ctr" fontAlgn="b"/>
                      <a:r>
                        <a:rPr lang="en-US" sz="1200" b="0" i="0" u="none" strike="noStrike">
                          <a:solidFill>
                            <a:srgbClr val="000000"/>
                          </a:solidFill>
                          <a:effectLst/>
                          <a:latin typeface="Calibri"/>
                        </a:rPr>
                        <a:t>0.528</a:t>
                      </a:r>
                    </a:p>
                  </a:txBody>
                  <a:tcPr marL="12700" marR="12700" marT="12700" marB="0" anchor="b">
                    <a:lnL>
                      <a:noFill/>
                    </a:lnL>
                    <a:lnR>
                      <a:noFill/>
                    </a:lnR>
                    <a:lnT>
                      <a:noFill/>
                    </a:lnT>
                    <a:lnB>
                      <a:noFill/>
                    </a:lnB>
                    <a:solidFill>
                      <a:srgbClr val="63BE7B"/>
                    </a:solidFill>
                  </a:tcPr>
                </a:tc>
              </a:tr>
              <a:tr h="261258">
                <a:tc>
                  <a:txBody>
                    <a:bodyPr/>
                    <a:lstStyle/>
                    <a:p>
                      <a:pPr algn="l" fontAlgn="b"/>
                      <a:r>
                        <a:rPr lang="en-US" sz="1200" b="0" i="0" u="none" strike="noStrike">
                          <a:solidFill>
                            <a:srgbClr val="000000"/>
                          </a:solidFill>
                          <a:effectLst/>
                          <a:latin typeface="Calibri"/>
                        </a:rPr>
                        <a:t>multiple_visit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0.740</a:t>
                      </a:r>
                    </a:p>
                  </a:txBody>
                  <a:tcPr marL="12700" marR="12700" marT="12700" marB="0" anchor="b">
                    <a:lnL>
                      <a:noFill/>
                    </a:lnL>
                    <a:lnR>
                      <a:noFill/>
                    </a:lnR>
                    <a:lnT>
                      <a:noFill/>
                    </a:lnT>
                    <a:lnB>
                      <a:noFill/>
                    </a:lnB>
                    <a:solidFill>
                      <a:srgbClr val="9BCF7F"/>
                    </a:solidFill>
                  </a:tcPr>
                </a:tc>
                <a:tc>
                  <a:txBody>
                    <a:bodyPr/>
                    <a:lstStyle/>
                    <a:p>
                      <a:pPr algn="ctr" fontAlgn="b"/>
                      <a:r>
                        <a:rPr lang="en-US" sz="1200" b="0" i="0" u="none" strike="noStrike">
                          <a:solidFill>
                            <a:srgbClr val="000000"/>
                          </a:solidFill>
                          <a:effectLst/>
                          <a:latin typeface="Calibri"/>
                        </a:rPr>
                        <a:t>0.280</a:t>
                      </a:r>
                    </a:p>
                  </a:txBody>
                  <a:tcPr marL="12700" marR="12700" marT="12700" marB="0" anchor="b">
                    <a:lnL>
                      <a:noFill/>
                    </a:lnL>
                    <a:lnR>
                      <a:noFill/>
                    </a:lnR>
                    <a:lnT>
                      <a:noFill/>
                    </a:lnT>
                    <a:lnB>
                      <a:noFill/>
                    </a:lnB>
                    <a:solidFill>
                      <a:srgbClr val="7FC67C"/>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sv_interval</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0.717</a:t>
                      </a:r>
                    </a:p>
                  </a:txBody>
                  <a:tcPr marL="12700" marR="12700" marT="12700" marB="0" anchor="b">
                    <a:lnL>
                      <a:noFill/>
                    </a:lnL>
                    <a:lnR>
                      <a:noFill/>
                    </a:lnR>
                    <a:lnT>
                      <a:noFill/>
                    </a:lnT>
                    <a:lnB>
                      <a:noFill/>
                    </a:lnB>
                    <a:solidFill>
                      <a:srgbClr val="BAD780"/>
                    </a:solidFill>
                  </a:tcPr>
                </a:tc>
                <a:tc>
                  <a:txBody>
                    <a:bodyPr/>
                    <a:lstStyle/>
                    <a:p>
                      <a:pPr algn="ctr" fontAlgn="b"/>
                      <a:r>
                        <a:rPr lang="en-US" sz="1200" b="0" i="0" u="none" strike="noStrike">
                          <a:solidFill>
                            <a:srgbClr val="000000"/>
                          </a:solidFill>
                          <a:effectLst/>
                          <a:latin typeface="Calibri"/>
                        </a:rPr>
                        <a:t>0.323</a:t>
                      </a:r>
                    </a:p>
                  </a:txBody>
                  <a:tcPr marL="12700" marR="12700" marT="12700" marB="0" anchor="b">
                    <a:lnL>
                      <a:noFill/>
                    </a:lnL>
                    <a:lnR>
                      <a:noFill/>
                    </a:lnR>
                    <a:lnT>
                      <a:noFill/>
                    </a:lnT>
                    <a:lnB>
                      <a:noFill/>
                    </a:lnB>
                    <a:solidFill>
                      <a:srgbClr val="FB9373"/>
                    </a:solidFill>
                  </a:tcPr>
                </a:tc>
                <a:tc>
                  <a:txBody>
                    <a:bodyPr/>
                    <a:lstStyle/>
                    <a:p>
                      <a:pPr algn="ctr" fontAlgn="b"/>
                      <a:r>
                        <a:rPr lang="en-US" sz="1200" b="0" i="0" u="none" strike="noStrike">
                          <a:solidFill>
                            <a:srgbClr val="000000"/>
                          </a:solidFill>
                          <a:effectLst/>
                          <a:latin typeface="Calibri"/>
                        </a:rPr>
                        <a:t>0.046</a:t>
                      </a:r>
                    </a:p>
                  </a:txBody>
                  <a:tcPr marL="12700" marR="12700" marT="12700" marB="0" anchor="b">
                    <a:lnL>
                      <a:noFill/>
                    </a:lnL>
                    <a:lnR>
                      <a:noFill/>
                    </a:lnR>
                    <a:lnT>
                      <a:noFill/>
                    </a:lnT>
                    <a:lnB>
                      <a:noFill/>
                    </a:lnB>
                    <a:solidFill>
                      <a:srgbClr val="F6E984"/>
                    </a:solidFill>
                  </a:tcPr>
                </a:tc>
              </a:tr>
              <a:tr h="261258">
                <a:tc>
                  <a:txBody>
                    <a:bodyPr/>
                    <a:lstStyle/>
                    <a:p>
                      <a:pPr algn="l" fontAlgn="b"/>
                      <a:r>
                        <a:rPr lang="en-US" sz="1200" b="0" i="0" u="none" strike="noStrike">
                          <a:solidFill>
                            <a:srgbClr val="000000"/>
                          </a:solidFill>
                          <a:effectLst/>
                          <a:latin typeface="Calibri"/>
                        </a:rPr>
                        <a:t>buy_freq</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0.673</a:t>
                      </a:r>
                    </a:p>
                  </a:txBody>
                  <a:tcPr marL="12700" marR="12700" marT="12700" marB="0" anchor="b">
                    <a:lnL>
                      <a:noFill/>
                    </a:lnL>
                    <a:lnR>
                      <a:noFill/>
                    </a:lnR>
                    <a:lnT>
                      <a:noFill/>
                    </a:lnT>
                    <a:lnB>
                      <a:noFill/>
                    </a:lnB>
                    <a:solidFill>
                      <a:srgbClr val="F4E884"/>
                    </a:solidFill>
                  </a:tcPr>
                </a:tc>
                <a:tc>
                  <a:txBody>
                    <a:bodyPr/>
                    <a:lstStyle/>
                    <a:p>
                      <a:pPr algn="ctr" fontAlgn="b"/>
                      <a:r>
                        <a:rPr lang="en-US" sz="1200" b="0" i="0" u="none" strike="noStrike">
                          <a:solidFill>
                            <a:srgbClr val="000000"/>
                          </a:solidFill>
                          <a:effectLst/>
                          <a:latin typeface="Calibri"/>
                        </a:rPr>
                        <a:t>0.274</a:t>
                      </a:r>
                    </a:p>
                  </a:txBody>
                  <a:tcPr marL="12700" marR="12700" marT="12700" marB="0" anchor="b">
                    <a:lnL>
                      <a:noFill/>
                    </a:lnL>
                    <a:lnR>
                      <a:noFill/>
                    </a:lnR>
                    <a:lnT>
                      <a:noFill/>
                    </a:lnT>
                    <a:lnB>
                      <a:noFill/>
                    </a:lnB>
                    <a:solidFill>
                      <a:srgbClr val="63BE7B"/>
                    </a:solidFill>
                  </a:tcPr>
                </a:tc>
                <a:tc>
                  <a:txBody>
                    <a:bodyPr/>
                    <a:lstStyle/>
                    <a:p>
                      <a:pPr algn="ctr" fontAlgn="b"/>
                      <a:r>
                        <a:rPr lang="en-US" sz="1200" b="0" i="0" u="none" strike="noStrike">
                          <a:solidFill>
                            <a:srgbClr val="000000"/>
                          </a:solidFill>
                          <a:effectLst/>
                          <a:latin typeface="Calibri"/>
                        </a:rPr>
                        <a:t>0.151</a:t>
                      </a:r>
                    </a:p>
                  </a:txBody>
                  <a:tcPr marL="12700" marR="12700" marT="12700" marB="0" anchor="b">
                    <a:lnL>
                      <a:noFill/>
                    </a:lnL>
                    <a:lnR>
                      <a:noFill/>
                    </a:lnR>
                    <a:lnT>
                      <a:noFill/>
                    </a:lnT>
                    <a:lnB>
                      <a:noFill/>
                    </a:lnB>
                    <a:solidFill>
                      <a:srgbClr val="D6E082"/>
                    </a:solidFill>
                  </a:tcPr>
                </a:tc>
              </a:tr>
              <a:tr h="261258">
                <a:tc>
                  <a:txBody>
                    <a:bodyPr/>
                    <a:lstStyle/>
                    <a:p>
                      <a:pPr algn="l" fontAlgn="b"/>
                      <a:r>
                        <a:rPr lang="en-US" sz="1200" b="0" i="0" u="none" strike="noStrike">
                          <a:solidFill>
                            <a:srgbClr val="000000"/>
                          </a:solidFill>
                          <a:effectLst/>
                          <a:latin typeface="Calibri"/>
                        </a:rPr>
                        <a:t>isbuyer</a:t>
                      </a:r>
                    </a:p>
                  </a:txBody>
                  <a:tcPr marL="12700" marR="12700" marT="12700" marB="0" anchor="b">
                    <a:lnL>
                      <a:noFill/>
                    </a:lnL>
                    <a:lnR>
                      <a:noFill/>
                    </a:lnR>
                    <a:lnT>
                      <a:noFill/>
                    </a:lnT>
                    <a:lnB>
                      <a:noFill/>
                    </a:lnB>
                  </a:tcPr>
                </a:tc>
                <a:tc>
                  <a:txBody>
                    <a:bodyPr/>
                    <a:lstStyle/>
                    <a:p>
                      <a:pPr algn="ctr" fontAlgn="ctr"/>
                      <a:r>
                        <a:rPr lang="en-US" sz="1000" b="0" i="0" u="none" strike="noStrike">
                          <a:solidFill>
                            <a:srgbClr val="000000"/>
                          </a:solidFill>
                          <a:effectLst/>
                          <a:latin typeface="Courier"/>
                        </a:rPr>
                        <a:t>0.670</a:t>
                      </a:r>
                    </a:p>
                  </a:txBody>
                  <a:tcPr marL="12700" marR="12700" marT="12700" marB="0" anchor="ctr">
                    <a:lnL>
                      <a:noFill/>
                    </a:lnL>
                    <a:lnR>
                      <a:noFill/>
                    </a:lnR>
                    <a:lnT>
                      <a:noFill/>
                    </a:lnT>
                    <a:lnB>
                      <a:noFill/>
                    </a:lnB>
                    <a:solidFill>
                      <a:srgbClr val="F8E984"/>
                    </a:solidFill>
                  </a:tcPr>
                </a:tc>
                <a:tc>
                  <a:txBody>
                    <a:bodyPr/>
                    <a:lstStyle/>
                    <a:p>
                      <a:pPr algn="ctr" fontAlgn="ctr"/>
                      <a:r>
                        <a:rPr lang="en-US" sz="1000" b="0" i="0" u="none" strike="noStrike">
                          <a:solidFill>
                            <a:srgbClr val="000000"/>
                          </a:solidFill>
                          <a:effectLst/>
                          <a:latin typeface="Courier"/>
                        </a:rPr>
                        <a:t>0.278</a:t>
                      </a:r>
                    </a:p>
                  </a:txBody>
                  <a:tcPr marL="12700" marR="12700" marT="12700" marB="0" anchor="ctr">
                    <a:lnL>
                      <a:noFill/>
                    </a:lnL>
                    <a:lnR>
                      <a:noFill/>
                    </a:lnR>
                    <a:lnT>
                      <a:noFill/>
                    </a:lnT>
                    <a:lnB>
                      <a:noFill/>
                    </a:lnB>
                    <a:solidFill>
                      <a:srgbClr val="75C37C"/>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last_buy</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0.665</a:t>
                      </a:r>
                    </a:p>
                  </a:txBody>
                  <a:tcPr marL="12700" marR="12700" marT="12700" marB="0" anchor="b">
                    <a:lnL>
                      <a:noFill/>
                    </a:lnL>
                    <a:lnR>
                      <a:noFill/>
                    </a:lnR>
                    <a:lnT>
                      <a:noFill/>
                    </a:lnT>
                    <a:lnB>
                      <a:noFill/>
                    </a:lnB>
                    <a:solidFill>
                      <a:srgbClr val="FFEB84"/>
                    </a:solidFill>
                  </a:tcPr>
                </a:tc>
                <a:tc>
                  <a:txBody>
                    <a:bodyPr/>
                    <a:lstStyle/>
                    <a:p>
                      <a:pPr algn="ctr" fontAlgn="b"/>
                      <a:r>
                        <a:rPr lang="en-US" sz="1200" b="0" i="0" u="none" strike="noStrike">
                          <a:solidFill>
                            <a:srgbClr val="000000"/>
                          </a:solidFill>
                          <a:effectLst/>
                          <a:latin typeface="Calibri"/>
                        </a:rPr>
                        <a:t>0.321</a:t>
                      </a:r>
                    </a:p>
                  </a:txBody>
                  <a:tcPr marL="12700" marR="12700" marT="12700" marB="0" anchor="b">
                    <a:lnL>
                      <a:noFill/>
                    </a:lnL>
                    <a:lnR>
                      <a:noFill/>
                    </a:lnR>
                    <a:lnT>
                      <a:noFill/>
                    </a:lnT>
                    <a:lnB>
                      <a:noFill/>
                    </a:lnB>
                    <a:solidFill>
                      <a:srgbClr val="FCA577"/>
                    </a:solidFill>
                  </a:tcPr>
                </a:tc>
                <a:tc>
                  <a:txBody>
                    <a:bodyPr/>
                    <a:lstStyle/>
                    <a:p>
                      <a:pPr algn="ctr" fontAlgn="b"/>
                      <a:r>
                        <a:rPr lang="en-US" sz="1200" b="0" i="0" u="none" strike="noStrike">
                          <a:solidFill>
                            <a:srgbClr val="000000"/>
                          </a:solidFill>
                          <a:effectLst/>
                          <a:latin typeface="Calibri"/>
                        </a:rPr>
                        <a:t>0.015</a:t>
                      </a:r>
                    </a:p>
                  </a:txBody>
                  <a:tcPr marL="12700" marR="12700" marT="12700" marB="0" anchor="b">
                    <a:lnL>
                      <a:noFill/>
                    </a:lnL>
                    <a:lnR>
                      <a:noFill/>
                    </a:lnR>
                    <a:lnT>
                      <a:noFill/>
                    </a:lnT>
                    <a:lnB>
                      <a:noFill/>
                    </a:lnB>
                    <a:solidFill>
                      <a:srgbClr val="FFEB84"/>
                    </a:solidFill>
                  </a:tcPr>
                </a:tc>
              </a:tr>
              <a:tr h="261258">
                <a:tc>
                  <a:txBody>
                    <a:bodyPr/>
                    <a:lstStyle/>
                    <a:p>
                      <a:pPr algn="l" fontAlgn="b"/>
                      <a:r>
                        <a:rPr lang="en-US" sz="1200" b="0" i="0" u="none" strike="noStrike">
                          <a:solidFill>
                            <a:srgbClr val="000000"/>
                          </a:solidFill>
                          <a:effectLst/>
                          <a:latin typeface="Calibri"/>
                        </a:rPr>
                        <a:t>buy_interval</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0.581</a:t>
                      </a:r>
                    </a:p>
                  </a:txBody>
                  <a:tcPr marL="12700" marR="12700" marT="12700" marB="0" anchor="b">
                    <a:lnL>
                      <a:noFill/>
                    </a:lnL>
                    <a:lnR>
                      <a:noFill/>
                    </a:lnR>
                    <a:lnT>
                      <a:noFill/>
                    </a:lnT>
                    <a:lnB>
                      <a:noFill/>
                    </a:lnB>
                    <a:solidFill>
                      <a:srgbClr val="FAA075"/>
                    </a:solidFill>
                  </a:tcPr>
                </a:tc>
                <a:tc>
                  <a:txBody>
                    <a:bodyPr/>
                    <a:lstStyle/>
                    <a:p>
                      <a:pPr algn="ctr" fontAlgn="b"/>
                      <a:r>
                        <a:rPr lang="en-US" sz="1200" b="0" i="0" u="none" strike="noStrike">
                          <a:solidFill>
                            <a:srgbClr val="000000"/>
                          </a:solidFill>
                          <a:effectLst/>
                          <a:latin typeface="Calibri"/>
                        </a:rPr>
                        <a:t>0.310</a:t>
                      </a:r>
                    </a:p>
                  </a:txBody>
                  <a:tcPr marL="12700" marR="12700" marT="12700" marB="0" anchor="b">
                    <a:lnL>
                      <a:noFill/>
                    </a:lnL>
                    <a:lnR>
                      <a:noFill/>
                    </a:lnR>
                    <a:lnT>
                      <a:noFill/>
                    </a:lnT>
                    <a:lnB>
                      <a:noFill/>
                    </a:lnB>
                    <a:solidFill>
                      <a:srgbClr val="FFEB84"/>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multiple_buy</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0.581</a:t>
                      </a:r>
                    </a:p>
                  </a:txBody>
                  <a:tcPr marL="12700" marR="12700" marT="12700" marB="0" anchor="b">
                    <a:lnL>
                      <a:noFill/>
                    </a:lnL>
                    <a:lnR>
                      <a:noFill/>
                    </a:lnR>
                    <a:lnT>
                      <a:noFill/>
                    </a:lnT>
                    <a:lnB>
                      <a:noFill/>
                    </a:lnB>
                    <a:solidFill>
                      <a:srgbClr val="FAA075"/>
                    </a:solidFill>
                  </a:tcPr>
                </a:tc>
                <a:tc>
                  <a:txBody>
                    <a:bodyPr/>
                    <a:lstStyle/>
                    <a:p>
                      <a:pPr algn="ctr" fontAlgn="b"/>
                      <a:r>
                        <a:rPr lang="en-US" sz="1200" b="0" i="0" u="none" strike="noStrike">
                          <a:solidFill>
                            <a:srgbClr val="000000"/>
                          </a:solidFill>
                          <a:effectLst/>
                          <a:latin typeface="Calibri"/>
                        </a:rPr>
                        <a:t>0.297</a:t>
                      </a:r>
                    </a:p>
                  </a:txBody>
                  <a:tcPr marL="12700" marR="12700" marT="12700" marB="0" anchor="b">
                    <a:lnL>
                      <a:noFill/>
                    </a:lnL>
                    <a:lnR>
                      <a:noFill/>
                    </a:lnR>
                    <a:lnT>
                      <a:noFill/>
                    </a:lnT>
                    <a:lnB>
                      <a:noFill/>
                    </a:lnB>
                    <a:solidFill>
                      <a:srgbClr val="C6DA80"/>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uniq_urls</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0.580</a:t>
                      </a:r>
                    </a:p>
                  </a:txBody>
                  <a:tcPr marL="12700" marR="12700" marT="12700" marB="0" anchor="b">
                    <a:lnL>
                      <a:noFill/>
                    </a:lnL>
                    <a:lnR>
                      <a:noFill/>
                    </a:lnR>
                    <a:lnT>
                      <a:noFill/>
                    </a:lnT>
                    <a:lnB>
                      <a:noFill/>
                    </a:lnB>
                    <a:solidFill>
                      <a:srgbClr val="FA9F75"/>
                    </a:solidFill>
                  </a:tcPr>
                </a:tc>
                <a:tc>
                  <a:txBody>
                    <a:bodyPr/>
                    <a:lstStyle/>
                    <a:p>
                      <a:pPr algn="ctr" fontAlgn="b"/>
                      <a:r>
                        <a:rPr lang="en-US" sz="1200" b="0" i="0" u="none" strike="noStrike">
                          <a:solidFill>
                            <a:srgbClr val="000000"/>
                          </a:solidFill>
                          <a:effectLst/>
                          <a:latin typeface="Calibri"/>
                        </a:rPr>
                        <a:t>0.322</a:t>
                      </a:r>
                    </a:p>
                  </a:txBody>
                  <a:tcPr marL="12700" marR="12700" marT="12700" marB="0" anchor="b">
                    <a:lnL>
                      <a:noFill/>
                    </a:lnL>
                    <a:lnR>
                      <a:noFill/>
                    </a:lnR>
                    <a:lnT>
                      <a:noFill/>
                    </a:lnT>
                    <a:lnB>
                      <a:noFill/>
                    </a:lnB>
                    <a:solidFill>
                      <a:srgbClr val="FB9D75"/>
                    </a:solidFill>
                  </a:tcPr>
                </a:tc>
                <a:tc>
                  <a:txBody>
                    <a:bodyPr/>
                    <a:lstStyle/>
                    <a:p>
                      <a:pPr algn="ctr" fontAlgn="b"/>
                      <a:r>
                        <a:rPr lang="en-US" sz="1200" b="0" i="0" u="none" strike="noStrike">
                          <a:solidFill>
                            <a:srgbClr val="000000"/>
                          </a:solidFill>
                          <a:effectLst/>
                          <a:latin typeface="Calibri"/>
                        </a:rPr>
                        <a:t>0.051</a:t>
                      </a:r>
                    </a:p>
                  </a:txBody>
                  <a:tcPr marL="12700" marR="12700" marT="12700" marB="0" anchor="b">
                    <a:lnL>
                      <a:noFill/>
                    </a:lnL>
                    <a:lnR>
                      <a:noFill/>
                    </a:lnR>
                    <a:lnT>
                      <a:noFill/>
                    </a:lnT>
                    <a:lnB>
                      <a:noFill/>
                    </a:lnB>
                    <a:solidFill>
                      <a:srgbClr val="F4E884"/>
                    </a:solidFill>
                  </a:tcPr>
                </a:tc>
              </a:tr>
              <a:tr h="261258">
                <a:tc>
                  <a:txBody>
                    <a:bodyPr/>
                    <a:lstStyle/>
                    <a:p>
                      <a:pPr algn="l" fontAlgn="b"/>
                      <a:r>
                        <a:rPr lang="en-US" sz="1200" b="0" i="0" u="none" strike="noStrike">
                          <a:solidFill>
                            <a:srgbClr val="000000"/>
                          </a:solidFill>
                          <a:effectLst/>
                          <a:latin typeface="Calibri"/>
                        </a:rPr>
                        <a:t>num_checkins</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0.567</a:t>
                      </a:r>
                    </a:p>
                  </a:txBody>
                  <a:tcPr marL="12700" marR="12700" marT="12700" marB="0" anchor="b">
                    <a:lnL>
                      <a:noFill/>
                    </a:lnL>
                    <a:lnR>
                      <a:noFill/>
                    </a:lnR>
                    <a:lnT>
                      <a:noFill/>
                    </a:lnT>
                    <a:lnB>
                      <a:noFill/>
                    </a:lnB>
                    <a:solidFill>
                      <a:srgbClr val="FA9473"/>
                    </a:solidFill>
                  </a:tcPr>
                </a:tc>
                <a:tc>
                  <a:txBody>
                    <a:bodyPr/>
                    <a:lstStyle/>
                    <a:p>
                      <a:pPr algn="ctr" fontAlgn="b"/>
                      <a:r>
                        <a:rPr lang="en-US" sz="1200" b="0" i="0" u="none" strike="noStrike">
                          <a:solidFill>
                            <a:srgbClr val="000000"/>
                          </a:solidFill>
                          <a:effectLst/>
                          <a:latin typeface="Calibri"/>
                        </a:rPr>
                        <a:t>0.326</a:t>
                      </a:r>
                    </a:p>
                  </a:txBody>
                  <a:tcPr marL="12700" marR="12700" marT="12700" marB="0" anchor="b">
                    <a:lnL>
                      <a:noFill/>
                    </a:lnL>
                    <a:lnR>
                      <a:noFill/>
                    </a:lnR>
                    <a:lnT>
                      <a:noFill/>
                    </a:lnT>
                    <a:lnB>
                      <a:noFill/>
                    </a:lnB>
                    <a:solidFill>
                      <a:srgbClr val="FA8070"/>
                    </a:solidFill>
                  </a:tcPr>
                </a:tc>
                <a:tc>
                  <a:txBody>
                    <a:bodyPr/>
                    <a:lstStyle/>
                    <a:p>
                      <a:pPr algn="ctr" fontAlgn="b"/>
                      <a:r>
                        <a:rPr lang="en-US" sz="1200" b="0" i="0" u="none" strike="noStrike">
                          <a:solidFill>
                            <a:srgbClr val="000000"/>
                          </a:solidFill>
                          <a:effectLst/>
                          <a:latin typeface="Calibri"/>
                        </a:rPr>
                        <a:t>0.062</a:t>
                      </a:r>
                    </a:p>
                  </a:txBody>
                  <a:tcPr marL="12700" marR="12700" marT="12700" marB="0" anchor="b">
                    <a:lnL>
                      <a:noFill/>
                    </a:lnL>
                    <a:lnR>
                      <a:noFill/>
                    </a:lnR>
                    <a:lnT>
                      <a:noFill/>
                    </a:lnT>
                    <a:lnB>
                      <a:noFill/>
                    </a:lnB>
                    <a:solidFill>
                      <a:srgbClr val="F1E784"/>
                    </a:solidFill>
                  </a:tcPr>
                </a:tc>
              </a:tr>
              <a:tr h="261258">
                <a:tc>
                  <a:txBody>
                    <a:bodyPr/>
                    <a:lstStyle/>
                    <a:p>
                      <a:pPr algn="l" fontAlgn="b"/>
                      <a:r>
                        <a:rPr lang="en-US" sz="1200" b="0" i="0" u="none" strike="noStrike">
                          <a:solidFill>
                            <a:srgbClr val="000000"/>
                          </a:solidFill>
                          <a:effectLst/>
                          <a:latin typeface="Calibri"/>
                        </a:rPr>
                        <a:t>expected_time_visit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0.564</a:t>
                      </a:r>
                    </a:p>
                  </a:txBody>
                  <a:tcPr marL="12700" marR="12700" marT="12700" marB="0" anchor="b">
                    <a:lnL>
                      <a:noFill/>
                    </a:lnL>
                    <a:lnR>
                      <a:noFill/>
                    </a:lnR>
                    <a:lnT>
                      <a:noFill/>
                    </a:lnT>
                    <a:lnB>
                      <a:noFill/>
                    </a:lnB>
                    <a:solidFill>
                      <a:srgbClr val="FA9172"/>
                    </a:solidFill>
                  </a:tcPr>
                </a:tc>
                <a:tc>
                  <a:txBody>
                    <a:bodyPr/>
                    <a:lstStyle/>
                    <a:p>
                      <a:pPr algn="ctr" fontAlgn="b"/>
                      <a:r>
                        <a:rPr lang="en-US" sz="1200" b="0" i="0" u="none" strike="noStrike">
                          <a:solidFill>
                            <a:srgbClr val="000000"/>
                          </a:solidFill>
                          <a:effectLst/>
                          <a:latin typeface="Calibri"/>
                        </a:rPr>
                        <a:t>0.329</a:t>
                      </a:r>
                    </a:p>
                  </a:txBody>
                  <a:tcPr marL="12700" marR="12700" marT="12700" marB="0" anchor="b">
                    <a:lnL>
                      <a:noFill/>
                    </a:lnL>
                    <a:lnR>
                      <a:noFill/>
                    </a:lnR>
                    <a:lnT>
                      <a:noFill/>
                    </a:lnT>
                    <a:lnB>
                      <a:noFill/>
                    </a:lnB>
                    <a:solidFill>
                      <a:srgbClr val="F8696B"/>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expected_time_buy</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0.518</a:t>
                      </a:r>
                    </a:p>
                  </a:txBody>
                  <a:tcPr marL="12700" marR="12700" marT="12700" marB="0" anchor="b">
                    <a:lnL>
                      <a:noFill/>
                    </a:lnL>
                    <a:lnR>
                      <a:noFill/>
                    </a:lnR>
                    <a:lnT>
                      <a:noFill/>
                    </a:lnT>
                    <a:lnB>
                      <a:noFill/>
                    </a:lnB>
                    <a:solidFill>
                      <a:srgbClr val="F8696B"/>
                    </a:solidFill>
                  </a:tcPr>
                </a:tc>
                <a:tc>
                  <a:txBody>
                    <a:bodyPr/>
                    <a:lstStyle/>
                    <a:p>
                      <a:pPr algn="ctr" fontAlgn="b"/>
                      <a:r>
                        <a:rPr lang="en-US" sz="1200" b="0" i="0" u="none" strike="noStrike">
                          <a:solidFill>
                            <a:srgbClr val="000000"/>
                          </a:solidFill>
                          <a:effectLst/>
                          <a:latin typeface="Calibri"/>
                        </a:rPr>
                        <a:t>0.327</a:t>
                      </a:r>
                    </a:p>
                  </a:txBody>
                  <a:tcPr marL="12700" marR="12700" marT="12700" marB="0" anchor="b">
                    <a:lnL>
                      <a:noFill/>
                    </a:lnL>
                    <a:lnR>
                      <a:noFill/>
                    </a:lnR>
                    <a:lnT>
                      <a:noFill/>
                    </a:lnT>
                    <a:lnB>
                      <a:noFill/>
                    </a:lnB>
                    <a:solidFill>
                      <a:srgbClr val="F9756E"/>
                    </a:solidFill>
                  </a:tcPr>
                </a:tc>
                <a:tc>
                  <a:txBody>
                    <a:bodyPr/>
                    <a:lstStyle/>
                    <a:p>
                      <a:pPr algn="ctr" fontAlgn="b"/>
                      <a:r>
                        <a:rPr lang="en-US" sz="1200" b="0" i="0" u="none" strike="noStrike" dirty="0">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bl>
          </a:graphicData>
        </a:graphic>
      </p:graphicFrame>
    </p:spTree>
    <p:extLst>
      <p:ext uri="{BB962C8B-B14F-4D97-AF65-F5344CB8AC3E}">
        <p14:creationId xmlns:p14="http://schemas.microsoft.com/office/powerpoint/2010/main" val="12672367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568" y="21508"/>
            <a:ext cx="8380799" cy="677651"/>
          </a:xfrm>
        </p:spPr>
        <p:txBody>
          <a:bodyPr>
            <a:normAutofit/>
          </a:bodyPr>
          <a:lstStyle/>
          <a:p>
            <a:r>
              <a:rPr lang="en-US" sz="3200" u="sng" dirty="0" smtClean="0"/>
              <a:t>Model selection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325968" y="807319"/>
            <a:ext cx="8056032" cy="5324535"/>
          </a:xfrm>
          <a:prstGeom prst="rect">
            <a:avLst/>
          </a:prstGeom>
          <a:noFill/>
        </p:spPr>
        <p:txBody>
          <a:bodyPr wrap="square" rtlCol="0">
            <a:spAutoFit/>
          </a:bodyPr>
          <a:lstStyle/>
          <a:p>
            <a:r>
              <a:rPr lang="en-US" sz="2000" dirty="0" smtClean="0"/>
              <a:t>When we model, we have many choices. We use holdout evaluation methodologies to optimize the following:</a:t>
            </a:r>
          </a:p>
          <a:p>
            <a:endParaRPr lang="en-US" sz="2000" dirty="0" smtClean="0"/>
          </a:p>
          <a:p>
            <a:pPr marL="342900" indent="-342900">
              <a:buFont typeface="Arial"/>
              <a:buChar char="•"/>
            </a:pPr>
            <a:r>
              <a:rPr lang="en-US" sz="2000" b="1" i="1" dirty="0" smtClean="0"/>
              <a:t>Algorithm Selection </a:t>
            </a:r>
          </a:p>
          <a:p>
            <a:r>
              <a:rPr lang="en-US" sz="2000" b="1" i="1" dirty="0"/>
              <a:t> </a:t>
            </a:r>
            <a:r>
              <a:rPr lang="en-US" sz="2000" b="1" i="1" dirty="0" smtClean="0"/>
              <a:t>   </a:t>
            </a:r>
            <a:r>
              <a:rPr lang="en-US" sz="2000" dirty="0" smtClean="0"/>
              <a:t>(i.e., RF vs. Decision Tree vs. Logistic Regression vs. SVM)</a:t>
            </a:r>
          </a:p>
          <a:p>
            <a:pPr marL="342900" indent="-342900">
              <a:buFont typeface="Arial"/>
              <a:buChar char="•"/>
            </a:pPr>
            <a:endParaRPr lang="en-US" sz="2000" dirty="0" smtClean="0"/>
          </a:p>
          <a:p>
            <a:pPr marL="342900" indent="-342900">
              <a:buFont typeface="Arial"/>
              <a:buChar char="•"/>
            </a:pPr>
            <a:r>
              <a:rPr lang="en-US" sz="2000" b="1" i="1" dirty="0" smtClean="0"/>
              <a:t>Feature Selection </a:t>
            </a:r>
          </a:p>
          <a:p>
            <a:endParaRPr lang="en-US" sz="2000" dirty="0" smtClean="0"/>
          </a:p>
          <a:p>
            <a:pPr marL="342900" indent="-342900">
              <a:buFont typeface="Arial"/>
              <a:buChar char="•"/>
            </a:pPr>
            <a:r>
              <a:rPr lang="en-US" sz="2000" b="1" i="1" dirty="0" smtClean="0"/>
              <a:t>Hyper-parameter Selection</a:t>
            </a:r>
            <a:r>
              <a:rPr lang="en-US" sz="2000" dirty="0" smtClean="0"/>
              <a:t>, i.e.,</a:t>
            </a:r>
          </a:p>
          <a:p>
            <a:pPr marL="800100" lvl="1" indent="-342900">
              <a:buFont typeface="Arial"/>
              <a:buChar char="•"/>
            </a:pPr>
            <a:r>
              <a:rPr lang="en-US" sz="2000" dirty="0" smtClean="0"/>
              <a:t>“k” in k-NN</a:t>
            </a:r>
          </a:p>
          <a:p>
            <a:pPr marL="800100" lvl="1" indent="-342900">
              <a:buFont typeface="Arial"/>
              <a:buChar char="•"/>
            </a:pPr>
            <a:r>
              <a:rPr lang="en-US" sz="2000" dirty="0" smtClean="0"/>
              <a:t>“C” in SVM</a:t>
            </a:r>
          </a:p>
          <a:p>
            <a:pPr marL="800100" lvl="1" indent="-342900">
              <a:buFont typeface="Arial"/>
              <a:buChar char="•"/>
            </a:pPr>
            <a:r>
              <a:rPr lang="en-US" sz="2000" dirty="0" err="1" smtClean="0"/>
              <a:t>MaxDepth</a:t>
            </a:r>
            <a:r>
              <a:rPr lang="en-US" sz="2000" dirty="0" smtClean="0"/>
              <a:t>, </a:t>
            </a:r>
            <a:r>
              <a:rPr lang="en-US" sz="2000" dirty="0" err="1" smtClean="0"/>
              <a:t>MinLeafSize</a:t>
            </a:r>
            <a:r>
              <a:rPr lang="en-US" sz="2000" dirty="0" smtClean="0"/>
              <a:t> in Decision Trees</a:t>
            </a:r>
          </a:p>
          <a:p>
            <a:pPr marL="800100" lvl="1" indent="-342900">
              <a:buFont typeface="Arial"/>
              <a:buChar char="•"/>
            </a:pPr>
            <a:r>
              <a:rPr lang="en-US" sz="2000" dirty="0" smtClean="0"/>
              <a:t>Regularization Strength</a:t>
            </a:r>
          </a:p>
          <a:p>
            <a:pPr marL="800100" lvl="1" indent="-342900">
              <a:buFont typeface="Arial"/>
              <a:buChar char="•"/>
            </a:pPr>
            <a:endParaRPr lang="en-US" sz="2000" dirty="0"/>
          </a:p>
          <a:p>
            <a:r>
              <a:rPr lang="en-US" sz="2000" dirty="0" smtClean="0"/>
              <a:t>The optimal configuration of these elements depends on the goals of the problem, which define an appropriate evaluation metric. </a:t>
            </a:r>
          </a:p>
          <a:p>
            <a:pPr marL="800100" lvl="1" indent="-342900">
              <a:buFont typeface="Arial"/>
              <a:buChar char="•"/>
            </a:pPr>
            <a:endParaRPr lang="en-US" sz="2000" dirty="0"/>
          </a:p>
        </p:txBody>
      </p:sp>
    </p:spTree>
    <p:extLst>
      <p:ext uri="{BB962C8B-B14F-4D97-AF65-F5344CB8AC3E}">
        <p14:creationId xmlns:p14="http://schemas.microsoft.com/office/powerpoint/2010/main" val="44937229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Basic design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381000" y="1447800"/>
            <a:ext cx="1993900" cy="4889500"/>
            <a:chOff x="381000" y="1147563"/>
            <a:chExt cx="1993900" cy="5024637"/>
          </a:xfrm>
        </p:grpSpPr>
        <p:sp>
          <p:nvSpPr>
            <p:cNvPr id="3" name="Rectangle 2"/>
            <p:cNvSpPr/>
            <p:nvPr/>
          </p:nvSpPr>
          <p:spPr>
            <a:xfrm>
              <a:off x="381000" y="1147563"/>
              <a:ext cx="1993900" cy="24511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81000" y="3429000"/>
              <a:ext cx="1993900" cy="1371600"/>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381000" y="4800600"/>
              <a:ext cx="1993900" cy="1371600"/>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609600" y="1689100"/>
              <a:ext cx="1447800" cy="646331"/>
            </a:xfrm>
            <a:prstGeom prst="rect">
              <a:avLst/>
            </a:prstGeom>
            <a:noFill/>
          </p:spPr>
          <p:txBody>
            <a:bodyPr wrap="square" rtlCol="0">
              <a:spAutoFit/>
            </a:bodyPr>
            <a:lstStyle/>
            <a:p>
              <a:pPr algn="ctr"/>
              <a:r>
                <a:rPr lang="en-US" b="1" dirty="0" smtClean="0">
                  <a:solidFill>
                    <a:schemeClr val="bg1"/>
                  </a:solidFill>
                </a:rPr>
                <a:t>Training Data</a:t>
              </a:r>
              <a:endParaRPr lang="en-US" b="1" dirty="0">
                <a:solidFill>
                  <a:schemeClr val="bg1"/>
                </a:solidFill>
              </a:endParaRPr>
            </a:p>
          </p:txBody>
        </p:sp>
        <p:sp>
          <p:nvSpPr>
            <p:cNvPr id="11" name="TextBox 10"/>
            <p:cNvSpPr txBox="1"/>
            <p:nvPr/>
          </p:nvSpPr>
          <p:spPr>
            <a:xfrm>
              <a:off x="622300" y="3733800"/>
              <a:ext cx="1447800" cy="646331"/>
            </a:xfrm>
            <a:prstGeom prst="rect">
              <a:avLst/>
            </a:prstGeom>
            <a:noFill/>
          </p:spPr>
          <p:txBody>
            <a:bodyPr wrap="square" rtlCol="0">
              <a:spAutoFit/>
            </a:bodyPr>
            <a:lstStyle/>
            <a:p>
              <a:pPr algn="ctr"/>
              <a:r>
                <a:rPr lang="en-US" b="1" dirty="0" smtClean="0"/>
                <a:t>Validation</a:t>
              </a:r>
            </a:p>
            <a:p>
              <a:pPr algn="ctr"/>
              <a:r>
                <a:rPr lang="en-US" b="1" dirty="0" smtClean="0"/>
                <a:t>Data</a:t>
              </a:r>
              <a:endParaRPr lang="en-US" b="1" dirty="0"/>
            </a:p>
          </p:txBody>
        </p:sp>
        <p:sp>
          <p:nvSpPr>
            <p:cNvPr id="12" name="TextBox 11"/>
            <p:cNvSpPr txBox="1"/>
            <p:nvPr/>
          </p:nvSpPr>
          <p:spPr>
            <a:xfrm>
              <a:off x="622300" y="5143500"/>
              <a:ext cx="1447800" cy="646331"/>
            </a:xfrm>
            <a:prstGeom prst="rect">
              <a:avLst/>
            </a:prstGeom>
            <a:noFill/>
          </p:spPr>
          <p:txBody>
            <a:bodyPr wrap="square" rtlCol="0">
              <a:spAutoFit/>
            </a:bodyPr>
            <a:lstStyle/>
            <a:p>
              <a:pPr algn="ctr"/>
              <a:r>
                <a:rPr lang="en-US" b="1" dirty="0" smtClean="0"/>
                <a:t>Test</a:t>
              </a:r>
            </a:p>
            <a:p>
              <a:pPr algn="ctr"/>
              <a:r>
                <a:rPr lang="en-US" b="1" dirty="0" smtClean="0"/>
                <a:t>Data</a:t>
              </a:r>
              <a:endParaRPr lang="en-US" b="1" dirty="0"/>
            </a:p>
          </p:txBody>
        </p:sp>
      </p:grpSp>
      <p:sp>
        <p:nvSpPr>
          <p:cNvPr id="5" name="TextBox 4"/>
          <p:cNvSpPr txBox="1"/>
          <p:nvPr/>
        </p:nvSpPr>
        <p:spPr>
          <a:xfrm>
            <a:off x="180975" y="525244"/>
            <a:ext cx="8173367" cy="646331"/>
          </a:xfrm>
          <a:prstGeom prst="rect">
            <a:avLst/>
          </a:prstGeom>
          <a:noFill/>
        </p:spPr>
        <p:txBody>
          <a:bodyPr wrap="square" rtlCol="0">
            <a:spAutoFit/>
          </a:bodyPr>
          <a:lstStyle/>
          <a:p>
            <a:r>
              <a:rPr lang="en-US" dirty="0" smtClean="0"/>
              <a:t>When doing any sort of model selection, one usually begins by creating 3 splits of the data.</a:t>
            </a:r>
            <a:endParaRPr lang="en-US" dirty="0"/>
          </a:p>
        </p:txBody>
      </p:sp>
      <p:sp>
        <p:nvSpPr>
          <p:cNvPr id="7" name="TextBox 6"/>
          <p:cNvSpPr txBox="1"/>
          <p:nvPr/>
        </p:nvSpPr>
        <p:spPr>
          <a:xfrm>
            <a:off x="2705099" y="1714500"/>
            <a:ext cx="5823867" cy="923330"/>
          </a:xfrm>
          <a:prstGeom prst="rect">
            <a:avLst/>
          </a:prstGeom>
          <a:noFill/>
        </p:spPr>
        <p:txBody>
          <a:bodyPr wrap="square" rtlCol="0">
            <a:spAutoFit/>
          </a:bodyPr>
          <a:lstStyle/>
          <a:p>
            <a:r>
              <a:rPr lang="en-US" b="1" dirty="0" smtClean="0"/>
              <a:t>Training: </a:t>
            </a:r>
            <a:r>
              <a:rPr lang="en-US" dirty="0" smtClean="0"/>
              <a:t>the training data is used to find the optimal function given the model structure (i.e., fixed algorithm, feature set, hyper-parameters).</a:t>
            </a:r>
            <a:endParaRPr lang="en-US" b="1" dirty="0"/>
          </a:p>
        </p:txBody>
      </p:sp>
      <p:sp>
        <p:nvSpPr>
          <p:cNvPr id="16" name="TextBox 15"/>
          <p:cNvSpPr txBox="1"/>
          <p:nvPr/>
        </p:nvSpPr>
        <p:spPr>
          <a:xfrm>
            <a:off x="2705100" y="3629778"/>
            <a:ext cx="5823867" cy="1200329"/>
          </a:xfrm>
          <a:prstGeom prst="rect">
            <a:avLst/>
          </a:prstGeom>
          <a:noFill/>
        </p:spPr>
        <p:txBody>
          <a:bodyPr wrap="square" rtlCol="0">
            <a:spAutoFit/>
          </a:bodyPr>
          <a:lstStyle/>
          <a:p>
            <a:r>
              <a:rPr lang="en-US" b="1" dirty="0" smtClean="0"/>
              <a:t>Validation: </a:t>
            </a:r>
            <a:r>
              <a:rPr lang="en-US" dirty="0" smtClean="0"/>
              <a:t>the validation data is used to evaluate the loss/risk for a given model configuration. The configuration with the best loss/risk is selected as the final model </a:t>
            </a:r>
            <a:endParaRPr lang="en-US" b="1" dirty="0"/>
          </a:p>
        </p:txBody>
      </p:sp>
      <p:sp>
        <p:nvSpPr>
          <p:cNvPr id="17" name="TextBox 16"/>
          <p:cNvSpPr txBox="1"/>
          <p:nvPr/>
        </p:nvSpPr>
        <p:spPr>
          <a:xfrm>
            <a:off x="2705100" y="5304973"/>
            <a:ext cx="5823867" cy="646331"/>
          </a:xfrm>
          <a:prstGeom prst="rect">
            <a:avLst/>
          </a:prstGeom>
          <a:noFill/>
        </p:spPr>
        <p:txBody>
          <a:bodyPr wrap="square" rtlCol="0">
            <a:spAutoFit/>
          </a:bodyPr>
          <a:lstStyle/>
          <a:p>
            <a:r>
              <a:rPr lang="en-US" b="1" dirty="0" smtClean="0"/>
              <a:t>Test: </a:t>
            </a:r>
            <a:r>
              <a:rPr lang="en-US" dirty="0" smtClean="0"/>
              <a:t>test data is not used for any parameter or model selection. It is only used as a generalization measure.</a:t>
            </a:r>
            <a:endParaRPr lang="en-US" b="1" dirty="0"/>
          </a:p>
        </p:txBody>
      </p:sp>
    </p:spTree>
    <p:extLst>
      <p:ext uri="{BB962C8B-B14F-4D97-AF65-F5344CB8AC3E}">
        <p14:creationId xmlns:p14="http://schemas.microsoft.com/office/powerpoint/2010/main" val="107992358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fontScale="90000"/>
          </a:bodyPr>
          <a:lstStyle/>
          <a:p>
            <a:r>
              <a:rPr lang="en-US" sz="3200" u="sng" dirty="0" smtClean="0"/>
              <a:t>Example model selection routine</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571500" y="908476"/>
            <a:ext cx="2447925" cy="738664"/>
          </a:xfrm>
          <a:prstGeom prst="rect">
            <a:avLst/>
          </a:prstGeom>
          <a:noFill/>
        </p:spPr>
        <p:txBody>
          <a:bodyPr wrap="square" rtlCol="0">
            <a:spAutoFit/>
          </a:bodyPr>
          <a:lstStyle/>
          <a:p>
            <a:r>
              <a:rPr lang="en-US" sz="1400" b="1" dirty="0" smtClean="0"/>
              <a:t>Define: Training Data</a:t>
            </a:r>
          </a:p>
          <a:p>
            <a:r>
              <a:rPr lang="en-US" sz="1400" b="1" dirty="0" smtClean="0"/>
              <a:t>Define: Validation Data</a:t>
            </a:r>
          </a:p>
          <a:p>
            <a:r>
              <a:rPr lang="en-US" sz="1400" b="1" dirty="0" smtClean="0"/>
              <a:t>Define: Test Data</a:t>
            </a:r>
          </a:p>
        </p:txBody>
      </p:sp>
      <p:pic>
        <p:nvPicPr>
          <p:cNvPr id="13" name="Picture 12" descr="Screen Shot 2014-10-11 at 8.36.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778000"/>
            <a:ext cx="8113322" cy="4000499"/>
          </a:xfrm>
          <a:prstGeom prst="rect">
            <a:avLst/>
          </a:prstGeom>
        </p:spPr>
      </p:pic>
    </p:spTree>
    <p:extLst>
      <p:ext uri="{BB962C8B-B14F-4D97-AF65-F5344CB8AC3E}">
        <p14:creationId xmlns:p14="http://schemas.microsoft.com/office/powerpoint/2010/main" val="37038246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Some notes on validation risk</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descr="Screen Shot 2014-10-11 at 8.36.0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45" y="2374900"/>
            <a:ext cx="8113322" cy="4000499"/>
          </a:xfrm>
          <a:prstGeom prst="rect">
            <a:avLst/>
          </a:prstGeom>
        </p:spPr>
      </p:pic>
      <p:sp>
        <p:nvSpPr>
          <p:cNvPr id="6" name="Rectangle 5"/>
          <p:cNvSpPr/>
          <p:nvPr/>
        </p:nvSpPr>
        <p:spPr>
          <a:xfrm>
            <a:off x="292100" y="2006600"/>
            <a:ext cx="8382000" cy="1219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82575" y="4444999"/>
            <a:ext cx="8382000" cy="172719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92100" y="820519"/>
            <a:ext cx="8004455" cy="2308324"/>
          </a:xfrm>
          <a:prstGeom prst="rect">
            <a:avLst/>
          </a:prstGeom>
          <a:noFill/>
        </p:spPr>
        <p:txBody>
          <a:bodyPr wrap="square" rtlCol="0">
            <a:spAutoFit/>
          </a:bodyPr>
          <a:lstStyle/>
          <a:p>
            <a:r>
              <a:rPr lang="en-US" b="1" i="1" dirty="0" smtClean="0"/>
              <a:t>The validation loss metric </a:t>
            </a:r>
            <a:r>
              <a:rPr lang="en-US" b="1" i="1" dirty="0" smtClean="0">
                <a:solidFill>
                  <a:schemeClr val="tx2"/>
                </a:solidFill>
              </a:rPr>
              <a:t>does not </a:t>
            </a:r>
            <a:r>
              <a:rPr lang="en-US" b="1" i="1" dirty="0" smtClean="0"/>
              <a:t>have to be the same as the training loss.</a:t>
            </a:r>
          </a:p>
          <a:p>
            <a:pPr marL="285750" indent="-285750">
              <a:buFont typeface="Arial"/>
              <a:buChar char="•"/>
            </a:pPr>
            <a:r>
              <a:rPr lang="en-US" dirty="0" smtClean="0"/>
              <a:t> Sometimes we need a loss metric for an application that is not very easy or even possible to directly minimize.</a:t>
            </a:r>
          </a:p>
          <a:p>
            <a:pPr marL="285750" indent="-285750">
              <a:buFont typeface="Arial"/>
              <a:buChar char="•"/>
            </a:pPr>
            <a:r>
              <a:rPr lang="en-US" dirty="0" smtClean="0"/>
              <a:t> I.e., we use logistic-loss to find </a:t>
            </a:r>
            <a:r>
              <a:rPr lang="en-US" i="1" dirty="0" smtClean="0"/>
              <a:t>f </a:t>
            </a:r>
            <a:r>
              <a:rPr lang="en-US" dirty="0" smtClean="0"/>
              <a:t>but we really need a loss metric that enables optimal ranking (such as AUC)</a:t>
            </a:r>
          </a:p>
          <a:p>
            <a:pPr marL="285750" indent="-285750">
              <a:buFont typeface="Arial"/>
              <a:buChar char="•"/>
            </a:pPr>
            <a:r>
              <a:rPr lang="en-US" dirty="0" smtClean="0"/>
              <a:t>We might want to minimize a training loss metric, but maximize the validation metric (again logistic-loss vs. AUC)</a:t>
            </a:r>
            <a:endParaRPr lang="en-US" dirty="0"/>
          </a:p>
        </p:txBody>
      </p:sp>
      <p:sp>
        <p:nvSpPr>
          <p:cNvPr id="3" name="Rectangle 2"/>
          <p:cNvSpPr/>
          <p:nvPr/>
        </p:nvSpPr>
        <p:spPr>
          <a:xfrm>
            <a:off x="292100" y="3327400"/>
            <a:ext cx="8382000" cy="1422400"/>
          </a:xfrm>
          <a:prstGeom prst="rect">
            <a:avLst/>
          </a:prstGeom>
          <a:noFill/>
          <a:ln w="4127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54249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92792"/>
            <a:ext cx="8380799" cy="677651"/>
          </a:xfrm>
        </p:spPr>
        <p:txBody>
          <a:bodyPr>
            <a:normAutofit/>
          </a:bodyPr>
          <a:lstStyle/>
          <a:p>
            <a:r>
              <a:rPr lang="en-US" sz="3200" u="sng" dirty="0" smtClean="0"/>
              <a:t>Cross-validation</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55575" y="642435"/>
            <a:ext cx="8632825" cy="923330"/>
          </a:xfrm>
          <a:prstGeom prst="rect">
            <a:avLst/>
          </a:prstGeom>
          <a:noFill/>
        </p:spPr>
        <p:txBody>
          <a:bodyPr wrap="square" rtlCol="0">
            <a:spAutoFit/>
          </a:bodyPr>
          <a:lstStyle/>
          <a:p>
            <a:r>
              <a:rPr lang="en-US" dirty="0" smtClean="0"/>
              <a:t>Sometimes we don’t have enough data to do a single train/validation/test split.</a:t>
            </a:r>
          </a:p>
          <a:p>
            <a:endParaRPr lang="en-US" dirty="0"/>
          </a:p>
          <a:p>
            <a:r>
              <a:rPr lang="en-US" dirty="0" smtClean="0"/>
              <a:t>We can “recycle” data by using k-fold cross validation as our validation scheme.</a:t>
            </a:r>
          </a:p>
        </p:txBody>
      </p:sp>
      <p:grpSp>
        <p:nvGrpSpPr>
          <p:cNvPr id="7" name="Group 6"/>
          <p:cNvGrpSpPr/>
          <p:nvPr/>
        </p:nvGrpSpPr>
        <p:grpSpPr>
          <a:xfrm>
            <a:off x="423333" y="1883823"/>
            <a:ext cx="7597633" cy="4368800"/>
            <a:chOff x="406400" y="1714493"/>
            <a:chExt cx="7597633" cy="4368800"/>
          </a:xfrm>
        </p:grpSpPr>
        <p:sp>
          <p:nvSpPr>
            <p:cNvPr id="3" name="Rectangle 2"/>
            <p:cNvSpPr/>
            <p:nvPr/>
          </p:nvSpPr>
          <p:spPr>
            <a:xfrm>
              <a:off x="1594767" y="17144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419100" y="1803393"/>
              <a:ext cx="1041400" cy="369332"/>
            </a:xfrm>
            <a:prstGeom prst="rect">
              <a:avLst/>
            </a:prstGeom>
            <a:noFill/>
          </p:spPr>
          <p:txBody>
            <a:bodyPr wrap="square" rtlCol="0">
              <a:spAutoFit/>
            </a:bodyPr>
            <a:lstStyle/>
            <a:p>
              <a:r>
                <a:rPr lang="en-US" i="1" dirty="0" smtClean="0"/>
                <a:t>Fold 1</a:t>
              </a:r>
              <a:endParaRPr lang="en-US" i="1" dirty="0"/>
            </a:p>
          </p:txBody>
        </p:sp>
        <p:sp>
          <p:nvSpPr>
            <p:cNvPr id="6" name="Rectangle 5"/>
            <p:cNvSpPr/>
            <p:nvPr/>
          </p:nvSpPr>
          <p:spPr>
            <a:xfrm>
              <a:off x="1594767" y="17144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82067" y="25526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06400" y="2641593"/>
              <a:ext cx="1041400" cy="369332"/>
            </a:xfrm>
            <a:prstGeom prst="rect">
              <a:avLst/>
            </a:prstGeom>
            <a:noFill/>
          </p:spPr>
          <p:txBody>
            <a:bodyPr wrap="square" rtlCol="0">
              <a:spAutoFit/>
            </a:bodyPr>
            <a:lstStyle/>
            <a:p>
              <a:r>
                <a:rPr lang="en-US" i="1" dirty="0" smtClean="0"/>
                <a:t>Fold 2</a:t>
              </a:r>
              <a:endParaRPr lang="en-US" i="1" dirty="0"/>
            </a:p>
          </p:txBody>
        </p:sp>
        <p:sp>
          <p:nvSpPr>
            <p:cNvPr id="14" name="Rectangle 13"/>
            <p:cNvSpPr/>
            <p:nvPr/>
          </p:nvSpPr>
          <p:spPr>
            <a:xfrm>
              <a:off x="2259387" y="25526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94767" y="33908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419100" y="3479793"/>
              <a:ext cx="1041400" cy="369332"/>
            </a:xfrm>
            <a:prstGeom prst="rect">
              <a:avLst/>
            </a:prstGeom>
            <a:noFill/>
          </p:spPr>
          <p:txBody>
            <a:bodyPr wrap="square" rtlCol="0">
              <a:spAutoFit/>
            </a:bodyPr>
            <a:lstStyle/>
            <a:p>
              <a:r>
                <a:rPr lang="en-US" i="1" dirty="0" smtClean="0"/>
                <a:t>Fold 3</a:t>
              </a:r>
              <a:endParaRPr lang="en-US" i="1" dirty="0"/>
            </a:p>
          </p:txBody>
        </p:sp>
        <p:sp>
          <p:nvSpPr>
            <p:cNvPr id="17" name="Rectangle 16"/>
            <p:cNvSpPr/>
            <p:nvPr/>
          </p:nvSpPr>
          <p:spPr>
            <a:xfrm>
              <a:off x="2932474" y="33908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594767" y="48005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9100" y="4889493"/>
              <a:ext cx="1041400" cy="369332"/>
            </a:xfrm>
            <a:prstGeom prst="rect">
              <a:avLst/>
            </a:prstGeom>
            <a:noFill/>
          </p:spPr>
          <p:txBody>
            <a:bodyPr wrap="square" rtlCol="0">
              <a:spAutoFit/>
            </a:bodyPr>
            <a:lstStyle/>
            <a:p>
              <a:r>
                <a:rPr lang="en-US" i="1" dirty="0" smtClean="0"/>
                <a:t>Fold k-1</a:t>
              </a:r>
              <a:endParaRPr lang="en-US" i="1" dirty="0"/>
            </a:p>
          </p:txBody>
        </p:sp>
        <p:sp>
          <p:nvSpPr>
            <p:cNvPr id="20" name="Rectangle 19"/>
            <p:cNvSpPr/>
            <p:nvPr/>
          </p:nvSpPr>
          <p:spPr>
            <a:xfrm>
              <a:off x="6687467" y="48005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607467" y="5600693"/>
              <a:ext cx="6375400" cy="482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31800" y="5689593"/>
              <a:ext cx="1041400" cy="369332"/>
            </a:xfrm>
            <a:prstGeom prst="rect">
              <a:avLst/>
            </a:prstGeom>
            <a:noFill/>
          </p:spPr>
          <p:txBody>
            <a:bodyPr wrap="square" rtlCol="0">
              <a:spAutoFit/>
            </a:bodyPr>
            <a:lstStyle/>
            <a:p>
              <a:r>
                <a:rPr lang="en-US" i="1" dirty="0" smtClean="0"/>
                <a:t>Fold k</a:t>
              </a:r>
              <a:endParaRPr lang="en-US" i="1" dirty="0"/>
            </a:p>
          </p:txBody>
        </p:sp>
        <p:sp>
          <p:nvSpPr>
            <p:cNvPr id="23" name="Rectangle 22"/>
            <p:cNvSpPr/>
            <p:nvPr/>
          </p:nvSpPr>
          <p:spPr>
            <a:xfrm>
              <a:off x="7312800" y="5600693"/>
              <a:ext cx="691233" cy="482600"/>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051005" y="4131740"/>
            <a:ext cx="3434460" cy="584776"/>
          </a:xfrm>
          <a:prstGeom prst="rect">
            <a:avLst/>
          </a:prstGeom>
          <a:noFill/>
        </p:spPr>
        <p:txBody>
          <a:bodyPr wrap="square" rtlCol="0">
            <a:spAutoFit/>
          </a:bodyPr>
          <a:lstStyle/>
          <a:p>
            <a:pPr algn="ctr"/>
            <a:r>
              <a:rPr lang="en-US" sz="3200" dirty="0" smtClean="0"/>
              <a:t>…</a:t>
            </a:r>
            <a:endParaRPr lang="en-US" sz="3200" dirty="0"/>
          </a:p>
        </p:txBody>
      </p:sp>
    </p:spTree>
    <p:extLst>
      <p:ext uri="{BB962C8B-B14F-4D97-AF65-F5344CB8AC3E}">
        <p14:creationId xmlns:p14="http://schemas.microsoft.com/office/powerpoint/2010/main" val="176079889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24472</TotalTime>
  <Words>3125</Words>
  <Application>Microsoft Macintosh PowerPoint</Application>
  <PresentationFormat>On-screen Show (4:3)</PresentationFormat>
  <Paragraphs>406</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Essential</vt:lpstr>
      <vt:lpstr>PowerPoint Presentation</vt:lpstr>
      <vt:lpstr>PowerPoint Presentation</vt:lpstr>
      <vt:lpstr>Model selection</vt:lpstr>
      <vt:lpstr>Goals of evaluation</vt:lpstr>
      <vt:lpstr>Model selection</vt:lpstr>
      <vt:lpstr>Basic design</vt:lpstr>
      <vt:lpstr>Example model selection routine</vt:lpstr>
      <vt:lpstr>Some notes on validation risk</vt:lpstr>
      <vt:lpstr>Cross-validation</vt:lpstr>
      <vt:lpstr>Example x-validation scheme</vt:lpstr>
      <vt:lpstr>Some x-val notes</vt:lpstr>
      <vt:lpstr>Estimation variance</vt:lpstr>
      <vt:lpstr>The bootstrap procedure</vt:lpstr>
      <vt:lpstr>Example model selection</vt:lpstr>
      <vt:lpstr>Results of xvalidation</vt:lpstr>
      <vt:lpstr>Results of xvalidation -zoomed</vt:lpstr>
      <vt:lpstr>Bootstrapped out-of-sample</vt:lpstr>
      <vt:lpstr>Diagnosing bias-variaNce</vt:lpstr>
      <vt:lpstr>Diagnosing bias-variaNce</vt:lpstr>
      <vt:lpstr>Evaluation metrics</vt:lpstr>
      <vt:lpstr>Reminder</vt:lpstr>
      <vt:lpstr>The right metric depends on your goals</vt:lpstr>
      <vt:lpstr>Metrics for these Goals</vt:lpstr>
      <vt:lpstr>Train vs. Val/test loss</vt:lpstr>
      <vt:lpstr>Confusion Matrix</vt:lpstr>
      <vt:lpstr>PowerPoint Presentation</vt:lpstr>
      <vt:lpstr>Some exposition</vt:lpstr>
      <vt:lpstr>Towards A Ranking Metric</vt:lpstr>
      <vt:lpstr>The Thresholding Trade-Off</vt:lpstr>
      <vt:lpstr>The ROC Curve</vt:lpstr>
      <vt:lpstr>The Area Under the ROC Curve</vt:lpstr>
      <vt:lpstr>Probabilistic interpretation of AUC</vt:lpstr>
      <vt:lpstr>Different examples</vt:lpstr>
      <vt:lpstr>Comparing aucs</vt:lpstr>
      <vt:lpstr>Fun AUC Facts</vt:lpstr>
      <vt:lpstr>lift</vt:lpstr>
      <vt:lpstr>Density Estimation</vt:lpstr>
      <vt:lpstr>Back to ads data</vt:lpstr>
      <vt:lpstr>Back to ads data</vt:lpstr>
      <vt:lpstr>Roc curve of individual features</vt:lpstr>
      <vt:lpstr>Back to ads data</vt:lpstr>
      <vt:lpstr>Back to ads data</vt:lpstr>
      <vt:lpstr>Calibration plots</vt:lpstr>
      <vt:lpstr>metrics don’t always agree</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263</cp:revision>
  <dcterms:created xsi:type="dcterms:W3CDTF">2014-08-12T17:27:36Z</dcterms:created>
  <dcterms:modified xsi:type="dcterms:W3CDTF">2014-10-30T01:19:04Z</dcterms:modified>
</cp:coreProperties>
</file>