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8"/>
  </p:notesMasterIdLst>
  <p:sldIdLst>
    <p:sldId id="256" r:id="rId2"/>
    <p:sldId id="277" r:id="rId3"/>
    <p:sldId id="287" r:id="rId4"/>
    <p:sldId id="300" r:id="rId5"/>
    <p:sldId id="301" r:id="rId6"/>
    <p:sldId id="302" r:id="rId7"/>
    <p:sldId id="303" r:id="rId8"/>
    <p:sldId id="307" r:id="rId9"/>
    <p:sldId id="308" r:id="rId10"/>
    <p:sldId id="304" r:id="rId11"/>
    <p:sldId id="309" r:id="rId12"/>
    <p:sldId id="310" r:id="rId13"/>
    <p:sldId id="311" r:id="rId14"/>
    <p:sldId id="313" r:id="rId15"/>
    <p:sldId id="314" r:id="rId16"/>
    <p:sldId id="312" r:id="rId17"/>
    <p:sldId id="305" r:id="rId18"/>
    <p:sldId id="321" r:id="rId19"/>
    <p:sldId id="322" r:id="rId20"/>
    <p:sldId id="323" r:id="rId21"/>
    <p:sldId id="324" r:id="rId22"/>
    <p:sldId id="306" r:id="rId23"/>
    <p:sldId id="325" r:id="rId24"/>
    <p:sldId id="315" r:id="rId25"/>
    <p:sldId id="326" r:id="rId26"/>
    <p:sldId id="31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75" autoAdjust="0"/>
  </p:normalViewPr>
  <p:slideViewPr>
    <p:cSldViewPr snapToGrid="0" snapToObjects="1">
      <p:cViewPr>
        <p:scale>
          <a:sx n="75" d="100"/>
          <a:sy n="75" d="100"/>
        </p:scale>
        <p:origin x="-768" y="-4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foster:Documents:Papers:research-docs:MVProxyModeling:CampaignInf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spPr>
            <a:ln w="47625">
              <a:noFill/>
            </a:ln>
          </c:spPr>
          <c:trendline>
            <c:spPr>
              <a:ln w="34925">
                <a:solidFill>
                  <a:schemeClr val="tx2"/>
                </a:solidFill>
              </a:ln>
            </c:spPr>
            <c:trendlineType val="linear"/>
            <c:dispRSqr val="1"/>
            <c:dispEq val="1"/>
            <c:trendlineLbl>
              <c:layout>
                <c:manualLayout>
                  <c:x val="-0.469480874646404"/>
                  <c:y val="-0.0234552770452349"/>
                </c:manualLayout>
              </c:layout>
              <c:tx>
                <c:rich>
                  <a:bodyPr/>
                  <a:lstStyle/>
                  <a:p>
                    <a:pPr>
                      <a:defRPr sz="1800" b="1">
                        <a:solidFill>
                          <a:srgbClr val="D1282E"/>
                        </a:solidFill>
                      </a:defRPr>
                    </a:pPr>
                    <a:r>
                      <a:rPr lang="en-US" sz="1600" b="0" dirty="0">
                        <a:solidFill>
                          <a:srgbClr val="D1282E"/>
                        </a:solidFill>
                      </a:rPr>
                      <a:t>R² = 0.89287</a:t>
                    </a:r>
                  </a:p>
                </c:rich>
              </c:tx>
              <c:numFmt formatCode="General" sourceLinked="0"/>
            </c:trendlineLbl>
          </c:trendline>
          <c:xVal>
            <c:numRef>
              <c:f>lecture4!$L$10:$L$70</c:f>
              <c:numCache>
                <c:formatCode>General</c:formatCode>
                <c:ptCount val="61"/>
                <c:pt idx="0">
                  <c:v>50.0</c:v>
                </c:pt>
                <c:pt idx="1">
                  <c:v>71.0</c:v>
                </c:pt>
                <c:pt idx="2">
                  <c:v>31.0</c:v>
                </c:pt>
                <c:pt idx="3">
                  <c:v>46.0</c:v>
                </c:pt>
                <c:pt idx="4">
                  <c:v>89.0</c:v>
                </c:pt>
                <c:pt idx="5">
                  <c:v>38.0</c:v>
                </c:pt>
                <c:pt idx="6">
                  <c:v>88.0</c:v>
                </c:pt>
                <c:pt idx="7">
                  <c:v>72.0</c:v>
                </c:pt>
                <c:pt idx="8">
                  <c:v>6.0</c:v>
                </c:pt>
                <c:pt idx="9">
                  <c:v>73.0</c:v>
                </c:pt>
                <c:pt idx="10">
                  <c:v>95.0</c:v>
                </c:pt>
                <c:pt idx="11">
                  <c:v>82.0</c:v>
                </c:pt>
                <c:pt idx="12">
                  <c:v>73.0</c:v>
                </c:pt>
                <c:pt idx="13">
                  <c:v>97.0</c:v>
                </c:pt>
                <c:pt idx="14">
                  <c:v>88.0</c:v>
                </c:pt>
                <c:pt idx="15">
                  <c:v>13.0</c:v>
                </c:pt>
                <c:pt idx="16">
                  <c:v>8.0</c:v>
                </c:pt>
                <c:pt idx="17">
                  <c:v>67.0</c:v>
                </c:pt>
                <c:pt idx="18">
                  <c:v>37.0</c:v>
                </c:pt>
                <c:pt idx="19">
                  <c:v>11.0</c:v>
                </c:pt>
                <c:pt idx="20">
                  <c:v>65.0</c:v>
                </c:pt>
                <c:pt idx="21">
                  <c:v>31.0</c:v>
                </c:pt>
                <c:pt idx="22">
                  <c:v>39.0</c:v>
                </c:pt>
                <c:pt idx="23">
                  <c:v>77.0</c:v>
                </c:pt>
                <c:pt idx="24">
                  <c:v>36.0</c:v>
                </c:pt>
                <c:pt idx="25">
                  <c:v>91.0</c:v>
                </c:pt>
                <c:pt idx="26">
                  <c:v>66.0</c:v>
                </c:pt>
                <c:pt idx="27">
                  <c:v>62.0</c:v>
                </c:pt>
                <c:pt idx="28">
                  <c:v>57.0</c:v>
                </c:pt>
                <c:pt idx="29">
                  <c:v>72.0</c:v>
                </c:pt>
                <c:pt idx="30">
                  <c:v>80.0</c:v>
                </c:pt>
                <c:pt idx="31">
                  <c:v>49.0</c:v>
                </c:pt>
                <c:pt idx="32">
                  <c:v>31.0</c:v>
                </c:pt>
                <c:pt idx="33">
                  <c:v>3.0</c:v>
                </c:pt>
                <c:pt idx="34">
                  <c:v>13.0</c:v>
                </c:pt>
                <c:pt idx="35">
                  <c:v>0.0</c:v>
                </c:pt>
                <c:pt idx="36">
                  <c:v>36.0</c:v>
                </c:pt>
                <c:pt idx="37">
                  <c:v>89.0</c:v>
                </c:pt>
                <c:pt idx="38">
                  <c:v>12.0</c:v>
                </c:pt>
                <c:pt idx="39">
                  <c:v>95.0</c:v>
                </c:pt>
                <c:pt idx="40">
                  <c:v>83.0</c:v>
                </c:pt>
                <c:pt idx="41">
                  <c:v>84.0</c:v>
                </c:pt>
                <c:pt idx="42">
                  <c:v>44.0</c:v>
                </c:pt>
                <c:pt idx="43">
                  <c:v>53.0</c:v>
                </c:pt>
                <c:pt idx="44">
                  <c:v>50.0</c:v>
                </c:pt>
                <c:pt idx="45">
                  <c:v>4.0</c:v>
                </c:pt>
                <c:pt idx="46">
                  <c:v>31.0</c:v>
                </c:pt>
                <c:pt idx="47">
                  <c:v>14.0</c:v>
                </c:pt>
                <c:pt idx="48">
                  <c:v>72.0</c:v>
                </c:pt>
                <c:pt idx="49">
                  <c:v>29.0</c:v>
                </c:pt>
                <c:pt idx="50">
                  <c:v>29.0</c:v>
                </c:pt>
                <c:pt idx="51">
                  <c:v>36.0</c:v>
                </c:pt>
                <c:pt idx="52">
                  <c:v>33.0</c:v>
                </c:pt>
                <c:pt idx="53">
                  <c:v>91.0</c:v>
                </c:pt>
                <c:pt idx="54">
                  <c:v>36.0</c:v>
                </c:pt>
                <c:pt idx="55">
                  <c:v>49.0</c:v>
                </c:pt>
                <c:pt idx="56">
                  <c:v>57.0</c:v>
                </c:pt>
                <c:pt idx="57">
                  <c:v>63.0</c:v>
                </c:pt>
                <c:pt idx="58">
                  <c:v>18.0</c:v>
                </c:pt>
                <c:pt idx="59">
                  <c:v>22.0</c:v>
                </c:pt>
                <c:pt idx="60">
                  <c:v>57.0</c:v>
                </c:pt>
              </c:numCache>
            </c:numRef>
          </c:xVal>
          <c:yVal>
            <c:numRef>
              <c:f>lecture4!$M$10:$M$70</c:f>
              <c:numCache>
                <c:formatCode>General</c:formatCode>
                <c:ptCount val="61"/>
                <c:pt idx="0">
                  <c:v>0.491523954487444</c:v>
                </c:pt>
                <c:pt idx="1">
                  <c:v>0.543713994338783</c:v>
                </c:pt>
                <c:pt idx="2">
                  <c:v>0.240305712980051</c:v>
                </c:pt>
                <c:pt idx="3">
                  <c:v>0.430328204989195</c:v>
                </c:pt>
                <c:pt idx="4">
                  <c:v>0.814645166163506</c:v>
                </c:pt>
                <c:pt idx="5">
                  <c:v>0.239220251044396</c:v>
                </c:pt>
                <c:pt idx="6">
                  <c:v>0.817876667185287</c:v>
                </c:pt>
                <c:pt idx="7">
                  <c:v>0.536129455352627</c:v>
                </c:pt>
                <c:pt idx="8">
                  <c:v>0.160463249126034</c:v>
                </c:pt>
                <c:pt idx="9">
                  <c:v>0.640018645205117</c:v>
                </c:pt>
                <c:pt idx="10">
                  <c:v>1.101692526921815</c:v>
                </c:pt>
                <c:pt idx="11">
                  <c:v>0.908599363623485</c:v>
                </c:pt>
                <c:pt idx="12">
                  <c:v>0.604545552356248</c:v>
                </c:pt>
                <c:pt idx="13">
                  <c:v>1.132927674522587</c:v>
                </c:pt>
                <c:pt idx="14">
                  <c:v>0.859378394435935</c:v>
                </c:pt>
                <c:pt idx="15">
                  <c:v>0.200920601038279</c:v>
                </c:pt>
                <c:pt idx="16">
                  <c:v>0.163010020569588</c:v>
                </c:pt>
                <c:pt idx="17">
                  <c:v>0.531941031888822</c:v>
                </c:pt>
                <c:pt idx="18">
                  <c:v>0.263499234087875</c:v>
                </c:pt>
                <c:pt idx="19">
                  <c:v>0.111082363209355</c:v>
                </c:pt>
                <c:pt idx="20">
                  <c:v>0.602549097101431</c:v>
                </c:pt>
                <c:pt idx="21">
                  <c:v>0.1577478424546</c:v>
                </c:pt>
                <c:pt idx="22">
                  <c:v>0.339816573400786</c:v>
                </c:pt>
                <c:pt idx="23">
                  <c:v>0.663000664502019</c:v>
                </c:pt>
                <c:pt idx="24">
                  <c:v>0.285533091602515</c:v>
                </c:pt>
                <c:pt idx="25">
                  <c:v>0.932561618527962</c:v>
                </c:pt>
                <c:pt idx="26">
                  <c:v>0.475234202020426</c:v>
                </c:pt>
                <c:pt idx="27">
                  <c:v>0.530084077243965</c:v>
                </c:pt>
                <c:pt idx="28">
                  <c:v>0.385031180636999</c:v>
                </c:pt>
                <c:pt idx="29">
                  <c:v>0.593395569648535</c:v>
                </c:pt>
                <c:pt idx="30">
                  <c:v>0.753660298890959</c:v>
                </c:pt>
                <c:pt idx="31">
                  <c:v>0.369889864181623</c:v>
                </c:pt>
                <c:pt idx="32">
                  <c:v>0.153267727744627</c:v>
                </c:pt>
                <c:pt idx="33">
                  <c:v>0.00776033019623994</c:v>
                </c:pt>
                <c:pt idx="34">
                  <c:v>0.202716803303181</c:v>
                </c:pt>
                <c:pt idx="35">
                  <c:v>0.239860135428426</c:v>
                </c:pt>
                <c:pt idx="36">
                  <c:v>0.178097845558179</c:v>
                </c:pt>
                <c:pt idx="37">
                  <c:v>0.854114753698962</c:v>
                </c:pt>
                <c:pt idx="38">
                  <c:v>0.144522284322766</c:v>
                </c:pt>
                <c:pt idx="39">
                  <c:v>1.138887338434867</c:v>
                </c:pt>
                <c:pt idx="40">
                  <c:v>0.840577859624181</c:v>
                </c:pt>
                <c:pt idx="41">
                  <c:v>0.855551436540483</c:v>
                </c:pt>
                <c:pt idx="42">
                  <c:v>0.258169603924648</c:v>
                </c:pt>
                <c:pt idx="43">
                  <c:v>0.522952718890715</c:v>
                </c:pt>
                <c:pt idx="44">
                  <c:v>0.272798443798162</c:v>
                </c:pt>
                <c:pt idx="45">
                  <c:v>0.0764063424751149</c:v>
                </c:pt>
                <c:pt idx="46">
                  <c:v>0.173569944210938</c:v>
                </c:pt>
                <c:pt idx="47">
                  <c:v>0.149690757331988</c:v>
                </c:pt>
                <c:pt idx="48">
                  <c:v>0.621214087620237</c:v>
                </c:pt>
                <c:pt idx="49">
                  <c:v>0.100911239890046</c:v>
                </c:pt>
                <c:pt idx="50">
                  <c:v>0.207717789337725</c:v>
                </c:pt>
                <c:pt idx="51">
                  <c:v>0.278628748840548</c:v>
                </c:pt>
                <c:pt idx="52">
                  <c:v>0.275701127985006</c:v>
                </c:pt>
                <c:pt idx="53">
                  <c:v>0.909472320609025</c:v>
                </c:pt>
                <c:pt idx="54">
                  <c:v>0.296798185846616</c:v>
                </c:pt>
                <c:pt idx="55">
                  <c:v>0.372029893548213</c:v>
                </c:pt>
                <c:pt idx="56">
                  <c:v>0.512029553741745</c:v>
                </c:pt>
                <c:pt idx="57">
                  <c:v>0.527772307949804</c:v>
                </c:pt>
                <c:pt idx="58">
                  <c:v>0.0700648631368705</c:v>
                </c:pt>
                <c:pt idx="59">
                  <c:v>0.17190666511394</c:v>
                </c:pt>
                <c:pt idx="60">
                  <c:v>0.445169205617418</c:v>
                </c:pt>
              </c:numCache>
            </c:numRef>
          </c:yVal>
          <c:smooth val="0"/>
        </c:ser>
        <c:dLbls>
          <c:showLegendKey val="0"/>
          <c:showVal val="0"/>
          <c:showCatName val="0"/>
          <c:showSerName val="0"/>
          <c:showPercent val="0"/>
          <c:showBubbleSize val="0"/>
        </c:dLbls>
        <c:axId val="-2127083016"/>
        <c:axId val="-2127080024"/>
      </c:scatterChart>
      <c:valAx>
        <c:axId val="-2127083016"/>
        <c:scaling>
          <c:orientation val="minMax"/>
        </c:scaling>
        <c:delete val="1"/>
        <c:axPos val="b"/>
        <c:numFmt formatCode="General" sourceLinked="1"/>
        <c:majorTickMark val="none"/>
        <c:minorTickMark val="none"/>
        <c:tickLblPos val="nextTo"/>
        <c:crossAx val="-2127080024"/>
        <c:crosses val="autoZero"/>
        <c:crossBetween val="midCat"/>
      </c:valAx>
      <c:valAx>
        <c:axId val="-2127080024"/>
        <c:scaling>
          <c:orientation val="minMax"/>
        </c:scaling>
        <c:delete val="1"/>
        <c:axPos val="l"/>
        <c:numFmt formatCode="General" sourceLinked="1"/>
        <c:majorTickMark val="none"/>
        <c:minorTickMark val="none"/>
        <c:tickLblPos val="nextTo"/>
        <c:crossAx val="-2127083016"/>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575221439349676"/>
          <c:y val="0.0231481481481481"/>
          <c:w val="0.942477856065032"/>
          <c:h val="0.87962962962963"/>
        </c:manualLayout>
      </c:layout>
      <c:scatterChart>
        <c:scatterStyle val="lineMarker"/>
        <c:varyColors val="0"/>
        <c:ser>
          <c:idx val="0"/>
          <c:order val="0"/>
          <c:spPr>
            <a:ln w="47625">
              <a:noFill/>
            </a:ln>
          </c:spPr>
          <c:trendline>
            <c:spPr>
              <a:ln w="25400">
                <a:solidFill>
                  <a:schemeClr val="tx2"/>
                </a:solidFill>
              </a:ln>
            </c:spPr>
            <c:trendlineType val="poly"/>
            <c:order val="2"/>
            <c:dispRSqr val="1"/>
            <c:dispEq val="0"/>
            <c:trendlineLbl>
              <c:layout>
                <c:manualLayout>
                  <c:x val="-0.315030839895013"/>
                  <c:y val="0.0125707203266258"/>
                </c:manualLayout>
              </c:layout>
              <c:numFmt formatCode="General" sourceLinked="0"/>
              <c:txPr>
                <a:bodyPr/>
                <a:lstStyle/>
                <a:p>
                  <a:pPr>
                    <a:defRPr sz="1800">
                      <a:solidFill>
                        <a:schemeClr val="tx2"/>
                      </a:solidFill>
                    </a:defRPr>
                  </a:pPr>
                  <a:endParaRPr lang="en-US"/>
                </a:p>
              </c:txPr>
            </c:trendlineLbl>
          </c:trendline>
          <c:xVal>
            <c:numRef>
              <c:f>lecture4!$L$10:$L$70</c:f>
              <c:numCache>
                <c:formatCode>General</c:formatCode>
                <c:ptCount val="61"/>
                <c:pt idx="0">
                  <c:v>50.0</c:v>
                </c:pt>
                <c:pt idx="1">
                  <c:v>71.0</c:v>
                </c:pt>
                <c:pt idx="2">
                  <c:v>31.0</c:v>
                </c:pt>
                <c:pt idx="3">
                  <c:v>46.0</c:v>
                </c:pt>
                <c:pt idx="4">
                  <c:v>89.0</c:v>
                </c:pt>
                <c:pt idx="5">
                  <c:v>38.0</c:v>
                </c:pt>
                <c:pt idx="6">
                  <c:v>88.0</c:v>
                </c:pt>
                <c:pt idx="7">
                  <c:v>72.0</c:v>
                </c:pt>
                <c:pt idx="8">
                  <c:v>6.0</c:v>
                </c:pt>
                <c:pt idx="9">
                  <c:v>73.0</c:v>
                </c:pt>
                <c:pt idx="10">
                  <c:v>95.0</c:v>
                </c:pt>
                <c:pt idx="11">
                  <c:v>82.0</c:v>
                </c:pt>
                <c:pt idx="12">
                  <c:v>73.0</c:v>
                </c:pt>
                <c:pt idx="13">
                  <c:v>97.0</c:v>
                </c:pt>
                <c:pt idx="14">
                  <c:v>88.0</c:v>
                </c:pt>
                <c:pt idx="15">
                  <c:v>13.0</c:v>
                </c:pt>
                <c:pt idx="16">
                  <c:v>8.0</c:v>
                </c:pt>
                <c:pt idx="17">
                  <c:v>67.0</c:v>
                </c:pt>
                <c:pt idx="18">
                  <c:v>37.0</c:v>
                </c:pt>
                <c:pt idx="19">
                  <c:v>11.0</c:v>
                </c:pt>
                <c:pt idx="20">
                  <c:v>65.0</c:v>
                </c:pt>
                <c:pt idx="21">
                  <c:v>31.0</c:v>
                </c:pt>
                <c:pt idx="22">
                  <c:v>39.0</c:v>
                </c:pt>
                <c:pt idx="23">
                  <c:v>77.0</c:v>
                </c:pt>
                <c:pt idx="24">
                  <c:v>36.0</c:v>
                </c:pt>
                <c:pt idx="25">
                  <c:v>91.0</c:v>
                </c:pt>
                <c:pt idx="26">
                  <c:v>66.0</c:v>
                </c:pt>
                <c:pt idx="27">
                  <c:v>62.0</c:v>
                </c:pt>
                <c:pt idx="28">
                  <c:v>57.0</c:v>
                </c:pt>
                <c:pt idx="29">
                  <c:v>72.0</c:v>
                </c:pt>
                <c:pt idx="30">
                  <c:v>80.0</c:v>
                </c:pt>
                <c:pt idx="31">
                  <c:v>49.0</c:v>
                </c:pt>
                <c:pt idx="32">
                  <c:v>31.0</c:v>
                </c:pt>
                <c:pt idx="33">
                  <c:v>3.0</c:v>
                </c:pt>
                <c:pt idx="34">
                  <c:v>13.0</c:v>
                </c:pt>
                <c:pt idx="35">
                  <c:v>0.0</c:v>
                </c:pt>
                <c:pt idx="36">
                  <c:v>36.0</c:v>
                </c:pt>
                <c:pt idx="37">
                  <c:v>89.0</c:v>
                </c:pt>
                <c:pt idx="38">
                  <c:v>12.0</c:v>
                </c:pt>
                <c:pt idx="39">
                  <c:v>95.0</c:v>
                </c:pt>
                <c:pt idx="40">
                  <c:v>83.0</c:v>
                </c:pt>
                <c:pt idx="41">
                  <c:v>84.0</c:v>
                </c:pt>
                <c:pt idx="42">
                  <c:v>44.0</c:v>
                </c:pt>
                <c:pt idx="43">
                  <c:v>53.0</c:v>
                </c:pt>
                <c:pt idx="44">
                  <c:v>50.0</c:v>
                </c:pt>
                <c:pt idx="45">
                  <c:v>4.0</c:v>
                </c:pt>
                <c:pt idx="46">
                  <c:v>31.0</c:v>
                </c:pt>
                <c:pt idx="47">
                  <c:v>14.0</c:v>
                </c:pt>
                <c:pt idx="48">
                  <c:v>72.0</c:v>
                </c:pt>
                <c:pt idx="49">
                  <c:v>29.0</c:v>
                </c:pt>
                <c:pt idx="50">
                  <c:v>29.0</c:v>
                </c:pt>
                <c:pt idx="51">
                  <c:v>36.0</c:v>
                </c:pt>
                <c:pt idx="52">
                  <c:v>33.0</c:v>
                </c:pt>
                <c:pt idx="53">
                  <c:v>91.0</c:v>
                </c:pt>
                <c:pt idx="54">
                  <c:v>36.0</c:v>
                </c:pt>
                <c:pt idx="55">
                  <c:v>49.0</c:v>
                </c:pt>
                <c:pt idx="56">
                  <c:v>57.0</c:v>
                </c:pt>
                <c:pt idx="57">
                  <c:v>63.0</c:v>
                </c:pt>
                <c:pt idx="58">
                  <c:v>18.0</c:v>
                </c:pt>
                <c:pt idx="59">
                  <c:v>22.0</c:v>
                </c:pt>
                <c:pt idx="60">
                  <c:v>57.0</c:v>
                </c:pt>
              </c:numCache>
            </c:numRef>
          </c:xVal>
          <c:yVal>
            <c:numRef>
              <c:f>lecture4!$M$10:$M$70</c:f>
              <c:numCache>
                <c:formatCode>General</c:formatCode>
                <c:ptCount val="61"/>
                <c:pt idx="0">
                  <c:v>0.491523954487444</c:v>
                </c:pt>
                <c:pt idx="1">
                  <c:v>0.543713994338783</c:v>
                </c:pt>
                <c:pt idx="2">
                  <c:v>0.240305712980051</c:v>
                </c:pt>
                <c:pt idx="3">
                  <c:v>0.430328204989195</c:v>
                </c:pt>
                <c:pt idx="4">
                  <c:v>0.814645166163506</c:v>
                </c:pt>
                <c:pt idx="5">
                  <c:v>0.239220251044396</c:v>
                </c:pt>
                <c:pt idx="6">
                  <c:v>0.817876667185287</c:v>
                </c:pt>
                <c:pt idx="7">
                  <c:v>0.536129455352627</c:v>
                </c:pt>
                <c:pt idx="8">
                  <c:v>0.160463249126034</c:v>
                </c:pt>
                <c:pt idx="9">
                  <c:v>0.640018645205117</c:v>
                </c:pt>
                <c:pt idx="10">
                  <c:v>1.101692526921815</c:v>
                </c:pt>
                <c:pt idx="11">
                  <c:v>0.908599363623485</c:v>
                </c:pt>
                <c:pt idx="12">
                  <c:v>0.604545552356248</c:v>
                </c:pt>
                <c:pt idx="13">
                  <c:v>1.132927674522587</c:v>
                </c:pt>
                <c:pt idx="14">
                  <c:v>0.859378394435935</c:v>
                </c:pt>
                <c:pt idx="15">
                  <c:v>0.200920601038279</c:v>
                </c:pt>
                <c:pt idx="16">
                  <c:v>0.163010020569588</c:v>
                </c:pt>
                <c:pt idx="17">
                  <c:v>0.531941031888822</c:v>
                </c:pt>
                <c:pt idx="18">
                  <c:v>0.263499234087875</c:v>
                </c:pt>
                <c:pt idx="19">
                  <c:v>0.111082363209355</c:v>
                </c:pt>
                <c:pt idx="20">
                  <c:v>0.602549097101431</c:v>
                </c:pt>
                <c:pt idx="21">
                  <c:v>0.1577478424546</c:v>
                </c:pt>
                <c:pt idx="22">
                  <c:v>0.339816573400786</c:v>
                </c:pt>
                <c:pt idx="23">
                  <c:v>0.663000664502019</c:v>
                </c:pt>
                <c:pt idx="24">
                  <c:v>0.285533091602515</c:v>
                </c:pt>
                <c:pt idx="25">
                  <c:v>0.932561618527962</c:v>
                </c:pt>
                <c:pt idx="26">
                  <c:v>0.475234202020426</c:v>
                </c:pt>
                <c:pt idx="27">
                  <c:v>0.530084077243965</c:v>
                </c:pt>
                <c:pt idx="28">
                  <c:v>0.385031180636999</c:v>
                </c:pt>
                <c:pt idx="29">
                  <c:v>0.593395569648535</c:v>
                </c:pt>
                <c:pt idx="30">
                  <c:v>0.753660298890959</c:v>
                </c:pt>
                <c:pt idx="31">
                  <c:v>0.369889864181623</c:v>
                </c:pt>
                <c:pt idx="32">
                  <c:v>0.153267727744627</c:v>
                </c:pt>
                <c:pt idx="33">
                  <c:v>0.00776033019623994</c:v>
                </c:pt>
                <c:pt idx="34">
                  <c:v>0.202716803303181</c:v>
                </c:pt>
                <c:pt idx="35">
                  <c:v>0.239860135428426</c:v>
                </c:pt>
                <c:pt idx="36">
                  <c:v>0.178097845558179</c:v>
                </c:pt>
                <c:pt idx="37">
                  <c:v>0.854114753698962</c:v>
                </c:pt>
                <c:pt idx="38">
                  <c:v>0.144522284322766</c:v>
                </c:pt>
                <c:pt idx="39">
                  <c:v>1.138887338434867</c:v>
                </c:pt>
                <c:pt idx="40">
                  <c:v>0.840577859624181</c:v>
                </c:pt>
                <c:pt idx="41">
                  <c:v>0.855551436540483</c:v>
                </c:pt>
                <c:pt idx="42">
                  <c:v>0.258169603924648</c:v>
                </c:pt>
                <c:pt idx="43">
                  <c:v>0.522952718890715</c:v>
                </c:pt>
                <c:pt idx="44">
                  <c:v>0.272798443798162</c:v>
                </c:pt>
                <c:pt idx="45">
                  <c:v>0.0764063424751149</c:v>
                </c:pt>
                <c:pt idx="46">
                  <c:v>0.173569944210938</c:v>
                </c:pt>
                <c:pt idx="47">
                  <c:v>0.149690757331988</c:v>
                </c:pt>
                <c:pt idx="48">
                  <c:v>0.621214087620237</c:v>
                </c:pt>
                <c:pt idx="49">
                  <c:v>0.100911239890046</c:v>
                </c:pt>
                <c:pt idx="50">
                  <c:v>0.207717789337725</c:v>
                </c:pt>
                <c:pt idx="51">
                  <c:v>0.278628748840548</c:v>
                </c:pt>
                <c:pt idx="52">
                  <c:v>0.275701127985006</c:v>
                </c:pt>
                <c:pt idx="53">
                  <c:v>0.909472320609025</c:v>
                </c:pt>
                <c:pt idx="54">
                  <c:v>0.296798185846616</c:v>
                </c:pt>
                <c:pt idx="55">
                  <c:v>0.372029893548213</c:v>
                </c:pt>
                <c:pt idx="56">
                  <c:v>0.512029553741745</c:v>
                </c:pt>
                <c:pt idx="57">
                  <c:v>0.527772307949804</c:v>
                </c:pt>
                <c:pt idx="58">
                  <c:v>0.0700648631368705</c:v>
                </c:pt>
                <c:pt idx="59">
                  <c:v>0.17190666511394</c:v>
                </c:pt>
                <c:pt idx="60">
                  <c:v>0.445169205617418</c:v>
                </c:pt>
              </c:numCache>
            </c:numRef>
          </c:yVal>
          <c:smooth val="0"/>
        </c:ser>
        <c:dLbls>
          <c:showLegendKey val="0"/>
          <c:showVal val="0"/>
          <c:showCatName val="0"/>
          <c:showSerName val="0"/>
          <c:showPercent val="0"/>
          <c:showBubbleSize val="0"/>
        </c:dLbls>
        <c:axId val="-2126794344"/>
        <c:axId val="-2126984440"/>
      </c:scatterChart>
      <c:valAx>
        <c:axId val="-2126794344"/>
        <c:scaling>
          <c:orientation val="minMax"/>
        </c:scaling>
        <c:delete val="1"/>
        <c:axPos val="b"/>
        <c:numFmt formatCode="General" sourceLinked="1"/>
        <c:majorTickMark val="none"/>
        <c:minorTickMark val="none"/>
        <c:tickLblPos val="nextTo"/>
        <c:crossAx val="-2126984440"/>
        <c:crosses val="autoZero"/>
        <c:crossBetween val="midCat"/>
      </c:valAx>
      <c:valAx>
        <c:axId val="-2126984440"/>
        <c:scaling>
          <c:orientation val="minMax"/>
        </c:scaling>
        <c:delete val="1"/>
        <c:axPos val="l"/>
        <c:numFmt formatCode="General" sourceLinked="1"/>
        <c:majorTickMark val="none"/>
        <c:minorTickMark val="none"/>
        <c:tickLblPos val="nextTo"/>
        <c:crossAx val="-212679434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'Main Data'!$AF$49</c:f>
              <c:strCache>
                <c:ptCount val="1"/>
                <c:pt idx="0">
                  <c:v>Pct</c:v>
                </c:pt>
              </c:strCache>
            </c:strRef>
          </c:tx>
          <c:invertIfNegative val="0"/>
          <c:cat>
            <c:strRef>
              <c:f>'Main Data'!$AD$50:$AD$54</c:f>
              <c:strCache>
                <c:ptCount val="5"/>
                <c:pt idx="0">
                  <c:v>&lt;10e-6</c:v>
                </c:pt>
                <c:pt idx="1">
                  <c:v>[10e-6,10e-5)</c:v>
                </c:pt>
                <c:pt idx="2">
                  <c:v>[10e-5,10e-4)</c:v>
                </c:pt>
                <c:pt idx="3">
                  <c:v>[10e-4,10e-3)</c:v>
                </c:pt>
                <c:pt idx="4">
                  <c:v>[10e-3,10e-2)</c:v>
                </c:pt>
              </c:strCache>
            </c:strRef>
          </c:cat>
          <c:val>
            <c:numRef>
              <c:f>'Main Data'!$AF$50:$AF$54</c:f>
              <c:numCache>
                <c:formatCode>0%</c:formatCode>
                <c:ptCount val="5"/>
                <c:pt idx="0">
                  <c:v>0.476851851851852</c:v>
                </c:pt>
                <c:pt idx="1">
                  <c:v>0.148148148148148</c:v>
                </c:pt>
                <c:pt idx="2">
                  <c:v>0.259259259259259</c:v>
                </c:pt>
                <c:pt idx="3">
                  <c:v>0.101851851851852</c:v>
                </c:pt>
                <c:pt idx="4">
                  <c:v>0.0138888888888889</c:v>
                </c:pt>
              </c:numCache>
            </c:numRef>
          </c:val>
        </c:ser>
        <c:dLbls>
          <c:showLegendKey val="0"/>
          <c:showVal val="0"/>
          <c:showCatName val="0"/>
          <c:showSerName val="0"/>
          <c:showPercent val="0"/>
          <c:showBubbleSize val="0"/>
        </c:dLbls>
        <c:gapWidth val="150"/>
        <c:axId val="-2144232376"/>
        <c:axId val="2091619304"/>
      </c:barChart>
      <c:catAx>
        <c:axId val="-2144232376"/>
        <c:scaling>
          <c:orientation val="minMax"/>
        </c:scaling>
        <c:delete val="0"/>
        <c:axPos val="b"/>
        <c:title>
          <c:tx>
            <c:rich>
              <a:bodyPr/>
              <a:lstStyle/>
              <a:p>
                <a:pPr>
                  <a:defRPr sz="1200"/>
                </a:pPr>
                <a:r>
                  <a:rPr lang="en-US" sz="1200" dirty="0"/>
                  <a:t>Conversion Rate</a:t>
                </a:r>
                <a:r>
                  <a:rPr lang="en-US" sz="1200" baseline="0" dirty="0"/>
                  <a:t> (Random Targeting)</a:t>
                </a:r>
                <a:endParaRPr lang="en-US" sz="1200" dirty="0"/>
              </a:p>
            </c:rich>
          </c:tx>
          <c:layout/>
          <c:overlay val="0"/>
        </c:title>
        <c:majorTickMark val="out"/>
        <c:minorTickMark val="none"/>
        <c:tickLblPos val="nextTo"/>
        <c:crossAx val="2091619304"/>
        <c:crosses val="autoZero"/>
        <c:auto val="1"/>
        <c:lblAlgn val="ctr"/>
        <c:lblOffset val="100"/>
        <c:noMultiLvlLbl val="0"/>
      </c:catAx>
      <c:valAx>
        <c:axId val="2091619304"/>
        <c:scaling>
          <c:orientation val="minMax"/>
        </c:scaling>
        <c:delete val="0"/>
        <c:axPos val="l"/>
        <c:majorGridlines/>
        <c:title>
          <c:tx>
            <c:rich>
              <a:bodyPr rot="-5400000" vert="horz"/>
              <a:lstStyle/>
              <a:p>
                <a:pPr>
                  <a:defRPr sz="1400"/>
                </a:pPr>
                <a:r>
                  <a:rPr lang="en-US" sz="1400"/>
                  <a:t>% Campaigns</a:t>
                </a:r>
              </a:p>
            </c:rich>
          </c:tx>
          <c:layout/>
          <c:overlay val="0"/>
        </c:title>
        <c:numFmt formatCode="0%" sourceLinked="1"/>
        <c:majorTickMark val="out"/>
        <c:minorTickMark val="none"/>
        <c:tickLblPos val="nextTo"/>
        <c:crossAx val="-2144232376"/>
        <c:crosses val="autoZero"/>
        <c:crossBetween val="between"/>
      </c:valAx>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that person follow me?</a:t>
            </a:r>
          </a:p>
          <a:p>
            <a:r>
              <a:rPr lang="en-US" dirty="0" smtClean="0"/>
              <a:t>#How many people</a:t>
            </a:r>
            <a:r>
              <a:rPr lang="en-US" baseline="0" dirty="0" smtClean="0"/>
              <a:t> do we both follow?</a:t>
            </a:r>
          </a:p>
          <a:p>
            <a:r>
              <a:rPr lang="en-US" baseline="0" dirty="0" smtClean="0"/>
              <a:t>#How many people follow us both?</a:t>
            </a:r>
          </a:p>
          <a:p>
            <a:r>
              <a:rPr lang="en-US" baseline="0" dirty="0" smtClean="0"/>
              <a:t>#How many people follow the person</a:t>
            </a:r>
          </a:p>
          <a:p>
            <a:r>
              <a:rPr lang="en-US" baseline="0" dirty="0" smtClean="0"/>
              <a:t>#How many people does the person follow</a:t>
            </a:r>
          </a:p>
          <a:p>
            <a:r>
              <a:rPr lang="en-US" baseline="0" dirty="0" smtClean="0"/>
              <a:t>#How active is the person</a:t>
            </a:r>
          </a:p>
          <a:p>
            <a:r>
              <a:rPr lang="en-US" baseline="0" dirty="0" smtClean="0"/>
              <a:t>#Do we follow the same topics?</a:t>
            </a:r>
          </a:p>
          <a:p>
            <a:r>
              <a:rPr lang="en-US" baseline="0" dirty="0" smtClean="0"/>
              <a:t>#Do we </a:t>
            </a:r>
            <a:r>
              <a:rPr lang="en-US" baseline="0" dirty="0" err="1" smtClean="0"/>
              <a:t>retweet</a:t>
            </a:r>
            <a:r>
              <a:rPr lang="en-US" baseline="0" dirty="0" smtClean="0"/>
              <a:t> the same people?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26</a:t>
            </a:fld>
            <a:endParaRPr lang="en-US"/>
          </a:p>
        </p:txBody>
      </p:sp>
    </p:spTree>
    <p:extLst>
      <p:ext uri="{BB962C8B-B14F-4D97-AF65-F5344CB8AC3E}">
        <p14:creationId xmlns:p14="http://schemas.microsoft.com/office/powerpoint/2010/main" val="27949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11/5/14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11/5/14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a:t>
            </a:r>
            <a:r>
              <a:rPr lang="en-US" sz="1600" i="1" smtClean="0"/>
              <a:t>’ work. </a:t>
            </a:r>
            <a:r>
              <a:rPr lang="en-US" sz="1600" i="1" dirty="0" smtClean="0"/>
              <a:t>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l_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01" y="2118784"/>
            <a:ext cx="7188200" cy="4488353"/>
          </a:xfrm>
          <a:prstGeom prst="rect">
            <a:avLst/>
          </a:prstGeom>
        </p:spPr>
      </p:pic>
      <p:sp>
        <p:nvSpPr>
          <p:cNvPr id="2" name="Title 1"/>
          <p:cNvSpPr>
            <a:spLocks noGrp="1"/>
          </p:cNvSpPr>
          <p:nvPr>
            <p:ph type="title"/>
          </p:nvPr>
        </p:nvSpPr>
        <p:spPr>
          <a:xfrm>
            <a:off x="155575" y="333378"/>
            <a:ext cx="8640090" cy="660398"/>
          </a:xfrm>
        </p:spPr>
        <p:txBody>
          <a:bodyPr>
            <a:noAutofit/>
          </a:bodyPr>
          <a:lstStyle/>
          <a:p>
            <a:r>
              <a:rPr lang="en-US" sz="2800" dirty="0" err="1" smtClean="0"/>
              <a:t>nl</a:t>
            </a:r>
            <a:r>
              <a:rPr lang="en-US" sz="2800" dirty="0" smtClean="0"/>
              <a:t> transformation: </a:t>
            </a:r>
            <a:br>
              <a:rPr lang="en-US" sz="2800" dirty="0" smtClean="0"/>
            </a:br>
            <a:r>
              <a:rPr lang="en-US" sz="2800" dirty="0" smtClean="0"/>
              <a:t>Noisy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smtClean="0"/>
              <a:t>If g(X) is a polynomial expansion of X (i.e., </a:t>
            </a:r>
            <a:r>
              <a:rPr lang="en-US" dirty="0" err="1" smtClean="0"/>
              <a:t>g</a:t>
            </a:r>
            <a:r>
              <a:rPr lang="en-US" baseline="30000" dirty="0" err="1" smtClean="0"/>
              <a:t>d</a:t>
            </a:r>
            <a:r>
              <a:rPr lang="en-US" dirty="0" smtClean="0"/>
              <a:t>(x)=&lt;X</a:t>
            </a:r>
            <a:r>
              <a:rPr lang="en-US" baseline="30000" dirty="0" smtClean="0"/>
              <a:t>d</a:t>
            </a:r>
            <a:r>
              <a:rPr lang="en-US" dirty="0" smtClean="0"/>
              <a:t>,..X</a:t>
            </a:r>
            <a:r>
              <a:rPr lang="en-US" baseline="30000" dirty="0" smtClean="0"/>
              <a:t>2</a:t>
            </a:r>
            <a:r>
              <a:rPr lang="en-US" dirty="0" smtClean="0"/>
              <a:t>,X&gt;), we can get a great fit by choosing the right degree of expansion. Too low and we get generally bad MSE everywhere…too high and we </a:t>
            </a:r>
            <a:r>
              <a:rPr lang="en-US" dirty="0" err="1" smtClean="0"/>
              <a:t>overfit</a:t>
            </a:r>
            <a:r>
              <a:rPr lang="en-US" dirty="0" smtClean="0"/>
              <a:t>.</a:t>
            </a:r>
            <a:endParaRPr lang="en-US" baseline="30000" dirty="0"/>
          </a:p>
        </p:txBody>
      </p:sp>
      <p:sp>
        <p:nvSpPr>
          <p:cNvPr id="9" name="TextBox 8"/>
          <p:cNvSpPr txBox="1"/>
          <p:nvPr/>
        </p:nvSpPr>
        <p:spPr>
          <a:xfrm rot="16200000">
            <a:off x="556170"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3" name="TextBox 12"/>
          <p:cNvSpPr txBox="1"/>
          <p:nvPr/>
        </p:nvSpPr>
        <p:spPr>
          <a:xfrm rot="16200000">
            <a:off x="602739" y="4927593"/>
            <a:ext cx="1219195" cy="369332"/>
          </a:xfrm>
          <a:prstGeom prst="rect">
            <a:avLst/>
          </a:prstGeom>
          <a:noFill/>
        </p:spPr>
        <p:txBody>
          <a:bodyPr wrap="square" rtlCol="0">
            <a:spAutoFit/>
          </a:bodyPr>
          <a:lstStyle/>
          <a:p>
            <a:pPr algn="ctr"/>
            <a:r>
              <a:rPr lang="en-US" dirty="0" smtClean="0"/>
              <a:t>Test</a:t>
            </a:r>
            <a:endParaRPr lang="en-US" dirty="0"/>
          </a:p>
        </p:txBody>
      </p:sp>
    </p:spTree>
    <p:extLst>
      <p:ext uri="{BB962C8B-B14F-4D97-AF65-F5344CB8AC3E}">
        <p14:creationId xmlns:p14="http://schemas.microsoft.com/office/powerpoint/2010/main" val="4756363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9" y="2070100"/>
            <a:ext cx="7063878" cy="429923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smtClean="0"/>
              <a:t>Binning: Noisy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646331"/>
          </a:xfrm>
          <a:prstGeom prst="rect">
            <a:avLst/>
          </a:prstGeom>
          <a:noFill/>
        </p:spPr>
        <p:txBody>
          <a:bodyPr wrap="square" rtlCol="0">
            <a:spAutoFit/>
          </a:bodyPr>
          <a:lstStyle/>
          <a:p>
            <a:r>
              <a:rPr lang="en-US" dirty="0" smtClean="0"/>
              <a:t>Binning a numeric feature also needs to be done carefully. Too few bins and you get a poor fit…too many bins and you </a:t>
            </a:r>
            <a:r>
              <a:rPr lang="en-US" dirty="0" err="1" smtClean="0"/>
              <a:t>overfit</a:t>
            </a:r>
            <a:r>
              <a:rPr lang="en-US" dirty="0" smtClean="0"/>
              <a:t> terribly.</a:t>
            </a:r>
            <a:endParaRPr lang="en-US" dirty="0"/>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smtClean="0"/>
              <a:t>Test</a:t>
            </a:r>
            <a:endParaRPr lang="en-US" dirty="0"/>
          </a:p>
        </p:txBody>
      </p:sp>
      <p:sp>
        <p:nvSpPr>
          <p:cNvPr id="3" name="TextBox 2"/>
          <p:cNvSpPr txBox="1"/>
          <p:nvPr/>
        </p:nvSpPr>
        <p:spPr>
          <a:xfrm>
            <a:off x="7186999" y="1923013"/>
            <a:ext cx="1608666" cy="1200329"/>
          </a:xfrm>
          <a:prstGeom prst="rect">
            <a:avLst/>
          </a:prstGeom>
          <a:noFill/>
        </p:spPr>
        <p:txBody>
          <a:bodyPr wrap="square" rtlCol="0">
            <a:spAutoFit/>
          </a:bodyPr>
          <a:lstStyle/>
          <a:p>
            <a:r>
              <a:rPr lang="en-US" dirty="0" smtClean="0">
                <a:solidFill>
                  <a:schemeClr val="tx2"/>
                </a:solidFill>
              </a:rPr>
              <a:t>Fit the training data nearly perfectly</a:t>
            </a:r>
            <a:endParaRPr lang="en-US" dirty="0">
              <a:solidFill>
                <a:schemeClr val="tx2"/>
              </a:solidFill>
            </a:endParaRP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86999" y="4361413"/>
            <a:ext cx="1608666" cy="1477328"/>
          </a:xfrm>
          <a:prstGeom prst="rect">
            <a:avLst/>
          </a:prstGeom>
          <a:noFill/>
        </p:spPr>
        <p:txBody>
          <a:bodyPr wrap="square" rtlCol="0">
            <a:spAutoFit/>
          </a:bodyPr>
          <a:lstStyle/>
          <a:p>
            <a:r>
              <a:rPr lang="en-US" dirty="0" smtClean="0">
                <a:solidFill>
                  <a:schemeClr val="tx2"/>
                </a:solidFill>
              </a:rPr>
              <a:t>Bins don’t borrow information from neighbor bins</a:t>
            </a:r>
            <a:endParaRPr lang="en-US" dirty="0">
              <a:solidFill>
                <a:schemeClr val="tx2"/>
              </a:solidFill>
            </a:endParaRP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9706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_i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65" y="2139520"/>
            <a:ext cx="7886700" cy="4498301"/>
          </a:xfrm>
          <a:prstGeom prst="rect">
            <a:avLst/>
          </a:prstGeom>
        </p:spPr>
      </p:pic>
      <p:sp>
        <p:nvSpPr>
          <p:cNvPr id="2" name="Title 1"/>
          <p:cNvSpPr>
            <a:spLocks noGrp="1"/>
          </p:cNvSpPr>
          <p:nvPr>
            <p:ph type="title"/>
          </p:nvPr>
        </p:nvSpPr>
        <p:spPr>
          <a:xfrm>
            <a:off x="155575" y="333378"/>
            <a:ext cx="8640090" cy="660398"/>
          </a:xfrm>
        </p:spPr>
        <p:txBody>
          <a:bodyPr>
            <a:noAutofit/>
          </a:bodyPr>
          <a:lstStyle/>
          <a:p>
            <a:r>
              <a:rPr lang="en-US" sz="2800" dirty="0" err="1" smtClean="0"/>
              <a:t>nl</a:t>
            </a:r>
            <a:r>
              <a:rPr lang="en-US" sz="2800" dirty="0" smtClean="0"/>
              <a:t> transformation: </a:t>
            </a:r>
            <a:br>
              <a:rPr lang="en-US" sz="2800" dirty="0" smtClean="0"/>
            </a:br>
            <a:r>
              <a:rPr lang="en-US" sz="2800" dirty="0" smtClean="0"/>
              <a:t>information rich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smtClean="0"/>
              <a:t>When we have much more training data to fit, the highest order polynomial doesn’t help much, but is less likely to </a:t>
            </a:r>
            <a:r>
              <a:rPr lang="en-US" dirty="0" err="1" smtClean="0"/>
              <a:t>overfit</a:t>
            </a:r>
            <a:r>
              <a:rPr lang="en-US" dirty="0" smtClean="0"/>
              <a:t>. The data was generated using a degree 3 polynomial, and our regression has effectively learned that. </a:t>
            </a:r>
            <a:endParaRPr lang="en-US" baseline="30000" dirty="0"/>
          </a:p>
        </p:txBody>
      </p:sp>
      <p:sp>
        <p:nvSpPr>
          <p:cNvPr id="9" name="TextBox 8"/>
          <p:cNvSpPr txBox="1"/>
          <p:nvPr/>
        </p:nvSpPr>
        <p:spPr>
          <a:xfrm rot="16200000">
            <a:off x="733973"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3" name="TextBox 12"/>
          <p:cNvSpPr txBox="1"/>
          <p:nvPr/>
        </p:nvSpPr>
        <p:spPr>
          <a:xfrm rot="16200000">
            <a:off x="662010" y="4927593"/>
            <a:ext cx="1219195" cy="369332"/>
          </a:xfrm>
          <a:prstGeom prst="rect">
            <a:avLst/>
          </a:prstGeom>
          <a:noFill/>
        </p:spPr>
        <p:txBody>
          <a:bodyPr wrap="square" rtlCol="0">
            <a:spAutoFit/>
          </a:bodyPr>
          <a:lstStyle/>
          <a:p>
            <a:pPr algn="ctr"/>
            <a:r>
              <a:rPr lang="en-US" dirty="0" smtClean="0"/>
              <a:t>Test</a:t>
            </a:r>
            <a:endParaRPr lang="en-US" dirty="0"/>
          </a:p>
        </p:txBody>
      </p:sp>
    </p:spTree>
    <p:extLst>
      <p:ext uri="{BB962C8B-B14F-4D97-AF65-F5344CB8AC3E}">
        <p14:creationId xmlns:p14="http://schemas.microsoft.com/office/powerpoint/2010/main" val="41230212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073393"/>
            <a:ext cx="7188199" cy="425967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smtClean="0"/>
              <a:t>Binning: info rich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923330"/>
          </a:xfrm>
          <a:prstGeom prst="rect">
            <a:avLst/>
          </a:prstGeom>
          <a:noFill/>
        </p:spPr>
        <p:txBody>
          <a:bodyPr wrap="square" rtlCol="0">
            <a:spAutoFit/>
          </a:bodyPr>
          <a:lstStyle/>
          <a:p>
            <a:r>
              <a:rPr lang="en-US" dirty="0" smtClean="0"/>
              <a:t>With more data we can support a higher number of bins. This method can be competitive with the polynomial fit, but it is still easy to over fit. Careful consideration and testing must be done to choose the appropriate bin size.</a:t>
            </a:r>
            <a:endParaRPr lang="en-US" dirty="0"/>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smtClean="0"/>
              <a:t>Test</a:t>
            </a:r>
            <a:endParaRPr lang="en-US" dirty="0"/>
          </a:p>
        </p:txBody>
      </p:sp>
      <p:sp>
        <p:nvSpPr>
          <p:cNvPr id="3" name="TextBox 2"/>
          <p:cNvSpPr txBox="1"/>
          <p:nvPr/>
        </p:nvSpPr>
        <p:spPr>
          <a:xfrm>
            <a:off x="7186999" y="1923013"/>
            <a:ext cx="1608666" cy="1200329"/>
          </a:xfrm>
          <a:prstGeom prst="rect">
            <a:avLst/>
          </a:prstGeom>
          <a:noFill/>
        </p:spPr>
        <p:txBody>
          <a:bodyPr wrap="square" rtlCol="0">
            <a:spAutoFit/>
          </a:bodyPr>
          <a:lstStyle/>
          <a:p>
            <a:r>
              <a:rPr lang="en-US" dirty="0" smtClean="0">
                <a:solidFill>
                  <a:schemeClr val="tx2"/>
                </a:solidFill>
              </a:rPr>
              <a:t>Binning can approximate any arbitrary curve.</a:t>
            </a:r>
            <a:endParaRPr lang="en-US" dirty="0">
              <a:solidFill>
                <a:schemeClr val="tx2"/>
              </a:solidFill>
            </a:endParaRP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86999" y="4361413"/>
            <a:ext cx="1608666" cy="1200329"/>
          </a:xfrm>
          <a:prstGeom prst="rect">
            <a:avLst/>
          </a:prstGeom>
          <a:noFill/>
        </p:spPr>
        <p:txBody>
          <a:bodyPr wrap="square" rtlCol="0">
            <a:spAutoFit/>
          </a:bodyPr>
          <a:lstStyle/>
          <a:p>
            <a:r>
              <a:rPr lang="en-US" dirty="0" smtClean="0">
                <a:solidFill>
                  <a:schemeClr val="tx2"/>
                </a:solidFill>
              </a:rPr>
              <a:t>But it is always at a high risk of </a:t>
            </a:r>
            <a:r>
              <a:rPr lang="en-US" dirty="0" err="1" smtClean="0">
                <a:solidFill>
                  <a:schemeClr val="tx2"/>
                </a:solidFill>
              </a:rPr>
              <a:t>overfitting</a:t>
            </a:r>
            <a:r>
              <a:rPr lang="en-US" dirty="0" smtClean="0">
                <a:solidFill>
                  <a:schemeClr val="tx2"/>
                </a:solidFill>
              </a:rPr>
              <a:t>.</a:t>
            </a:r>
            <a:endParaRPr lang="en-US" dirty="0">
              <a:solidFill>
                <a:schemeClr val="tx2"/>
              </a:solidFill>
            </a:endParaRP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0102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Domain knowledge feature extraction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87870" y="1133109"/>
            <a:ext cx="8108758" cy="2954655"/>
          </a:xfrm>
          <a:prstGeom prst="rect">
            <a:avLst/>
          </a:prstGeom>
          <a:noFill/>
        </p:spPr>
        <p:txBody>
          <a:bodyPr wrap="square" rtlCol="0">
            <a:spAutoFit/>
          </a:bodyPr>
          <a:lstStyle/>
          <a:p>
            <a:pPr marL="342900" indent="-342900">
              <a:buFont typeface="Arial"/>
              <a:buChar char="•"/>
            </a:pPr>
            <a:r>
              <a:rPr lang="en-US" sz="2400" dirty="0" smtClean="0"/>
              <a:t>Many industrial data collection processes store data in either primitive log formats or in schemas designed to support transactional systems.</a:t>
            </a:r>
            <a:endParaRPr lang="en-US" sz="2400" dirty="0"/>
          </a:p>
          <a:p>
            <a:pPr marL="342900" indent="-342900">
              <a:buFont typeface="Arial"/>
              <a:buChar char="•"/>
            </a:pPr>
            <a:r>
              <a:rPr lang="en-US" sz="2400" dirty="0" smtClean="0">
                <a:solidFill>
                  <a:srgbClr val="D1282E"/>
                </a:solidFill>
              </a:rPr>
              <a:t>These systems are usually built for speed, not analytics.</a:t>
            </a:r>
          </a:p>
          <a:p>
            <a:pPr marL="342900" indent="-342900">
              <a:buFont typeface="Arial"/>
              <a:buChar char="•"/>
            </a:pPr>
            <a:r>
              <a:rPr lang="en-US" sz="2400" dirty="0" smtClean="0"/>
              <a:t>As a result, data scientists often need to design their own features to be used in analysis and modeling.</a:t>
            </a:r>
          </a:p>
          <a:p>
            <a:endParaRPr lang="en-US" sz="2400" dirty="0"/>
          </a:p>
          <a:p>
            <a:endParaRPr lang="en-US" dirty="0"/>
          </a:p>
        </p:txBody>
      </p:sp>
      <p:pic>
        <p:nvPicPr>
          <p:cNvPr id="3" name="Picture 2"/>
          <p:cNvPicPr>
            <a:picLocks noChangeAspect="1"/>
          </p:cNvPicPr>
          <p:nvPr/>
        </p:nvPicPr>
        <p:blipFill>
          <a:blip r:embed="rId2"/>
          <a:stretch>
            <a:fillRect/>
          </a:stretch>
        </p:blipFill>
        <p:spPr>
          <a:xfrm>
            <a:off x="304803" y="3937002"/>
            <a:ext cx="3691464" cy="2768598"/>
          </a:xfrm>
          <a:prstGeom prst="rect">
            <a:avLst/>
          </a:prstGeom>
        </p:spPr>
      </p:pic>
    </p:spTree>
    <p:extLst>
      <p:ext uri="{BB962C8B-B14F-4D97-AF65-F5344CB8AC3E}">
        <p14:creationId xmlns:p14="http://schemas.microsoft.com/office/powerpoint/2010/main" val="39546485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392645"/>
            <a:ext cx="8640090" cy="660398"/>
          </a:xfrm>
        </p:spPr>
        <p:txBody>
          <a:bodyPr>
            <a:normAutofit fontScale="90000"/>
          </a:bodyPr>
          <a:lstStyle/>
          <a:p>
            <a:r>
              <a:rPr lang="en-US" dirty="0" smtClean="0"/>
              <a:t>How to design the perfect feature?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318930" y="982136"/>
            <a:ext cx="5367867" cy="5539978"/>
          </a:xfrm>
          <a:prstGeom prst="rect">
            <a:avLst/>
          </a:prstGeom>
          <a:noFill/>
        </p:spPr>
        <p:txBody>
          <a:bodyPr wrap="square" rtlCol="0">
            <a:spAutoFit/>
          </a:bodyPr>
          <a:lstStyle/>
          <a:p>
            <a:pPr marL="342900" indent="-342900">
              <a:buFont typeface="Arial"/>
              <a:buChar char="•"/>
            </a:pPr>
            <a:r>
              <a:rPr lang="en-US" sz="2400" dirty="0" smtClean="0"/>
              <a:t>Unfortunately there are usually no text books or theoretical systems teaching us how to design good features</a:t>
            </a:r>
          </a:p>
          <a:p>
            <a:endParaRPr lang="en-US" sz="2400" dirty="0" smtClean="0"/>
          </a:p>
          <a:p>
            <a:endParaRPr lang="en-US" sz="2400" dirty="0"/>
          </a:p>
          <a:p>
            <a:pPr marL="342900" indent="-342900">
              <a:buFont typeface="Arial"/>
              <a:buChar char="•"/>
            </a:pPr>
            <a:r>
              <a:rPr lang="en-US" sz="2400" dirty="0" smtClean="0"/>
              <a:t>Intuition, creativity and knowledge of the application domain are needed.</a:t>
            </a:r>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r>
              <a:rPr lang="en-US" sz="2400" dirty="0" smtClean="0"/>
              <a:t>Data scientists should consult with business experts when doing this.</a:t>
            </a:r>
          </a:p>
          <a:p>
            <a:endParaRPr lang="en-US" sz="2400" dirty="0"/>
          </a:p>
          <a:p>
            <a:endParaRPr lang="en-US" dirty="0"/>
          </a:p>
        </p:txBody>
      </p:sp>
      <p:pic>
        <p:nvPicPr>
          <p:cNvPr id="3" name="Picture 2"/>
          <p:cNvPicPr>
            <a:picLocks noChangeAspect="1"/>
          </p:cNvPicPr>
          <p:nvPr/>
        </p:nvPicPr>
        <p:blipFill>
          <a:blip r:embed="rId2"/>
          <a:stretch>
            <a:fillRect/>
          </a:stretch>
        </p:blipFill>
        <p:spPr>
          <a:xfrm>
            <a:off x="101598" y="1505635"/>
            <a:ext cx="2751859" cy="5352365"/>
          </a:xfrm>
          <a:prstGeom prst="rect">
            <a:avLst/>
          </a:prstGeom>
        </p:spPr>
      </p:pic>
      <p:sp>
        <p:nvSpPr>
          <p:cNvPr id="5" name="&quot;No&quot; Symbol 4"/>
          <p:cNvSpPr/>
          <p:nvPr/>
        </p:nvSpPr>
        <p:spPr>
          <a:xfrm>
            <a:off x="257173" y="1323975"/>
            <a:ext cx="2777067" cy="3437467"/>
          </a:xfrm>
          <a:prstGeom prst="noSmoking">
            <a:avLst>
              <a:gd name="adj" fmla="val 735"/>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96813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663577"/>
            <a:ext cx="8640090" cy="660398"/>
          </a:xfrm>
        </p:spPr>
        <p:txBody>
          <a:bodyPr>
            <a:normAutofit fontScale="90000"/>
          </a:bodyPr>
          <a:lstStyle/>
          <a:p>
            <a:r>
              <a:rPr lang="en-US" dirty="0" smtClean="0"/>
              <a:t>Some guidelines for domain knowledge feature engineering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404037"/>
            <a:ext cx="8108758" cy="4801315"/>
          </a:xfrm>
          <a:prstGeom prst="rect">
            <a:avLst/>
          </a:prstGeom>
          <a:noFill/>
        </p:spPr>
        <p:txBody>
          <a:bodyPr wrap="square" rtlCol="0">
            <a:spAutoFit/>
          </a:bodyPr>
          <a:lstStyle/>
          <a:p>
            <a:r>
              <a:rPr lang="en-US" b="1" dirty="0" smtClean="0"/>
              <a:t>Try to understand the physical mechanism at work</a:t>
            </a:r>
          </a:p>
          <a:p>
            <a:r>
              <a:rPr lang="en-US" dirty="0" smtClean="0">
                <a:solidFill>
                  <a:schemeClr val="tx2"/>
                </a:solidFill>
              </a:rPr>
              <a:t>Not all processes you model have theoretical models that define them. Nonetheless, you can put yourself in the user’s shoes. What are actions and events that you think might be correlated with the target variable.</a:t>
            </a:r>
          </a:p>
          <a:p>
            <a:endParaRPr lang="en-US" dirty="0" smtClean="0"/>
          </a:p>
          <a:p>
            <a:r>
              <a:rPr lang="en-US" b="1" dirty="0" smtClean="0"/>
              <a:t>Thoroughly review the underlying data system</a:t>
            </a:r>
          </a:p>
          <a:p>
            <a:r>
              <a:rPr lang="en-US" dirty="0" smtClean="0">
                <a:solidFill>
                  <a:srgbClr val="D1282E"/>
                </a:solidFill>
              </a:rPr>
              <a:t>The data is collected to support the product and transactional systems. These might lead clues as to what can or should be used as features.</a:t>
            </a:r>
          </a:p>
          <a:p>
            <a:endParaRPr lang="en-US" dirty="0" smtClean="0">
              <a:solidFill>
                <a:srgbClr val="D1282E"/>
              </a:solidFill>
            </a:endParaRPr>
          </a:p>
          <a:p>
            <a:r>
              <a:rPr lang="en-US" b="1" dirty="0" smtClean="0"/>
              <a:t>Consult with business people</a:t>
            </a:r>
          </a:p>
          <a:p>
            <a:r>
              <a:rPr lang="en-US" dirty="0" smtClean="0">
                <a:solidFill>
                  <a:srgbClr val="D1282E"/>
                </a:solidFill>
              </a:rPr>
              <a:t>People with extensive knowledge of the business might have solid and experience driven intuition that can help you formulate a feature plan.</a:t>
            </a:r>
            <a:endParaRPr lang="en-US" dirty="0">
              <a:solidFill>
                <a:srgbClr val="D1282E"/>
              </a:solidFill>
            </a:endParaRPr>
          </a:p>
          <a:p>
            <a:endParaRPr lang="en-US" dirty="0">
              <a:solidFill>
                <a:srgbClr val="D1282E"/>
              </a:solidFill>
            </a:endParaRPr>
          </a:p>
          <a:p>
            <a:r>
              <a:rPr lang="en-US" b="1" dirty="0" smtClean="0"/>
              <a:t>Put yourself in the user’s shoes</a:t>
            </a:r>
            <a:endParaRPr lang="en-US" b="1" dirty="0"/>
          </a:p>
          <a:p>
            <a:r>
              <a:rPr lang="en-US" dirty="0" smtClean="0">
                <a:solidFill>
                  <a:srgbClr val="D1282E"/>
                </a:solidFill>
              </a:rPr>
              <a:t>What would you do before: buying something, clicking on an ad, defaulting on your credit card, </a:t>
            </a:r>
            <a:r>
              <a:rPr lang="en-US" dirty="0" err="1" smtClean="0">
                <a:solidFill>
                  <a:srgbClr val="D1282E"/>
                </a:solidFill>
              </a:rPr>
              <a:t>friending</a:t>
            </a:r>
            <a:r>
              <a:rPr lang="en-US" dirty="0" smtClean="0">
                <a:solidFill>
                  <a:srgbClr val="D1282E"/>
                </a:solidFill>
              </a:rPr>
              <a:t> someone on FB? Try to encapsulate this behavior in the form of a feature. </a:t>
            </a:r>
            <a:endParaRPr lang="en-US" dirty="0">
              <a:solidFill>
                <a:srgbClr val="D1282E"/>
              </a:solidFill>
            </a:endParaRPr>
          </a:p>
        </p:txBody>
      </p:sp>
    </p:spTree>
    <p:extLst>
      <p:ext uri="{BB962C8B-B14F-4D97-AF65-F5344CB8AC3E}">
        <p14:creationId xmlns:p14="http://schemas.microsoft.com/office/powerpoint/2010/main" val="39401767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120779"/>
            <a:ext cx="8108758" cy="4462760"/>
          </a:xfrm>
          <a:prstGeom prst="rect">
            <a:avLst/>
          </a:prstGeom>
          <a:noFill/>
        </p:spPr>
        <p:txBody>
          <a:bodyPr wrap="square" rtlCol="0">
            <a:spAutoFit/>
          </a:bodyPr>
          <a:lstStyle/>
          <a:p>
            <a:pPr marL="285750" indent="-285750">
              <a:buFont typeface="Arial"/>
              <a:buChar char="•"/>
            </a:pPr>
            <a:r>
              <a:rPr lang="en-US" sz="2400" dirty="0" smtClean="0"/>
              <a:t>Data is often big, and whether or not you need all of it is a case by case decision. Despite this, there are trends to guide you.</a:t>
            </a:r>
          </a:p>
          <a:p>
            <a:pPr marL="285750" indent="-285750">
              <a:buFont typeface="Arial"/>
              <a:buChar char="•"/>
            </a:pPr>
            <a:endParaRPr lang="en-US" sz="2400" dirty="0"/>
          </a:p>
          <a:p>
            <a:pPr marL="285750" indent="-285750">
              <a:buFont typeface="Arial"/>
              <a:buChar char="•"/>
            </a:pPr>
            <a:r>
              <a:rPr lang="en-US" sz="2400" dirty="0" smtClean="0"/>
              <a:t>The most obvious sampling strategy is to take everything you have. </a:t>
            </a:r>
          </a:p>
          <a:p>
            <a:endParaRPr lang="en-US" sz="2400" dirty="0" smtClean="0"/>
          </a:p>
          <a:p>
            <a:pPr marL="285750" indent="-285750">
              <a:buFont typeface="Arial"/>
              <a:buChar char="•"/>
            </a:pPr>
            <a:r>
              <a:rPr lang="en-US" sz="2400" dirty="0" smtClean="0"/>
              <a:t>A common sampling strategy used in practice is called ‘down-sampling.’</a:t>
            </a:r>
          </a:p>
          <a:p>
            <a:pPr marL="742950" lvl="1" indent="-285750">
              <a:buFont typeface="Arial"/>
              <a:buChar char="•"/>
            </a:pPr>
            <a:r>
              <a:rPr lang="en-US" sz="2400" dirty="0" smtClean="0"/>
              <a:t>Take 100% of the minority class, </a:t>
            </a:r>
          </a:p>
          <a:p>
            <a:pPr marL="742950" lvl="1" indent="-285750">
              <a:buFont typeface="Arial"/>
              <a:buChar char="•"/>
            </a:pPr>
            <a:r>
              <a:rPr lang="en-US" sz="2400" dirty="0" smtClean="0"/>
              <a:t>Take K% of the dominant class</a:t>
            </a:r>
          </a:p>
          <a:p>
            <a:pPr marL="742950" lvl="1" indent="-285750">
              <a:buFont typeface="Arial"/>
              <a:buChar char="•"/>
            </a:pPr>
            <a:endParaRPr lang="en-US" sz="2000" dirty="0"/>
          </a:p>
        </p:txBody>
      </p:sp>
    </p:spTree>
    <p:extLst>
      <p:ext uri="{BB962C8B-B14F-4D97-AF65-F5344CB8AC3E}">
        <p14:creationId xmlns:p14="http://schemas.microsoft.com/office/powerpoint/2010/main" val="13707619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A case for down-sampling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2585323"/>
          </a:xfrm>
          <a:prstGeom prst="rect">
            <a:avLst/>
          </a:prstGeom>
          <a:noFill/>
        </p:spPr>
        <p:txBody>
          <a:bodyPr wrap="square" rtlCol="0">
            <a:spAutoFit/>
          </a:bodyPr>
          <a:lstStyle/>
          <a:p>
            <a:r>
              <a:rPr lang="en-US" dirty="0" smtClean="0"/>
              <a:t>Positive outcomes are often very rare, such that to get 1 positive outcome you need 1k-1MM negatives. </a:t>
            </a:r>
          </a:p>
          <a:p>
            <a:endParaRPr lang="en-US" dirty="0"/>
          </a:p>
          <a:p>
            <a:r>
              <a:rPr lang="en-US" dirty="0" smtClean="0"/>
              <a:t>As N grows, data in the dominant class may have marginal decreasing utility. Thus, the cost of processing or storing it outweighs the benefit of using it. </a:t>
            </a:r>
          </a:p>
          <a:p>
            <a:endParaRPr lang="en-US" sz="2400" dirty="0" smtClean="0"/>
          </a:p>
          <a:p>
            <a:endParaRPr lang="en-US" sz="2400" dirty="0"/>
          </a:p>
          <a:p>
            <a:endParaRPr lang="en-US" sz="2400" dirty="0" smtClean="0"/>
          </a:p>
        </p:txBody>
      </p:sp>
      <p:graphicFrame>
        <p:nvGraphicFramePr>
          <p:cNvPr id="7" name="Chart 6"/>
          <p:cNvGraphicFramePr>
            <a:graphicFrameLocks/>
          </p:cNvGraphicFramePr>
          <p:nvPr>
            <p:extLst>
              <p:ext uri="{D42A27DB-BD31-4B8C-83A1-F6EECF244321}">
                <p14:modId xmlns:p14="http://schemas.microsoft.com/office/powerpoint/2010/main" val="1584008423"/>
              </p:ext>
            </p:extLst>
          </p:nvPr>
        </p:nvGraphicFramePr>
        <p:xfrm>
          <a:off x="524933" y="3067912"/>
          <a:ext cx="7628467" cy="32884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862671" y="2760135"/>
            <a:ext cx="5926667" cy="307777"/>
          </a:xfrm>
          <a:prstGeom prst="rect">
            <a:avLst/>
          </a:prstGeom>
          <a:noFill/>
        </p:spPr>
        <p:txBody>
          <a:bodyPr wrap="square" rtlCol="0">
            <a:spAutoFit/>
          </a:bodyPr>
          <a:lstStyle/>
          <a:p>
            <a:r>
              <a:rPr lang="en-US" sz="1400" b="1" u="sng" dirty="0" smtClean="0"/>
              <a:t>Distribution of Conversion Rates for Display Ad Campaigns</a:t>
            </a:r>
            <a:endParaRPr lang="en-US" sz="1400" b="1" u="sng" dirty="0"/>
          </a:p>
        </p:txBody>
      </p:sp>
    </p:spTree>
    <p:extLst>
      <p:ext uri="{BB962C8B-B14F-4D97-AF65-F5344CB8AC3E}">
        <p14:creationId xmlns:p14="http://schemas.microsoft.com/office/powerpoint/2010/main" val="62428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Should you down sample?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923330"/>
          </a:xfrm>
          <a:prstGeom prst="rect">
            <a:avLst/>
          </a:prstGeom>
          <a:noFill/>
        </p:spPr>
        <p:txBody>
          <a:bodyPr wrap="square" rtlCol="0">
            <a:spAutoFit/>
          </a:bodyPr>
          <a:lstStyle/>
          <a:p>
            <a:r>
              <a:rPr lang="en-US" dirty="0" smtClean="0"/>
              <a:t>This is largely an empirical question.</a:t>
            </a:r>
            <a:endParaRPr lang="en-US" dirty="0"/>
          </a:p>
          <a:p>
            <a:r>
              <a:rPr lang="en-US" dirty="0" smtClean="0">
                <a:solidFill>
                  <a:srgbClr val="D1282E"/>
                </a:solidFill>
              </a:rPr>
              <a:t>Rule of thumb – less complex algorithms &amp; models with information rich features require less data. </a:t>
            </a:r>
            <a:endParaRPr lang="en-US" sz="2400" dirty="0" smtClean="0">
              <a:solidFill>
                <a:srgbClr val="D1282E"/>
              </a:solidFill>
            </a:endParaRPr>
          </a:p>
        </p:txBody>
      </p:sp>
      <p:pic>
        <p:nvPicPr>
          <p:cNvPr id="5" name="Picture 4"/>
          <p:cNvPicPr>
            <a:picLocks noChangeAspect="1"/>
          </p:cNvPicPr>
          <p:nvPr/>
        </p:nvPicPr>
        <p:blipFill>
          <a:blip r:embed="rId2"/>
          <a:stretch>
            <a:fillRect/>
          </a:stretch>
        </p:blipFill>
        <p:spPr>
          <a:xfrm>
            <a:off x="1032933" y="1930399"/>
            <a:ext cx="6891867" cy="4028559"/>
          </a:xfrm>
          <a:prstGeom prst="rect">
            <a:avLst/>
          </a:prstGeom>
        </p:spPr>
      </p:pic>
      <p:sp>
        <p:nvSpPr>
          <p:cNvPr id="6" name="TextBox 5"/>
          <p:cNvSpPr txBox="1"/>
          <p:nvPr/>
        </p:nvSpPr>
        <p:spPr>
          <a:xfrm>
            <a:off x="186275" y="6155925"/>
            <a:ext cx="5825066" cy="461665"/>
          </a:xfrm>
          <a:prstGeom prst="rect">
            <a:avLst/>
          </a:prstGeom>
          <a:noFill/>
        </p:spPr>
        <p:txBody>
          <a:bodyPr wrap="square" rtlCol="0">
            <a:spAutoFit/>
          </a:bodyPr>
          <a:lstStyle/>
          <a:p>
            <a:r>
              <a:rPr lang="en-US" sz="1200" dirty="0" smtClean="0"/>
              <a:t>Source: Tree Induction vs. Logistic Regression, a Learning </a:t>
            </a:r>
            <a:r>
              <a:rPr lang="en-US" sz="1200" dirty="0"/>
              <a:t>Curve </a:t>
            </a:r>
            <a:r>
              <a:rPr lang="en-US" sz="1200" dirty="0" smtClean="0"/>
              <a:t>Analysis</a:t>
            </a:r>
          </a:p>
          <a:p>
            <a:r>
              <a:rPr lang="en-US" sz="1200" dirty="0" smtClean="0"/>
              <a:t>http</a:t>
            </a:r>
            <a:r>
              <a:rPr lang="en-US" sz="1200" dirty="0"/>
              <a:t>://</a:t>
            </a:r>
            <a:r>
              <a:rPr lang="en-US" sz="1200" dirty="0" err="1"/>
              <a:t>pages.stern.nyu.edu</a:t>
            </a:r>
            <a:r>
              <a:rPr lang="en-US" sz="1200" dirty="0"/>
              <a:t>/~</a:t>
            </a:r>
            <a:r>
              <a:rPr lang="en-US" sz="1200" dirty="0" err="1"/>
              <a:t>fprovost</a:t>
            </a:r>
            <a:r>
              <a:rPr lang="en-US" sz="1200" dirty="0"/>
              <a:t>/Papers/</a:t>
            </a:r>
            <a:r>
              <a:rPr lang="en-US" sz="1200" dirty="0" err="1"/>
              <a:t>logtree.pdf</a:t>
            </a:r>
            <a:endParaRPr lang="en-US" sz="1200" dirty="0"/>
          </a:p>
        </p:txBody>
      </p:sp>
      <p:sp>
        <p:nvSpPr>
          <p:cNvPr id="8" name="Oval 7"/>
          <p:cNvSpPr/>
          <p:nvPr/>
        </p:nvSpPr>
        <p:spPr>
          <a:xfrm>
            <a:off x="3996268" y="2133600"/>
            <a:ext cx="2015074" cy="931333"/>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570133" y="1540940"/>
            <a:ext cx="2015067" cy="1200329"/>
          </a:xfrm>
          <a:prstGeom prst="rect">
            <a:avLst/>
          </a:prstGeom>
          <a:solidFill>
            <a:schemeClr val="bg1"/>
          </a:solidFill>
          <a:ln>
            <a:solidFill>
              <a:schemeClr val="tx1"/>
            </a:solidFill>
          </a:ln>
        </p:spPr>
        <p:txBody>
          <a:bodyPr wrap="square" rtlCol="0">
            <a:spAutoFit/>
          </a:bodyPr>
          <a:lstStyle/>
          <a:p>
            <a:r>
              <a:rPr lang="en-US" dirty="0" smtClean="0"/>
              <a:t>Example of the marginal decreasing utility of additional data.</a:t>
            </a:r>
            <a:endParaRPr lang="en-US" dirty="0"/>
          </a:p>
        </p:txBody>
      </p:sp>
      <p:cxnSp>
        <p:nvCxnSpPr>
          <p:cNvPr id="11" name="Straight Arrow Connector 10"/>
          <p:cNvCxnSpPr/>
          <p:nvPr/>
        </p:nvCxnSpPr>
        <p:spPr>
          <a:xfrm flipH="1">
            <a:off x="6011341" y="2133600"/>
            <a:ext cx="558792" cy="1524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331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outline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8109" y="745332"/>
            <a:ext cx="8594957" cy="2462213"/>
          </a:xfrm>
          <a:prstGeom prst="rect">
            <a:avLst/>
          </a:prstGeom>
          <a:noFill/>
        </p:spPr>
        <p:txBody>
          <a:bodyPr wrap="square" rtlCol="0">
            <a:spAutoFit/>
          </a:bodyPr>
          <a:lstStyle/>
          <a:p>
            <a:endParaRPr lang="en-US" sz="1400" dirty="0"/>
          </a:p>
          <a:p>
            <a:endParaRPr lang="en-US" sz="1400" dirty="0" smtClean="0"/>
          </a:p>
          <a:p>
            <a:r>
              <a:rPr lang="en-US" sz="1400" dirty="0" smtClean="0"/>
              <a:t>Preparing Data for SL</a:t>
            </a:r>
          </a:p>
          <a:p>
            <a:pPr marL="285750" indent="-285750">
              <a:buFontTx/>
              <a:buChar char="-"/>
            </a:pPr>
            <a:r>
              <a:rPr lang="en-US" sz="1400" dirty="0" smtClean="0"/>
              <a:t>Transformations</a:t>
            </a:r>
          </a:p>
          <a:p>
            <a:pPr marL="285750" indent="-285750">
              <a:buFontTx/>
              <a:buChar char="-"/>
            </a:pPr>
            <a:r>
              <a:rPr lang="en-US" sz="1400" dirty="0" smtClean="0"/>
              <a:t>Sampling</a:t>
            </a:r>
          </a:p>
          <a:p>
            <a:pPr marL="285750" indent="-285750">
              <a:buFontTx/>
              <a:buChar char="-"/>
            </a:pPr>
            <a:r>
              <a:rPr lang="en-US" sz="1400" dirty="0" smtClean="0"/>
              <a:t>Leakage</a:t>
            </a:r>
          </a:p>
          <a:p>
            <a:endParaRPr lang="en-US" sz="1400" dirty="0" smtClean="0"/>
          </a:p>
          <a:p>
            <a:r>
              <a:rPr lang="en-US" sz="1400" dirty="0" smtClean="0"/>
              <a:t>Feature Selection</a:t>
            </a:r>
            <a:endParaRPr lang="en-US" sz="1400" dirty="0"/>
          </a:p>
          <a:p>
            <a:endParaRPr lang="en-US" sz="1400" dirty="0" smtClean="0"/>
          </a:p>
          <a:p>
            <a:r>
              <a:rPr lang="en-US" sz="1400" dirty="0" smtClean="0"/>
              <a:t>Regularization</a:t>
            </a:r>
          </a:p>
          <a:p>
            <a:endParaRPr lang="en-US" sz="1400" dirty="0"/>
          </a:p>
        </p:txBody>
      </p:sp>
    </p:spTree>
    <p:extLst>
      <p:ext uri="{BB962C8B-B14F-4D97-AF65-F5344CB8AC3E}">
        <p14:creationId xmlns:p14="http://schemas.microsoft.com/office/powerpoint/2010/main" val="37288155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On the other hand…</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646331"/>
          </a:xfrm>
          <a:prstGeom prst="rect">
            <a:avLst/>
          </a:prstGeom>
          <a:noFill/>
        </p:spPr>
        <p:txBody>
          <a:bodyPr wrap="square" rtlCol="0">
            <a:spAutoFit/>
          </a:bodyPr>
          <a:lstStyle/>
          <a:p>
            <a:r>
              <a:rPr lang="en-US" dirty="0" smtClean="0"/>
              <a:t>Certain problems where the data contains many sparse and uninformative features fare much better when more data is present.</a:t>
            </a:r>
            <a:endParaRPr lang="en-US" dirty="0"/>
          </a:p>
        </p:txBody>
      </p:sp>
      <p:sp>
        <p:nvSpPr>
          <p:cNvPr id="6" name="TextBox 5"/>
          <p:cNvSpPr txBox="1"/>
          <p:nvPr/>
        </p:nvSpPr>
        <p:spPr>
          <a:xfrm>
            <a:off x="592667" y="6189791"/>
            <a:ext cx="6400800" cy="461665"/>
          </a:xfrm>
          <a:prstGeom prst="rect">
            <a:avLst/>
          </a:prstGeom>
          <a:noFill/>
        </p:spPr>
        <p:txBody>
          <a:bodyPr wrap="square" rtlCol="0">
            <a:spAutoFit/>
          </a:bodyPr>
          <a:lstStyle/>
          <a:p>
            <a:r>
              <a:rPr lang="en-US" sz="1200" dirty="0" smtClean="0"/>
              <a:t>Source: Predictive Modeling with Big Data: Is Bigger Really Better?</a:t>
            </a:r>
          </a:p>
          <a:p>
            <a:r>
              <a:rPr lang="en-US" sz="1200" dirty="0" smtClean="0"/>
              <a:t>http</a:t>
            </a:r>
            <a:r>
              <a:rPr lang="en-US" sz="1200" dirty="0"/>
              <a:t>://</a:t>
            </a:r>
            <a:r>
              <a:rPr lang="en-US" sz="1200" dirty="0" err="1"/>
              <a:t>online.liebertpub.com</a:t>
            </a:r>
            <a:r>
              <a:rPr lang="en-US" sz="1200" dirty="0"/>
              <a:t>/</a:t>
            </a:r>
            <a:r>
              <a:rPr lang="en-US" sz="1200" dirty="0" err="1"/>
              <a:t>doi</a:t>
            </a:r>
            <a:r>
              <a:rPr lang="en-US" sz="1200" dirty="0"/>
              <a:t>/</a:t>
            </a:r>
            <a:r>
              <a:rPr lang="en-US" sz="1200" dirty="0" err="1"/>
              <a:t>pdfplus</a:t>
            </a:r>
            <a:r>
              <a:rPr lang="en-US" sz="1200" dirty="0"/>
              <a:t>/10.1089/big.2013.0037</a:t>
            </a:r>
          </a:p>
        </p:txBody>
      </p:sp>
      <p:pic>
        <p:nvPicPr>
          <p:cNvPr id="3" name="Picture 2" descr="Screen Shot 2014-09-25 at 5.48.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1799167"/>
            <a:ext cx="7327900" cy="4025900"/>
          </a:xfrm>
          <a:prstGeom prst="rect">
            <a:avLst/>
          </a:prstGeom>
        </p:spPr>
      </p:pic>
    </p:spTree>
    <p:extLst>
      <p:ext uri="{BB962C8B-B14F-4D97-AF65-F5344CB8AC3E}">
        <p14:creationId xmlns:p14="http://schemas.microsoft.com/office/powerpoint/2010/main" val="24303848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If you down sample.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237071" y="-5588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83717"/>
            <a:ext cx="8331196" cy="4524316"/>
          </a:xfrm>
          <a:prstGeom prst="rect">
            <a:avLst/>
          </a:prstGeom>
          <a:noFill/>
        </p:spPr>
        <p:txBody>
          <a:bodyPr wrap="square" rtlCol="0">
            <a:spAutoFit/>
          </a:bodyPr>
          <a:lstStyle/>
          <a:p>
            <a:pPr marL="342900" indent="-342900">
              <a:buAutoNum type="arabicPeriod"/>
            </a:pPr>
            <a:r>
              <a:rPr lang="en-US" dirty="0" smtClean="0">
                <a:solidFill>
                  <a:srgbClr val="D1282E"/>
                </a:solidFill>
              </a:rPr>
              <a:t>Use Learning Curve analysis to justify down-sampling rate</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solidFill>
                  <a:srgbClr val="D1282E"/>
                </a:solidFill>
              </a:rPr>
              <a:t>Be aware of the effect on probability estimates.</a:t>
            </a:r>
          </a:p>
          <a:p>
            <a:pPr marL="342900" indent="-342900">
              <a:buFont typeface="Arial"/>
              <a:buChar char="•"/>
            </a:pPr>
            <a:r>
              <a:rPr lang="en-US" dirty="0" smtClean="0"/>
              <a:t>P(Y) and P(Y|X) changes when you down sample based on Y</a:t>
            </a:r>
          </a:p>
          <a:p>
            <a:pPr marL="285750" indent="-285750">
              <a:buFont typeface="Arial"/>
              <a:buChar char="•"/>
            </a:pPr>
            <a:r>
              <a:rPr lang="en-US" dirty="0" smtClean="0"/>
              <a:t>Weighting the </a:t>
            </a:r>
            <a:r>
              <a:rPr lang="en-US" dirty="0" err="1" smtClean="0"/>
              <a:t>downsampled</a:t>
            </a:r>
            <a:r>
              <a:rPr lang="en-US" dirty="0" smtClean="0"/>
              <a:t> class by 1/k% can correct for this</a:t>
            </a:r>
          </a:p>
          <a:p>
            <a:pPr marL="285750" indent="-285750">
              <a:buFont typeface="Arial"/>
              <a:buChar char="•"/>
            </a:pPr>
            <a:r>
              <a:rPr lang="en-US" dirty="0" smtClean="0"/>
              <a:t>Can adjust intercepts if applicable:</a:t>
            </a:r>
          </a:p>
          <a:p>
            <a:pPr marL="285750" indent="-285750">
              <a:buFont typeface="Arial"/>
              <a:buChar char="•"/>
            </a:pPr>
            <a:endParaRPr lang="en-US" dirty="0"/>
          </a:p>
          <a:p>
            <a:endParaRPr lang="en-US" dirty="0" smtClean="0"/>
          </a:p>
          <a:p>
            <a:endParaRPr lang="en-US" dirty="0" smtClean="0"/>
          </a:p>
          <a:p>
            <a:r>
              <a:rPr lang="en-US" dirty="0"/>
              <a:t> </a:t>
            </a:r>
            <a:r>
              <a:rPr lang="en-US" dirty="0" smtClean="0"/>
              <a:t>    where </a:t>
            </a:r>
            <a:r>
              <a:rPr lang="en-US" dirty="0" err="1" smtClean="0"/>
              <a:t>τ</a:t>
            </a:r>
            <a:r>
              <a:rPr lang="en-US" dirty="0" smtClean="0"/>
              <a:t> is the base rate of the population and </a:t>
            </a:r>
            <a:r>
              <a:rPr lang="en-US" dirty="0" err="1" smtClean="0"/>
              <a:t>ŷ</a:t>
            </a:r>
            <a:r>
              <a:rPr lang="en-US" dirty="0" smtClean="0"/>
              <a:t> is the sample base rate.*</a:t>
            </a:r>
          </a:p>
          <a:p>
            <a:endParaRPr lang="en-US" dirty="0"/>
          </a:p>
          <a:p>
            <a:pPr marL="342900" indent="-342900">
              <a:buAutoNum type="arabicPeriod" startAt="3"/>
            </a:pPr>
            <a:r>
              <a:rPr lang="en-US" dirty="0" smtClean="0">
                <a:solidFill>
                  <a:srgbClr val="D1282E"/>
                </a:solidFill>
              </a:rPr>
              <a:t>Be aware of the effect of base rate on evaluation metrics</a:t>
            </a:r>
          </a:p>
          <a:p>
            <a:pPr marL="342900" indent="-342900">
              <a:buFont typeface="Arial"/>
              <a:buChar char="•"/>
            </a:pPr>
            <a:r>
              <a:rPr lang="en-US" dirty="0" smtClean="0"/>
              <a:t>AUC is invariant to base rate</a:t>
            </a:r>
          </a:p>
          <a:p>
            <a:pPr marL="342900" indent="-342900">
              <a:buFont typeface="Arial"/>
              <a:buChar char="•"/>
            </a:pPr>
            <a:r>
              <a:rPr lang="en-US" dirty="0" smtClean="0"/>
              <a:t>Accuracy, precision and lift depend on the base rate</a:t>
            </a:r>
          </a:p>
          <a:p>
            <a:pPr marL="342900" indent="-342900">
              <a:buFont typeface="Arial"/>
              <a:buChar char="•"/>
            </a:pPr>
            <a:endParaRPr lang="en-US" dirty="0"/>
          </a:p>
        </p:txBody>
      </p:sp>
      <p:sp>
        <p:nvSpPr>
          <p:cNvPr id="5" name="TextBox 4"/>
          <p:cNvSpPr txBox="1"/>
          <p:nvPr/>
        </p:nvSpPr>
        <p:spPr>
          <a:xfrm>
            <a:off x="524932" y="5960533"/>
            <a:ext cx="8619067" cy="461665"/>
          </a:xfrm>
          <a:prstGeom prst="rect">
            <a:avLst/>
          </a:prstGeom>
          <a:noFill/>
        </p:spPr>
        <p:txBody>
          <a:bodyPr wrap="square" rtlCol="0">
            <a:spAutoFit/>
          </a:bodyPr>
          <a:lstStyle/>
          <a:p>
            <a:r>
              <a:rPr lang="en-US" sz="1200" dirty="0"/>
              <a:t>Source: </a:t>
            </a:r>
            <a:r>
              <a:rPr lang="en-US" sz="1200" dirty="0" smtClean="0"/>
              <a:t>Logistic Regression in Rare Events Data</a:t>
            </a:r>
          </a:p>
          <a:p>
            <a:r>
              <a:rPr lang="en-US" sz="1200" dirty="0" smtClean="0"/>
              <a:t>http</a:t>
            </a:r>
            <a:r>
              <a:rPr lang="en-US" sz="1200" dirty="0"/>
              <a:t>://</a:t>
            </a:r>
            <a:r>
              <a:rPr lang="en-US" sz="1200" dirty="0" err="1"/>
              <a:t>dash.harvard.edu</a:t>
            </a:r>
            <a:r>
              <a:rPr lang="en-US" sz="1200" dirty="0"/>
              <a:t>/</a:t>
            </a:r>
            <a:r>
              <a:rPr lang="en-US" sz="1200" dirty="0" err="1"/>
              <a:t>bitstream</a:t>
            </a:r>
            <a:r>
              <a:rPr lang="en-US" sz="1200" dirty="0"/>
              <a:t>/handle/1/4125045/relogit%20rare%20events.pdf?sequence=2</a:t>
            </a:r>
          </a:p>
        </p:txBody>
      </p:sp>
      <p:pic>
        <p:nvPicPr>
          <p:cNvPr id="7" name="Picture 6"/>
          <p:cNvPicPr>
            <a:picLocks noChangeAspect="1"/>
          </p:cNvPicPr>
          <p:nvPr/>
        </p:nvPicPr>
        <p:blipFill>
          <a:blip r:embed="rId2"/>
          <a:stretch>
            <a:fillRect/>
          </a:stretch>
        </p:blipFill>
        <p:spPr>
          <a:xfrm>
            <a:off x="3043767" y="2893588"/>
            <a:ext cx="2087033" cy="690779"/>
          </a:xfrm>
          <a:prstGeom prst="rect">
            <a:avLst/>
          </a:prstGeom>
        </p:spPr>
      </p:pic>
    </p:spTree>
    <p:extLst>
      <p:ext uri="{BB962C8B-B14F-4D97-AF65-F5344CB8AC3E}">
        <p14:creationId xmlns:p14="http://schemas.microsoft.com/office/powerpoint/2010/main" val="7747895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189445"/>
            <a:ext cx="8640090" cy="660398"/>
          </a:xfrm>
        </p:spPr>
        <p:txBody>
          <a:bodyPr>
            <a:normAutofit/>
          </a:bodyPr>
          <a:lstStyle/>
          <a:p>
            <a:r>
              <a:rPr lang="en-US" dirty="0" smtClean="0"/>
              <a:t>leakage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96047"/>
            <a:ext cx="8108758" cy="4339650"/>
          </a:xfrm>
          <a:prstGeom prst="rect">
            <a:avLst/>
          </a:prstGeom>
          <a:noFill/>
        </p:spPr>
        <p:txBody>
          <a:bodyPr wrap="square" rtlCol="0">
            <a:spAutoFit/>
          </a:bodyPr>
          <a:lstStyle/>
          <a:p>
            <a:pPr marL="342900" indent="-342900">
              <a:buFont typeface="+mj-lt"/>
              <a:buAutoNum type="arabicPeriod"/>
            </a:pPr>
            <a:r>
              <a:rPr lang="en-US" sz="2400" dirty="0" smtClean="0">
                <a:solidFill>
                  <a:srgbClr val="D1282E"/>
                </a:solidFill>
              </a:rPr>
              <a:t>Target Variable Leakage - Having a feature that is caused by the outcome of the target variable. </a:t>
            </a:r>
          </a:p>
          <a:p>
            <a:pPr marL="342900" indent="-342900">
              <a:buFont typeface="+mj-lt"/>
              <a:buAutoNum type="arabicPeriod"/>
            </a:pPr>
            <a:endParaRPr lang="en-US" dirty="0"/>
          </a:p>
          <a:p>
            <a:r>
              <a:rPr lang="en-US" dirty="0" smtClean="0"/>
              <a:t>Examples:</a:t>
            </a:r>
          </a:p>
          <a:p>
            <a:pPr marL="285750" indent="-285750">
              <a:buFont typeface="Arial"/>
              <a:buChar char="•"/>
            </a:pPr>
            <a:r>
              <a:rPr lang="en-US" dirty="0" smtClean="0"/>
              <a:t>using the fact that a user saw a “Thank You” page to predict that the user will purchase (hint: if the feature happens after the outcome, it</a:t>
            </a:r>
            <a:r>
              <a:rPr lang="fr-FR" dirty="0" smtClean="0"/>
              <a:t>’</a:t>
            </a:r>
            <a:r>
              <a:rPr lang="en-US" dirty="0" smtClean="0"/>
              <a:t>s probably not a legitimate feature)</a:t>
            </a:r>
          </a:p>
          <a:p>
            <a:pPr marL="285750" indent="-285750">
              <a:buFont typeface="Arial"/>
              <a:buChar char="•"/>
            </a:pPr>
            <a:r>
              <a:rPr lang="en-US" dirty="0" smtClean="0"/>
              <a:t>Positives and Negatives are stored in different log files, and each log uses a different range for the user id. The user id perfectly predicts the outcome!</a:t>
            </a:r>
            <a:endParaRPr lang="en-US" dirty="0"/>
          </a:p>
          <a:p>
            <a:pPr marL="342900" indent="-342900">
              <a:buFont typeface="+mj-lt"/>
              <a:buAutoNum type="arabicPeriod"/>
            </a:pPr>
            <a:endParaRPr lang="en-US" dirty="0" smtClean="0"/>
          </a:p>
          <a:p>
            <a:pPr marL="342900" indent="-342900">
              <a:buAutoNum type="arabicPeriod" startAt="2"/>
            </a:pPr>
            <a:r>
              <a:rPr lang="en-US" sz="2400" dirty="0" smtClean="0">
                <a:solidFill>
                  <a:srgbClr val="D1282E"/>
                </a:solidFill>
              </a:rPr>
              <a:t>Training/Testing Leakage – Having records in the training set also appear in the test set</a:t>
            </a:r>
          </a:p>
          <a:p>
            <a:pPr marL="342900" indent="-342900">
              <a:buAutoNum type="arabicPeriod" startAt="2"/>
            </a:pPr>
            <a:endParaRPr lang="en-US" dirty="0">
              <a:solidFill>
                <a:srgbClr val="D1282E"/>
              </a:solidFill>
            </a:endParaRPr>
          </a:p>
          <a:p>
            <a:endParaRPr lang="en-US" dirty="0">
              <a:solidFill>
                <a:srgbClr val="D1282E"/>
              </a:solidFill>
            </a:endParaRPr>
          </a:p>
        </p:txBody>
      </p:sp>
      <p:sp>
        <p:nvSpPr>
          <p:cNvPr id="3" name="Rectangle 2"/>
          <p:cNvSpPr/>
          <p:nvPr/>
        </p:nvSpPr>
        <p:spPr>
          <a:xfrm>
            <a:off x="211671" y="5118100"/>
            <a:ext cx="8525929" cy="838200"/>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20700" y="5235697"/>
            <a:ext cx="8001000" cy="646331"/>
          </a:xfrm>
          <a:prstGeom prst="rect">
            <a:avLst/>
          </a:prstGeom>
          <a:noFill/>
        </p:spPr>
        <p:txBody>
          <a:bodyPr wrap="square" rtlCol="0">
            <a:spAutoFit/>
          </a:bodyPr>
          <a:lstStyle/>
          <a:p>
            <a:r>
              <a:rPr lang="en-US" b="1" dirty="0" smtClean="0">
                <a:solidFill>
                  <a:schemeClr val="bg1"/>
                </a:solidFill>
              </a:rPr>
              <a:t>Model performance that is too good to be true is a good reason to suspect leakage!</a:t>
            </a:r>
            <a:endParaRPr lang="en-US" b="1" dirty="0">
              <a:solidFill>
                <a:schemeClr val="bg1"/>
              </a:solidFill>
            </a:endParaRPr>
          </a:p>
        </p:txBody>
      </p:sp>
    </p:spTree>
    <p:extLst>
      <p:ext uri="{BB962C8B-B14F-4D97-AF65-F5344CB8AC3E}">
        <p14:creationId xmlns:p14="http://schemas.microsoft.com/office/powerpoint/2010/main" val="41579219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87847"/>
            <a:ext cx="8640090" cy="660398"/>
          </a:xfrm>
        </p:spPr>
        <p:txBody>
          <a:bodyPr>
            <a:normAutofit/>
          </a:bodyPr>
          <a:lstStyle/>
          <a:p>
            <a:r>
              <a:rPr lang="en-US" dirty="0" smtClean="0"/>
              <a:t>Leakage - example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0934" y="2389685"/>
            <a:ext cx="8201502" cy="3418441"/>
          </a:xfrm>
          <a:prstGeom prst="rect">
            <a:avLst/>
          </a:prstGeom>
        </p:spPr>
      </p:pic>
      <p:sp>
        <p:nvSpPr>
          <p:cNvPr id="5" name="TextBox 4"/>
          <p:cNvSpPr txBox="1"/>
          <p:nvPr/>
        </p:nvSpPr>
        <p:spPr>
          <a:xfrm>
            <a:off x="541866" y="5994392"/>
            <a:ext cx="7734300" cy="369332"/>
          </a:xfrm>
          <a:prstGeom prst="rect">
            <a:avLst/>
          </a:prstGeom>
          <a:noFill/>
        </p:spPr>
        <p:txBody>
          <a:bodyPr wrap="square" rtlCol="0">
            <a:spAutoFit/>
          </a:bodyPr>
          <a:lstStyle/>
          <a:p>
            <a:r>
              <a:rPr lang="en-US" dirty="0" smtClean="0"/>
              <a:t>From the KDD 2008 Cup Winning Solution, provided by Claudia </a:t>
            </a:r>
            <a:r>
              <a:rPr lang="en-US" dirty="0" err="1" smtClean="0"/>
              <a:t>Perlich</a:t>
            </a:r>
            <a:r>
              <a:rPr lang="en-US" dirty="0" smtClean="0"/>
              <a:t>.</a:t>
            </a:r>
            <a:endParaRPr lang="en-US" dirty="0"/>
          </a:p>
        </p:txBody>
      </p:sp>
      <p:sp>
        <p:nvSpPr>
          <p:cNvPr id="6" name="TextBox 5"/>
          <p:cNvSpPr txBox="1"/>
          <p:nvPr/>
        </p:nvSpPr>
        <p:spPr>
          <a:xfrm>
            <a:off x="260934" y="714379"/>
            <a:ext cx="7879768" cy="1477328"/>
          </a:xfrm>
          <a:prstGeom prst="rect">
            <a:avLst/>
          </a:prstGeom>
          <a:noFill/>
        </p:spPr>
        <p:txBody>
          <a:bodyPr wrap="square" rtlCol="0">
            <a:spAutoFit/>
          </a:bodyPr>
          <a:lstStyle/>
          <a:p>
            <a:r>
              <a:rPr lang="en-US" dirty="0" smtClean="0"/>
              <a:t>Patients with Cancer were pulled from a different system and generally had a different distribution of IDs. But ID is a worthless artifact of the system, and not a true predictor of cancer.</a:t>
            </a:r>
          </a:p>
          <a:p>
            <a:endParaRPr lang="en-US" dirty="0"/>
          </a:p>
          <a:p>
            <a:pPr algn="ctr"/>
            <a:r>
              <a:rPr lang="en-US" b="1" dirty="0" smtClean="0">
                <a:solidFill>
                  <a:srgbClr val="D1282E"/>
                </a:solidFill>
              </a:rPr>
              <a:t>Leakage is usually caused by sloppy data prep!!!</a:t>
            </a:r>
            <a:endParaRPr lang="en-US" b="1" dirty="0">
              <a:solidFill>
                <a:srgbClr val="D1282E"/>
              </a:solidFill>
            </a:endParaRPr>
          </a:p>
        </p:txBody>
      </p:sp>
    </p:spTree>
    <p:extLst>
      <p:ext uri="{BB962C8B-B14F-4D97-AF65-F5344CB8AC3E}">
        <p14:creationId xmlns:p14="http://schemas.microsoft.com/office/powerpoint/2010/main" val="29837374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Lets build a dataset for twitter recommendations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1-04 at 5.22.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292159"/>
            <a:ext cx="5317067" cy="4880048"/>
          </a:xfrm>
          <a:prstGeom prst="rect">
            <a:avLst/>
          </a:prstGeom>
        </p:spPr>
      </p:pic>
    </p:spTree>
    <p:extLst>
      <p:ext uri="{BB962C8B-B14F-4D97-AF65-F5344CB8AC3E}">
        <p14:creationId xmlns:p14="http://schemas.microsoft.com/office/powerpoint/2010/main" val="30692913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Data instances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400072" y="1913466"/>
            <a:ext cx="2503047" cy="4487333"/>
            <a:chOff x="1805511" y="1913466"/>
            <a:chExt cx="2503047" cy="4487333"/>
          </a:xfrm>
        </p:grpSpPr>
        <p:pic>
          <p:nvPicPr>
            <p:cNvPr id="4" name="Picture 3"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11" y="1926176"/>
              <a:ext cx="876300" cy="685800"/>
            </a:xfrm>
            <a:prstGeom prst="rect">
              <a:avLst/>
            </a:prstGeom>
          </p:spPr>
        </p:pic>
        <p:pic>
          <p:nvPicPr>
            <p:cNvPr id="8" name="Picture 7"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3687233"/>
              <a:ext cx="876300" cy="685800"/>
            </a:xfrm>
            <a:prstGeom prst="rect">
              <a:avLst/>
            </a:prstGeom>
          </p:spPr>
        </p:pic>
        <p:pic>
          <p:nvPicPr>
            <p:cNvPr id="9" name="Picture 8"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4406899"/>
              <a:ext cx="876300" cy="685800"/>
            </a:xfrm>
            <a:prstGeom prst="rect">
              <a:avLst/>
            </a:prstGeom>
          </p:spPr>
        </p:pic>
        <p:pic>
          <p:nvPicPr>
            <p:cNvPr id="10" name="Picture 9"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5532960"/>
              <a:ext cx="876300" cy="685800"/>
            </a:xfrm>
            <a:prstGeom prst="rect">
              <a:avLst/>
            </a:prstGeom>
          </p:spPr>
        </p:pic>
        <p:cxnSp>
          <p:nvCxnSpPr>
            <p:cNvPr id="6" name="Straight Connector 5"/>
            <p:cNvCxnSpPr>
              <a:stCxn id="4" idx="3"/>
            </p:cNvCxnSpPr>
            <p:nvPr/>
          </p:nvCxnSpPr>
          <p:spPr>
            <a:xfrm>
              <a:off x="2681811" y="2269076"/>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66479" y="4013178"/>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783412" y="4741297"/>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83412" y="5892794"/>
              <a:ext cx="70485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4-11-04 at 5.3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913466"/>
              <a:ext cx="727158" cy="4487333"/>
            </a:xfrm>
            <a:prstGeom prst="rect">
              <a:avLst/>
            </a:prstGeom>
          </p:spPr>
        </p:pic>
      </p:grpSp>
      <p:sp>
        <p:nvSpPr>
          <p:cNvPr id="12" name="TextBox 11"/>
          <p:cNvSpPr txBox="1"/>
          <p:nvPr/>
        </p:nvSpPr>
        <p:spPr>
          <a:xfrm>
            <a:off x="484737" y="1556844"/>
            <a:ext cx="977901" cy="369332"/>
          </a:xfrm>
          <a:prstGeom prst="rect">
            <a:avLst/>
          </a:prstGeom>
          <a:noFill/>
        </p:spPr>
        <p:txBody>
          <a:bodyPr wrap="square" rtlCol="0">
            <a:spAutoFit/>
          </a:bodyPr>
          <a:lstStyle/>
          <a:p>
            <a:r>
              <a:rPr lang="en-US" b="1" u="sng" dirty="0" smtClean="0"/>
              <a:t>User </a:t>
            </a:r>
            <a:r>
              <a:rPr lang="en-US" b="1" u="sng" dirty="0" err="1" smtClean="0"/>
              <a:t>i</a:t>
            </a:r>
            <a:endParaRPr lang="en-US" b="1" u="sng" dirty="0"/>
          </a:p>
        </p:txBody>
      </p:sp>
      <p:sp>
        <p:nvSpPr>
          <p:cNvPr id="19" name="TextBox 18"/>
          <p:cNvSpPr txBox="1"/>
          <p:nvPr/>
        </p:nvSpPr>
        <p:spPr>
          <a:xfrm>
            <a:off x="2059509" y="1556847"/>
            <a:ext cx="977901" cy="369332"/>
          </a:xfrm>
          <a:prstGeom prst="rect">
            <a:avLst/>
          </a:prstGeom>
          <a:noFill/>
        </p:spPr>
        <p:txBody>
          <a:bodyPr wrap="square" rtlCol="0">
            <a:spAutoFit/>
          </a:bodyPr>
          <a:lstStyle/>
          <a:p>
            <a:r>
              <a:rPr lang="en-US" b="1" u="sng" dirty="0" smtClean="0"/>
              <a:t>User </a:t>
            </a:r>
            <a:r>
              <a:rPr lang="en-US" b="1" u="sng" dirty="0"/>
              <a:t>j</a:t>
            </a:r>
          </a:p>
        </p:txBody>
      </p:sp>
      <p:sp>
        <p:nvSpPr>
          <p:cNvPr id="16" name="TextBox 15"/>
          <p:cNvSpPr txBox="1"/>
          <p:nvPr/>
        </p:nvSpPr>
        <p:spPr>
          <a:xfrm>
            <a:off x="3251208" y="1557870"/>
            <a:ext cx="1134534" cy="369332"/>
          </a:xfrm>
          <a:prstGeom prst="rect">
            <a:avLst/>
          </a:prstGeom>
          <a:noFill/>
        </p:spPr>
        <p:txBody>
          <a:bodyPr wrap="square" rtlCol="0">
            <a:spAutoFit/>
          </a:bodyPr>
          <a:lstStyle/>
          <a:p>
            <a:pPr algn="ctr"/>
            <a:r>
              <a:rPr lang="en-US" b="1" u="sng" dirty="0" smtClean="0"/>
              <a:t>Label</a:t>
            </a:r>
            <a:endParaRPr lang="en-US" b="1" u="sng" dirty="0"/>
          </a:p>
        </p:txBody>
      </p:sp>
      <p:sp>
        <p:nvSpPr>
          <p:cNvPr id="17" name="TextBox 16"/>
          <p:cNvSpPr txBox="1"/>
          <p:nvPr/>
        </p:nvSpPr>
        <p:spPr>
          <a:xfrm>
            <a:off x="3674533" y="1961077"/>
            <a:ext cx="406400" cy="461665"/>
          </a:xfrm>
          <a:prstGeom prst="rect">
            <a:avLst/>
          </a:prstGeom>
          <a:noFill/>
        </p:spPr>
        <p:txBody>
          <a:bodyPr wrap="square" rtlCol="0">
            <a:spAutoFit/>
          </a:bodyPr>
          <a:lstStyle/>
          <a:p>
            <a:r>
              <a:rPr lang="en-US" sz="2400" b="1" dirty="0" smtClean="0"/>
              <a:t>1</a:t>
            </a:r>
            <a:endParaRPr lang="en-US" sz="2400" b="1" dirty="0"/>
          </a:p>
        </p:txBody>
      </p:sp>
      <p:sp>
        <p:nvSpPr>
          <p:cNvPr id="22" name="TextBox 21"/>
          <p:cNvSpPr txBox="1"/>
          <p:nvPr/>
        </p:nvSpPr>
        <p:spPr>
          <a:xfrm>
            <a:off x="3623733" y="3722375"/>
            <a:ext cx="406400" cy="461665"/>
          </a:xfrm>
          <a:prstGeom prst="rect">
            <a:avLst/>
          </a:prstGeom>
          <a:noFill/>
        </p:spPr>
        <p:txBody>
          <a:bodyPr wrap="square" rtlCol="0">
            <a:spAutoFit/>
          </a:bodyPr>
          <a:lstStyle/>
          <a:p>
            <a:r>
              <a:rPr lang="en-US" sz="2400" b="1" dirty="0" smtClean="0"/>
              <a:t>0</a:t>
            </a:r>
            <a:endParaRPr lang="en-US" sz="2400" b="1" dirty="0"/>
          </a:p>
        </p:txBody>
      </p:sp>
      <p:sp>
        <p:nvSpPr>
          <p:cNvPr id="23" name="TextBox 22"/>
          <p:cNvSpPr txBox="1"/>
          <p:nvPr/>
        </p:nvSpPr>
        <p:spPr>
          <a:xfrm>
            <a:off x="3623733" y="4510464"/>
            <a:ext cx="406400" cy="461665"/>
          </a:xfrm>
          <a:prstGeom prst="rect">
            <a:avLst/>
          </a:prstGeom>
          <a:noFill/>
        </p:spPr>
        <p:txBody>
          <a:bodyPr wrap="square" rtlCol="0">
            <a:spAutoFit/>
          </a:bodyPr>
          <a:lstStyle/>
          <a:p>
            <a:r>
              <a:rPr lang="en-US" sz="2400" b="1" dirty="0" smtClean="0"/>
              <a:t>0</a:t>
            </a:r>
            <a:endParaRPr lang="en-US" sz="2400" b="1" dirty="0"/>
          </a:p>
        </p:txBody>
      </p:sp>
      <p:sp>
        <p:nvSpPr>
          <p:cNvPr id="24" name="TextBox 23"/>
          <p:cNvSpPr txBox="1"/>
          <p:nvPr/>
        </p:nvSpPr>
        <p:spPr>
          <a:xfrm>
            <a:off x="3572933" y="5661961"/>
            <a:ext cx="406400" cy="461665"/>
          </a:xfrm>
          <a:prstGeom prst="rect">
            <a:avLst/>
          </a:prstGeom>
          <a:noFill/>
        </p:spPr>
        <p:txBody>
          <a:bodyPr wrap="square" rtlCol="0">
            <a:spAutoFit/>
          </a:bodyPr>
          <a:lstStyle/>
          <a:p>
            <a:r>
              <a:rPr lang="en-US" sz="2400" b="1" dirty="0"/>
              <a:t>1</a:t>
            </a:r>
          </a:p>
        </p:txBody>
      </p:sp>
      <p:sp>
        <p:nvSpPr>
          <p:cNvPr id="25" name="TextBox 24"/>
          <p:cNvSpPr txBox="1"/>
          <p:nvPr/>
        </p:nvSpPr>
        <p:spPr>
          <a:xfrm>
            <a:off x="4978408" y="1557870"/>
            <a:ext cx="1134534" cy="369332"/>
          </a:xfrm>
          <a:prstGeom prst="rect">
            <a:avLst/>
          </a:prstGeom>
          <a:noFill/>
        </p:spPr>
        <p:txBody>
          <a:bodyPr wrap="square" rtlCol="0">
            <a:spAutoFit/>
          </a:bodyPr>
          <a:lstStyle/>
          <a:p>
            <a:pPr algn="ctr"/>
            <a:r>
              <a:rPr lang="en-US" b="1" u="sng" dirty="0" smtClean="0"/>
              <a:t>Features</a:t>
            </a:r>
            <a:endParaRPr lang="en-US" b="1" u="sng" dirty="0"/>
          </a:p>
        </p:txBody>
      </p:sp>
      <p:sp>
        <p:nvSpPr>
          <p:cNvPr id="26" name="TextBox 25"/>
          <p:cNvSpPr txBox="1"/>
          <p:nvPr/>
        </p:nvSpPr>
        <p:spPr>
          <a:xfrm>
            <a:off x="4639747" y="1928486"/>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7" name="TextBox 26"/>
          <p:cNvSpPr txBox="1"/>
          <p:nvPr/>
        </p:nvSpPr>
        <p:spPr>
          <a:xfrm>
            <a:off x="4631279" y="3758793"/>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8" name="TextBox 27"/>
          <p:cNvSpPr txBox="1"/>
          <p:nvPr/>
        </p:nvSpPr>
        <p:spPr>
          <a:xfrm>
            <a:off x="4631279" y="4633585"/>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9" name="TextBox 28"/>
          <p:cNvSpPr txBox="1"/>
          <p:nvPr/>
        </p:nvSpPr>
        <p:spPr>
          <a:xfrm>
            <a:off x="4605871" y="5715312"/>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Tree>
    <p:extLst>
      <p:ext uri="{BB962C8B-B14F-4D97-AF65-F5344CB8AC3E}">
        <p14:creationId xmlns:p14="http://schemas.microsoft.com/office/powerpoint/2010/main" val="66830788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663577"/>
            <a:ext cx="8640090" cy="660398"/>
          </a:xfrm>
        </p:spPr>
        <p:txBody>
          <a:bodyPr>
            <a:normAutofit fontScale="90000"/>
          </a:bodyPr>
          <a:lstStyle/>
          <a:p>
            <a:r>
              <a:rPr lang="en-US" dirty="0" smtClean="0"/>
              <a:t>Generate Network based features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677333" y="1998144"/>
            <a:ext cx="4206679" cy="2523067"/>
          </a:xfrm>
          <a:prstGeom prst="rect">
            <a:avLst/>
          </a:prstGeom>
        </p:spPr>
      </p:pic>
      <p:pic>
        <p:nvPicPr>
          <p:cNvPr id="5" name="Picture 4"/>
          <p:cNvPicPr>
            <a:picLocks noChangeAspect="1"/>
          </p:cNvPicPr>
          <p:nvPr/>
        </p:nvPicPr>
        <p:blipFill>
          <a:blip r:embed="rId4"/>
          <a:stretch>
            <a:fillRect/>
          </a:stretch>
        </p:blipFill>
        <p:spPr>
          <a:xfrm>
            <a:off x="5201595" y="1998144"/>
            <a:ext cx="3203688" cy="2572808"/>
          </a:xfrm>
          <a:prstGeom prst="rect">
            <a:avLst/>
          </a:prstGeom>
        </p:spPr>
      </p:pic>
    </p:spTree>
    <p:extLst>
      <p:ext uri="{BB962C8B-B14F-4D97-AF65-F5344CB8AC3E}">
        <p14:creationId xmlns:p14="http://schemas.microsoft.com/office/powerpoint/2010/main" val="28727807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23" y="2502517"/>
            <a:ext cx="6986291" cy="1155888"/>
          </a:xfrm>
        </p:spPr>
        <p:txBody>
          <a:bodyPr>
            <a:normAutofit/>
          </a:bodyPr>
          <a:lstStyle/>
          <a:p>
            <a:pPr algn="ctr"/>
            <a:r>
              <a:rPr lang="en-US" dirty="0" smtClean="0"/>
              <a:t>Data prep for modeling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23985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35469"/>
            <a:ext cx="8640090" cy="660398"/>
          </a:xfrm>
        </p:spPr>
        <p:txBody>
          <a:bodyPr>
            <a:normAutofit/>
          </a:bodyPr>
          <a:lstStyle/>
          <a:p>
            <a:r>
              <a:rPr lang="en-US" dirty="0" smtClean="0"/>
              <a:t>Choose the target variable</a:t>
            </a:r>
            <a:endParaRPr lang="en-US" dirty="0"/>
          </a:p>
        </p:txBody>
      </p:sp>
      <p:sp>
        <p:nvSpPr>
          <p:cNvPr id="3" name="TextBox 2"/>
          <p:cNvSpPr txBox="1"/>
          <p:nvPr/>
        </p:nvSpPr>
        <p:spPr>
          <a:xfrm>
            <a:off x="287870" y="2031990"/>
            <a:ext cx="2971800" cy="523220"/>
          </a:xfrm>
          <a:prstGeom prst="rect">
            <a:avLst/>
          </a:prstGeom>
          <a:noFill/>
        </p:spPr>
        <p:txBody>
          <a:bodyPr wrap="square" rtlCol="0">
            <a:spAutoFit/>
          </a:bodyPr>
          <a:lstStyle/>
          <a:p>
            <a:pPr algn="ctr"/>
            <a:r>
              <a:rPr lang="en-US" sz="1400" b="1" dirty="0" smtClean="0"/>
              <a:t>Will someone click on an ad?:</a:t>
            </a:r>
          </a:p>
          <a:p>
            <a:pPr algn="ctr"/>
            <a:r>
              <a:rPr lang="en-US" sz="1400" i="1" dirty="0" smtClean="0"/>
              <a:t>C=[</a:t>
            </a:r>
            <a:r>
              <a:rPr lang="en-US" sz="1400" i="1" dirty="0" err="1" smtClean="0"/>
              <a:t>No,Yes</a:t>
            </a:r>
            <a:r>
              <a:rPr lang="en-US" sz="1400" i="1" dirty="0" smtClean="0"/>
              <a:t>]</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http://adsoftheworld.com/files/images/cokeclassic3.jpg"/>
          <p:cNvPicPr>
            <a:picLocks noChangeAspect="1" noChangeArrowheads="1"/>
          </p:cNvPicPr>
          <p:nvPr/>
        </p:nvPicPr>
        <p:blipFill>
          <a:blip r:embed="rId2" cstate="print"/>
          <a:srcRect/>
          <a:stretch>
            <a:fillRect/>
          </a:stretch>
        </p:blipFill>
        <p:spPr bwMode="auto">
          <a:xfrm>
            <a:off x="1143000" y="2590791"/>
            <a:ext cx="1226253" cy="1734122"/>
          </a:xfrm>
          <a:prstGeom prst="rect">
            <a:avLst/>
          </a:prstGeom>
          <a:noFill/>
        </p:spPr>
      </p:pic>
      <p:sp>
        <p:nvSpPr>
          <p:cNvPr id="13" name="TextBox 12"/>
          <p:cNvSpPr txBox="1"/>
          <p:nvPr/>
        </p:nvSpPr>
        <p:spPr>
          <a:xfrm>
            <a:off x="5892801" y="2031987"/>
            <a:ext cx="2503827" cy="584775"/>
          </a:xfrm>
          <a:prstGeom prst="rect">
            <a:avLst/>
          </a:prstGeom>
          <a:noFill/>
        </p:spPr>
        <p:txBody>
          <a:bodyPr wrap="none" rtlCol="0">
            <a:spAutoFit/>
          </a:bodyPr>
          <a:lstStyle/>
          <a:p>
            <a:r>
              <a:rPr lang="en-US" sz="1400" b="1" dirty="0" smtClean="0"/>
              <a:t>Is this e-mail spam?: </a:t>
            </a:r>
            <a:r>
              <a:rPr lang="en-US" sz="1400" i="1" dirty="0" smtClean="0"/>
              <a:t>C=[</a:t>
            </a:r>
            <a:r>
              <a:rPr lang="en-US" sz="1400" i="1" dirty="0" err="1" smtClean="0"/>
              <a:t>No,Yes</a:t>
            </a:r>
            <a:r>
              <a:rPr lang="en-US" sz="1400" i="1" dirty="0" smtClean="0"/>
              <a:t>]</a:t>
            </a:r>
          </a:p>
          <a:p>
            <a:endParaRPr lang="en-US" dirty="0"/>
          </a:p>
        </p:txBody>
      </p:sp>
      <p:pic>
        <p:nvPicPr>
          <p:cNvPr id="2058" name="Picture 10" descr="http://www.thesneeze.com/art/loose_art/advilart.jpg"/>
          <p:cNvPicPr>
            <a:picLocks noChangeAspect="1" noChangeArrowheads="1"/>
          </p:cNvPicPr>
          <p:nvPr/>
        </p:nvPicPr>
        <p:blipFill>
          <a:blip r:embed="rId3" cstate="print"/>
          <a:srcRect/>
          <a:stretch>
            <a:fillRect/>
          </a:stretch>
        </p:blipFill>
        <p:spPr bwMode="auto">
          <a:xfrm>
            <a:off x="1066800" y="5198527"/>
            <a:ext cx="1447800" cy="1025383"/>
          </a:xfrm>
          <a:prstGeom prst="rect">
            <a:avLst/>
          </a:prstGeom>
          <a:noFill/>
        </p:spPr>
      </p:pic>
      <p:sp>
        <p:nvSpPr>
          <p:cNvPr id="15" name="TextBox 14"/>
          <p:cNvSpPr txBox="1"/>
          <p:nvPr/>
        </p:nvSpPr>
        <p:spPr>
          <a:xfrm>
            <a:off x="533400" y="4512727"/>
            <a:ext cx="2562176" cy="523220"/>
          </a:xfrm>
          <a:prstGeom prst="rect">
            <a:avLst/>
          </a:prstGeom>
          <a:noFill/>
        </p:spPr>
        <p:txBody>
          <a:bodyPr wrap="none" rtlCol="0">
            <a:spAutoFit/>
          </a:bodyPr>
          <a:lstStyle/>
          <a:p>
            <a:pPr algn="ctr"/>
            <a:r>
              <a:rPr lang="en-US" sz="1400" b="1" i="1" dirty="0" smtClean="0"/>
              <a:t>Is this pill good for headaches?: </a:t>
            </a:r>
          </a:p>
          <a:p>
            <a:pPr algn="ctr"/>
            <a:r>
              <a:rPr lang="en-US" sz="1400" i="1" dirty="0" smtClean="0"/>
              <a:t>C=[</a:t>
            </a:r>
            <a:r>
              <a:rPr lang="en-US" sz="1400" i="1" dirty="0" err="1" smtClean="0"/>
              <a:t>No,Yes</a:t>
            </a:r>
            <a:r>
              <a:rPr lang="en-US" sz="1400" i="1" dirty="0" smtClean="0"/>
              <a:t>]</a:t>
            </a:r>
            <a:endParaRPr lang="en-US" sz="1400" b="1" dirty="0"/>
          </a:p>
        </p:txBody>
      </p:sp>
      <p:sp>
        <p:nvSpPr>
          <p:cNvPr id="16" name="TextBox 15"/>
          <p:cNvSpPr txBox="1"/>
          <p:nvPr/>
        </p:nvSpPr>
        <p:spPr>
          <a:xfrm>
            <a:off x="6019800" y="3733797"/>
            <a:ext cx="2617511" cy="800219"/>
          </a:xfrm>
          <a:prstGeom prst="rect">
            <a:avLst/>
          </a:prstGeom>
          <a:noFill/>
        </p:spPr>
        <p:txBody>
          <a:bodyPr wrap="none" rtlCol="0">
            <a:spAutoFit/>
          </a:bodyPr>
          <a:lstStyle/>
          <a:p>
            <a:r>
              <a:rPr lang="en-US" sz="1400" b="1" dirty="0" smtClean="0"/>
              <a:t>What is this news article about?:</a:t>
            </a:r>
          </a:p>
          <a:p>
            <a:r>
              <a:rPr lang="en-US" sz="1400" b="1" dirty="0" smtClean="0"/>
              <a:t> </a:t>
            </a:r>
            <a:r>
              <a:rPr lang="en-US" sz="1400" i="1" dirty="0" smtClean="0"/>
              <a:t>C=[Politics, Sports, Finance …]</a:t>
            </a:r>
          </a:p>
          <a:p>
            <a:endParaRPr lang="en-US" dirty="0"/>
          </a:p>
        </p:txBody>
      </p:sp>
      <p:pic>
        <p:nvPicPr>
          <p:cNvPr id="18" name="Picture 17" descr="spam.png"/>
          <p:cNvPicPr>
            <a:picLocks noChangeAspect="1"/>
          </p:cNvPicPr>
          <p:nvPr/>
        </p:nvPicPr>
        <p:blipFill>
          <a:blip r:embed="rId4" cstate="print"/>
          <a:stretch>
            <a:fillRect/>
          </a:stretch>
        </p:blipFill>
        <p:spPr>
          <a:xfrm>
            <a:off x="5791200" y="2404522"/>
            <a:ext cx="3046798" cy="1143000"/>
          </a:xfrm>
          <a:prstGeom prst="rect">
            <a:avLst/>
          </a:prstGeom>
          <a:ln>
            <a:solidFill>
              <a:schemeClr val="accent1">
                <a:shade val="50000"/>
              </a:schemeClr>
            </a:solidFill>
          </a:ln>
        </p:spPr>
      </p:pic>
      <p:pic>
        <p:nvPicPr>
          <p:cNvPr id="2061" name="Picture 13" descr="http://media.tv20detroit.com/images/voting2.jpg"/>
          <p:cNvPicPr>
            <a:picLocks noChangeAspect="1" noChangeArrowheads="1"/>
          </p:cNvPicPr>
          <p:nvPr/>
        </p:nvPicPr>
        <p:blipFill>
          <a:blip r:embed="rId5" cstate="print"/>
          <a:srcRect/>
          <a:stretch>
            <a:fillRect/>
          </a:stretch>
        </p:blipFill>
        <p:spPr bwMode="auto">
          <a:xfrm>
            <a:off x="6248400" y="4419597"/>
            <a:ext cx="1981200" cy="1485901"/>
          </a:xfrm>
          <a:prstGeom prst="rect">
            <a:avLst/>
          </a:prstGeom>
          <a:noFill/>
        </p:spPr>
      </p:pic>
      <p:pic>
        <p:nvPicPr>
          <p:cNvPr id="2063" name="Picture 15" descr="http://clopinet.com/isabelle/Projects/agnostic/images/digits.jpg"/>
          <p:cNvPicPr>
            <a:picLocks noChangeAspect="1" noChangeArrowheads="1"/>
          </p:cNvPicPr>
          <p:nvPr/>
        </p:nvPicPr>
        <p:blipFill>
          <a:blip r:embed="rId6" cstate="print"/>
          <a:srcRect/>
          <a:stretch>
            <a:fillRect/>
          </a:stretch>
        </p:blipFill>
        <p:spPr bwMode="auto">
          <a:xfrm>
            <a:off x="3581400" y="3497670"/>
            <a:ext cx="1600200" cy="1302930"/>
          </a:xfrm>
          <a:prstGeom prst="rect">
            <a:avLst/>
          </a:prstGeom>
          <a:noFill/>
        </p:spPr>
      </p:pic>
      <p:sp>
        <p:nvSpPr>
          <p:cNvPr id="21" name="TextBox 20"/>
          <p:cNvSpPr txBox="1"/>
          <p:nvPr/>
        </p:nvSpPr>
        <p:spPr>
          <a:xfrm>
            <a:off x="3429000" y="2819400"/>
            <a:ext cx="1827680" cy="800219"/>
          </a:xfrm>
          <a:prstGeom prst="rect">
            <a:avLst/>
          </a:prstGeom>
          <a:noFill/>
        </p:spPr>
        <p:txBody>
          <a:bodyPr wrap="none" rtlCol="0">
            <a:spAutoFit/>
          </a:bodyPr>
          <a:lstStyle/>
          <a:p>
            <a:r>
              <a:rPr lang="en-US" sz="1400" b="1" dirty="0" smtClean="0"/>
              <a:t>What number is this?:</a:t>
            </a:r>
          </a:p>
          <a:p>
            <a:r>
              <a:rPr lang="en-US" sz="1400" b="1" dirty="0" smtClean="0"/>
              <a:t> </a:t>
            </a:r>
            <a:r>
              <a:rPr lang="en-US" sz="1400" i="1" dirty="0" smtClean="0"/>
              <a:t>C=[0,1,2,3,4,5,6,7,8,9]</a:t>
            </a:r>
          </a:p>
          <a:p>
            <a:endParaRPr lang="en-US" dirty="0"/>
          </a:p>
        </p:txBody>
      </p:sp>
      <p:sp>
        <p:nvSpPr>
          <p:cNvPr id="4" name="TextBox 3"/>
          <p:cNvSpPr txBox="1"/>
          <p:nvPr/>
        </p:nvSpPr>
        <p:spPr>
          <a:xfrm>
            <a:off x="237071" y="795867"/>
            <a:ext cx="8108758" cy="646331"/>
          </a:xfrm>
          <a:prstGeom prst="rect">
            <a:avLst/>
          </a:prstGeom>
          <a:noFill/>
        </p:spPr>
        <p:txBody>
          <a:bodyPr wrap="square" rtlCol="0">
            <a:spAutoFit/>
          </a:bodyPr>
          <a:lstStyle/>
          <a:p>
            <a:r>
              <a:rPr lang="en-US" dirty="0" smtClean="0"/>
              <a:t>This should be directly determined by the problem. I.e., what are you trying to predict?</a:t>
            </a:r>
            <a:endParaRPr lang="en-US" dirty="0"/>
          </a:p>
        </p:txBody>
      </p:sp>
    </p:spTree>
    <p:extLst>
      <p:ext uri="{BB962C8B-B14F-4D97-AF65-F5344CB8AC3E}">
        <p14:creationId xmlns:p14="http://schemas.microsoft.com/office/powerpoint/2010/main" val="32771874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663577"/>
            <a:ext cx="8640090" cy="660398"/>
          </a:xfrm>
        </p:spPr>
        <p:txBody>
          <a:bodyPr>
            <a:normAutofit fontScale="90000"/>
          </a:bodyPr>
          <a:lstStyle/>
          <a:p>
            <a:r>
              <a:rPr lang="en-US" dirty="0" smtClean="0"/>
              <a:t>Do appropriate </a:t>
            </a:r>
            <a:br>
              <a:rPr lang="en-US" dirty="0" smtClean="0"/>
            </a:br>
            <a:r>
              <a:rPr lang="en-US" dirty="0" smtClean="0"/>
              <a:t>data transformations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522568"/>
            <a:ext cx="8108758" cy="2862322"/>
          </a:xfrm>
          <a:prstGeom prst="rect">
            <a:avLst/>
          </a:prstGeom>
          <a:noFill/>
        </p:spPr>
        <p:txBody>
          <a:bodyPr wrap="square" rtlCol="0">
            <a:spAutoFit/>
          </a:bodyPr>
          <a:lstStyle/>
          <a:p>
            <a:r>
              <a:rPr lang="en-US" sz="2400" b="1" dirty="0" smtClean="0"/>
              <a:t>This is also called Feature Engineering, and is a great skill to develop.</a:t>
            </a:r>
          </a:p>
          <a:p>
            <a:endParaRPr lang="en-US" dirty="0"/>
          </a:p>
          <a:p>
            <a:r>
              <a:rPr lang="en-US" sz="2400" b="1" dirty="0" smtClean="0"/>
              <a:t>Types of Feature Engineering</a:t>
            </a:r>
          </a:p>
          <a:p>
            <a:pPr marL="342900" indent="-342900">
              <a:buAutoNum type="arabicPeriod" startAt="2"/>
            </a:pPr>
            <a:endParaRPr lang="en-US" dirty="0"/>
          </a:p>
          <a:p>
            <a:pPr marL="800100" lvl="1" indent="-342900">
              <a:buFont typeface="Arial"/>
              <a:buChar char="•"/>
            </a:pPr>
            <a:r>
              <a:rPr lang="en-US" sz="2400" dirty="0" smtClean="0"/>
              <a:t>Binning </a:t>
            </a:r>
          </a:p>
          <a:p>
            <a:pPr marL="800100" lvl="1" indent="-342900">
              <a:buFont typeface="Arial"/>
              <a:buChar char="•"/>
            </a:pPr>
            <a:r>
              <a:rPr lang="en-US" sz="2400" dirty="0" smtClean="0"/>
              <a:t>Non-linear transformations</a:t>
            </a:r>
          </a:p>
          <a:p>
            <a:pPr marL="800100" lvl="1" indent="-342900">
              <a:buFont typeface="Arial"/>
              <a:buChar char="•"/>
            </a:pPr>
            <a:r>
              <a:rPr lang="en-US" sz="2400" dirty="0" smtClean="0"/>
              <a:t>Domain knowledge feature extraction</a:t>
            </a:r>
            <a:endParaRPr lang="en-US" sz="2400" dirty="0"/>
          </a:p>
        </p:txBody>
      </p:sp>
    </p:spTree>
    <p:extLst>
      <p:ext uri="{BB962C8B-B14F-4D97-AF65-F5344CB8AC3E}">
        <p14:creationId xmlns:p14="http://schemas.microsoft.com/office/powerpoint/2010/main" val="12456713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64048"/>
            <a:ext cx="8640090" cy="660398"/>
          </a:xfrm>
        </p:spPr>
        <p:txBody>
          <a:bodyPr>
            <a:normAutofit/>
          </a:bodyPr>
          <a:lstStyle/>
          <a:p>
            <a:r>
              <a:rPr lang="en-US" dirty="0" smtClean="0"/>
              <a:t>Binning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48442"/>
            <a:ext cx="8108758" cy="646331"/>
          </a:xfrm>
          <a:prstGeom prst="rect">
            <a:avLst/>
          </a:prstGeom>
          <a:noFill/>
        </p:spPr>
        <p:txBody>
          <a:bodyPr wrap="square" rtlCol="0">
            <a:spAutoFit/>
          </a:bodyPr>
          <a:lstStyle/>
          <a:p>
            <a:r>
              <a:rPr lang="en-US" dirty="0" smtClean="0"/>
              <a:t>Taking categorical data with K values (also called a factor) and projecting them to K-1 binary features (also called ‘dummy indicators’).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7883287"/>
              </p:ext>
            </p:extLst>
          </p:nvPr>
        </p:nvGraphicFramePr>
        <p:xfrm>
          <a:off x="628650" y="2340460"/>
          <a:ext cx="2298700" cy="1572260"/>
        </p:xfrm>
        <a:graphic>
          <a:graphicData uri="http://schemas.openxmlformats.org/drawingml/2006/table">
            <a:tbl>
              <a:tblPr/>
              <a:tblGrid>
                <a:gridCol w="406400"/>
                <a:gridCol w="889000"/>
                <a:gridCol w="1003300"/>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IncomeGrp</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$65,500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[61k,80k]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$81,041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$38,346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$47,072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[41,60k]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$30,812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$21,618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$97,872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7990066"/>
              </p:ext>
            </p:extLst>
          </p:nvPr>
        </p:nvGraphicFramePr>
        <p:xfrm>
          <a:off x="4267200" y="2377977"/>
          <a:ext cx="3365500" cy="1572260"/>
        </p:xfrm>
        <a:graphic>
          <a:graphicData uri="http://schemas.openxmlformats.org/drawingml/2006/table">
            <a:tbl>
              <a:tblPr/>
              <a:tblGrid>
                <a:gridCol w="609600"/>
                <a:gridCol w="977900"/>
                <a:gridCol w="927100"/>
                <a:gridCol w="850900"/>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inc_41_60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inc_61_80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inc_81_100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222254" y="1490141"/>
            <a:ext cx="4061883" cy="369332"/>
          </a:xfrm>
          <a:prstGeom prst="rect">
            <a:avLst/>
          </a:prstGeom>
          <a:noFill/>
        </p:spPr>
        <p:txBody>
          <a:bodyPr wrap="square" rtlCol="0">
            <a:spAutoFit/>
          </a:bodyPr>
          <a:lstStyle/>
          <a:p>
            <a:r>
              <a:rPr lang="en-US" dirty="0" smtClean="0">
                <a:solidFill>
                  <a:schemeClr val="tx2"/>
                </a:solidFill>
              </a:rPr>
              <a:t>Data can be </a:t>
            </a:r>
            <a:r>
              <a:rPr lang="en-US" u="sng" dirty="0" smtClean="0">
                <a:solidFill>
                  <a:schemeClr val="tx2"/>
                </a:solidFill>
              </a:rPr>
              <a:t>numeric</a:t>
            </a:r>
            <a:r>
              <a:rPr lang="en-US" dirty="0" smtClean="0">
                <a:solidFill>
                  <a:schemeClr val="tx2"/>
                </a:solidFill>
              </a:rPr>
              <a:t> or </a:t>
            </a:r>
            <a:r>
              <a:rPr lang="en-US" u="sng" dirty="0" smtClean="0">
                <a:solidFill>
                  <a:schemeClr val="tx2"/>
                </a:solidFill>
              </a:rPr>
              <a:t>categorical </a:t>
            </a:r>
            <a:endParaRPr lang="en-US" u="sng" dirty="0">
              <a:solidFill>
                <a:schemeClr val="tx2"/>
              </a:solidFill>
            </a:endParaRPr>
          </a:p>
        </p:txBody>
      </p:sp>
      <p:cxnSp>
        <p:nvCxnSpPr>
          <p:cNvPr id="10" name="Straight Arrow Connector 9"/>
          <p:cNvCxnSpPr/>
          <p:nvPr/>
        </p:nvCxnSpPr>
        <p:spPr>
          <a:xfrm flipH="1">
            <a:off x="1659467" y="1930408"/>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Right Arrow 10"/>
          <p:cNvSpPr/>
          <p:nvPr/>
        </p:nvSpPr>
        <p:spPr>
          <a:xfrm>
            <a:off x="3268133" y="2895613"/>
            <a:ext cx="643467" cy="355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73075" y="4148684"/>
            <a:ext cx="7805022" cy="2308324"/>
          </a:xfrm>
          <a:prstGeom prst="rect">
            <a:avLst/>
          </a:prstGeom>
          <a:noFill/>
        </p:spPr>
        <p:txBody>
          <a:bodyPr wrap="square" rtlCol="0">
            <a:spAutoFit/>
          </a:bodyPr>
          <a:lstStyle/>
          <a:p>
            <a:pPr marL="342900" indent="-342900">
              <a:buAutoNum type="arabicPeriod"/>
            </a:pPr>
            <a:r>
              <a:rPr lang="en-US" dirty="0" smtClean="0">
                <a:solidFill>
                  <a:schemeClr val="tx2"/>
                </a:solidFill>
              </a:rPr>
              <a:t>Numeric data can be binned based on a pre-defined range.</a:t>
            </a:r>
          </a:p>
          <a:p>
            <a:pPr marL="342900" indent="-342900">
              <a:buAutoNum type="arabicPeriod"/>
            </a:pPr>
            <a:endParaRPr lang="en-US" dirty="0" smtClean="0">
              <a:solidFill>
                <a:schemeClr val="tx2"/>
              </a:solidFill>
            </a:endParaRPr>
          </a:p>
          <a:p>
            <a:r>
              <a:rPr lang="en-US" dirty="0" smtClean="0">
                <a:solidFill>
                  <a:schemeClr val="tx2"/>
                </a:solidFill>
              </a:rPr>
              <a:t>2. Categorical data can be binned based on category value.</a:t>
            </a:r>
          </a:p>
          <a:p>
            <a:endParaRPr lang="en-US" dirty="0" smtClean="0">
              <a:solidFill>
                <a:schemeClr val="tx2"/>
              </a:solidFill>
            </a:endParaRPr>
          </a:p>
          <a:p>
            <a:r>
              <a:rPr lang="en-US" dirty="0" smtClean="0">
                <a:solidFill>
                  <a:schemeClr val="tx2"/>
                </a:solidFill>
              </a:rPr>
              <a:t>3. If you make K indicators and not K-1, your X matrix will be degenerate/singular because because the </a:t>
            </a:r>
            <a:r>
              <a:rPr lang="en-US" dirty="0" err="1" smtClean="0">
                <a:solidFill>
                  <a:schemeClr val="tx2"/>
                </a:solidFill>
              </a:rPr>
              <a:t>Kth</a:t>
            </a:r>
            <a:r>
              <a:rPr lang="en-US" dirty="0" smtClean="0">
                <a:solidFill>
                  <a:schemeClr val="tx2"/>
                </a:solidFill>
              </a:rPr>
              <a:t> indicator will be a linear combination of the K-1 previous indicators.  Many algorithms don’t like non-invertible matrices.  </a:t>
            </a:r>
            <a:endParaRPr lang="en-US" dirty="0">
              <a:solidFill>
                <a:schemeClr val="tx2"/>
              </a:solidFill>
            </a:endParaRPr>
          </a:p>
        </p:txBody>
      </p:sp>
      <p:sp>
        <p:nvSpPr>
          <p:cNvPr id="17" name="TextBox 16"/>
          <p:cNvSpPr txBox="1"/>
          <p:nvPr/>
        </p:nvSpPr>
        <p:spPr>
          <a:xfrm>
            <a:off x="4284137" y="1488544"/>
            <a:ext cx="4061883" cy="646331"/>
          </a:xfrm>
          <a:prstGeom prst="rect">
            <a:avLst/>
          </a:prstGeom>
          <a:noFill/>
        </p:spPr>
        <p:txBody>
          <a:bodyPr wrap="square" rtlCol="0">
            <a:spAutoFit/>
          </a:bodyPr>
          <a:lstStyle/>
          <a:p>
            <a:r>
              <a:rPr lang="en-US" dirty="0" smtClean="0">
                <a:solidFill>
                  <a:schemeClr val="tx2"/>
                </a:solidFill>
              </a:rPr>
              <a:t>If there are 4 categories/ranges, we have 3 binary variables.</a:t>
            </a:r>
            <a:endParaRPr lang="en-US" u="sng" dirty="0">
              <a:solidFill>
                <a:schemeClr val="tx2"/>
              </a:solidFill>
            </a:endParaRPr>
          </a:p>
        </p:txBody>
      </p:sp>
      <p:cxnSp>
        <p:nvCxnSpPr>
          <p:cNvPr id="19" name="Straight Arrow Connector 18"/>
          <p:cNvCxnSpPr/>
          <p:nvPr/>
        </p:nvCxnSpPr>
        <p:spPr>
          <a:xfrm flipH="1">
            <a:off x="2624667" y="1930408"/>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3001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358783"/>
            <a:ext cx="8640090" cy="660398"/>
          </a:xfrm>
        </p:spPr>
        <p:txBody>
          <a:bodyPr>
            <a:normAutofit/>
          </a:bodyPr>
          <a:lstStyle/>
          <a:p>
            <a:r>
              <a:rPr lang="en-US" dirty="0" smtClean="0"/>
              <a:t>Non-linear transformations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108758" cy="1354217"/>
          </a:xfrm>
          <a:prstGeom prst="rect">
            <a:avLst/>
          </a:prstGeom>
          <a:noFill/>
        </p:spPr>
        <p:txBody>
          <a:bodyPr wrap="square" rtlCol="0">
            <a:spAutoFit/>
          </a:bodyPr>
          <a:lstStyle/>
          <a:p>
            <a:r>
              <a:rPr lang="en-US" dirty="0" smtClean="0"/>
              <a:t>Let’s say you want/have to build a linear model, so you need to express your dependency as:</a:t>
            </a:r>
          </a:p>
          <a:p>
            <a:endParaRPr lang="en-US" dirty="0"/>
          </a:p>
          <a:p>
            <a:pPr algn="ctr"/>
            <a:r>
              <a:rPr lang="en-US" sz="2800" dirty="0" smtClean="0"/>
              <a:t> </a:t>
            </a:r>
            <a:r>
              <a:rPr lang="en-US" sz="2800" b="1" i="1" dirty="0" smtClean="0">
                <a:solidFill>
                  <a:srgbClr val="D1282E"/>
                </a:solidFill>
              </a:rPr>
              <a:t>E[Y]=α</a:t>
            </a:r>
            <a:r>
              <a:rPr lang="en-US" sz="2800" b="1" i="1" baseline="30000" dirty="0" smtClean="0">
                <a:solidFill>
                  <a:srgbClr val="D1282E"/>
                </a:solidFill>
              </a:rPr>
              <a:t>0</a:t>
            </a:r>
            <a:r>
              <a:rPr lang="en-US" sz="2800" b="1" i="1" dirty="0" smtClean="0">
                <a:solidFill>
                  <a:srgbClr val="D1282E"/>
                </a:solidFill>
              </a:rPr>
              <a:t>+β</a:t>
            </a:r>
            <a:r>
              <a:rPr lang="en-US" sz="2800" b="1" i="1" baseline="30000" dirty="0" smtClean="0">
                <a:solidFill>
                  <a:srgbClr val="D1282E"/>
                </a:solidFill>
              </a:rPr>
              <a:t>0</a:t>
            </a:r>
            <a:r>
              <a:rPr lang="en-US" sz="2800" b="1" i="1" dirty="0" smtClean="0">
                <a:solidFill>
                  <a:srgbClr val="D1282E"/>
                </a:solidFill>
              </a:rPr>
              <a:t>*X</a:t>
            </a:r>
            <a:endParaRPr lang="en-US" sz="2800" b="1" i="1" dirty="0">
              <a:solidFill>
                <a:srgbClr val="D1282E"/>
              </a:solidFill>
            </a:endParaRPr>
          </a:p>
        </p:txBody>
      </p:sp>
      <p:sp>
        <p:nvSpPr>
          <p:cNvPr id="7" name="TextBox 6"/>
          <p:cNvSpPr txBox="1"/>
          <p:nvPr/>
        </p:nvSpPr>
        <p:spPr>
          <a:xfrm>
            <a:off x="237074" y="2690948"/>
            <a:ext cx="8108758" cy="1354217"/>
          </a:xfrm>
          <a:prstGeom prst="rect">
            <a:avLst/>
          </a:prstGeom>
          <a:noFill/>
        </p:spPr>
        <p:txBody>
          <a:bodyPr wrap="square" rtlCol="0">
            <a:spAutoFit/>
          </a:bodyPr>
          <a:lstStyle/>
          <a:p>
            <a:r>
              <a:rPr lang="en-US" dirty="0" smtClean="0"/>
              <a:t>But the phenomenon/data you are modeling is actually non-linear, so to get a better fit you want:</a:t>
            </a:r>
          </a:p>
          <a:p>
            <a:endParaRPr lang="en-US" dirty="0"/>
          </a:p>
          <a:p>
            <a:pPr algn="ctr"/>
            <a:r>
              <a:rPr lang="en-US" sz="2800" dirty="0" smtClean="0"/>
              <a:t> </a:t>
            </a:r>
            <a:r>
              <a:rPr lang="en-US" sz="2800" b="1" i="1" dirty="0" smtClean="0">
                <a:solidFill>
                  <a:srgbClr val="D1282E"/>
                </a:solidFill>
              </a:rPr>
              <a:t>E[Y]=α</a:t>
            </a:r>
            <a:r>
              <a:rPr lang="en-US" sz="2800" b="1" i="1" baseline="30000" dirty="0" smtClean="0">
                <a:solidFill>
                  <a:srgbClr val="D1282E"/>
                </a:solidFill>
              </a:rPr>
              <a:t>1</a:t>
            </a:r>
            <a:r>
              <a:rPr lang="en-US" sz="2800" b="1" i="1" dirty="0" smtClean="0">
                <a:solidFill>
                  <a:srgbClr val="D1282E"/>
                </a:solidFill>
              </a:rPr>
              <a:t>+β</a:t>
            </a:r>
            <a:r>
              <a:rPr lang="en-US" sz="2800" b="1" i="1" baseline="30000" dirty="0" smtClean="0">
                <a:solidFill>
                  <a:srgbClr val="D1282E"/>
                </a:solidFill>
              </a:rPr>
              <a:t>1</a:t>
            </a:r>
            <a:r>
              <a:rPr lang="en-US" sz="2800" b="1" i="1" dirty="0" smtClean="0">
                <a:solidFill>
                  <a:srgbClr val="D1282E"/>
                </a:solidFill>
              </a:rPr>
              <a:t>*g(X)</a:t>
            </a:r>
            <a:endParaRPr lang="en-US" sz="2800" b="1" i="1" dirty="0">
              <a:solidFill>
                <a:srgbClr val="D1282E"/>
              </a:solidFill>
            </a:endParaRPr>
          </a:p>
        </p:txBody>
      </p:sp>
      <p:sp>
        <p:nvSpPr>
          <p:cNvPr id="8" name="TextBox 7"/>
          <p:cNvSpPr txBox="1"/>
          <p:nvPr/>
        </p:nvSpPr>
        <p:spPr>
          <a:xfrm>
            <a:off x="214841" y="4485882"/>
            <a:ext cx="8108758" cy="923330"/>
          </a:xfrm>
          <a:prstGeom prst="rect">
            <a:avLst/>
          </a:prstGeom>
          <a:noFill/>
        </p:spPr>
        <p:txBody>
          <a:bodyPr wrap="square" rtlCol="0">
            <a:spAutoFit/>
          </a:bodyPr>
          <a:lstStyle/>
          <a:p>
            <a:r>
              <a:rPr lang="en-US" dirty="0" smtClean="0"/>
              <a:t>In lieu of using more sophisticated non-linear algorithms (i.e., Random Forest, Neural Network), you can make clever feature transformations to get a non-linear fit out of a linear algorithm. </a:t>
            </a:r>
          </a:p>
        </p:txBody>
      </p:sp>
    </p:spTree>
    <p:extLst>
      <p:ext uri="{BB962C8B-B14F-4D97-AF65-F5344CB8AC3E}">
        <p14:creationId xmlns:p14="http://schemas.microsoft.com/office/powerpoint/2010/main" val="23816200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fontScale="90000"/>
          </a:bodyPr>
          <a:lstStyle/>
          <a:p>
            <a:r>
              <a:rPr lang="en-US" dirty="0" smtClean="0"/>
              <a:t>Example – non-linear transform</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912980"/>
            <a:ext cx="8432796" cy="1477328"/>
          </a:xfrm>
          <a:prstGeom prst="rect">
            <a:avLst/>
          </a:prstGeom>
          <a:noFill/>
        </p:spPr>
        <p:txBody>
          <a:bodyPr wrap="square" rtlCol="0">
            <a:spAutoFit/>
          </a:bodyPr>
          <a:lstStyle/>
          <a:p>
            <a:r>
              <a:rPr lang="en-US" dirty="0" smtClean="0"/>
              <a:t>In this example we have a regression problem with the following model specification:  </a:t>
            </a:r>
            <a:r>
              <a:rPr lang="en-US" b="1" i="1" dirty="0" smtClean="0">
                <a:solidFill>
                  <a:srgbClr val="D1282E"/>
                </a:solidFill>
              </a:rPr>
              <a:t>E[Y]=α+β*X</a:t>
            </a:r>
          </a:p>
          <a:p>
            <a:endParaRPr lang="en-US" b="1" i="1" dirty="0">
              <a:solidFill>
                <a:srgbClr val="D1282E"/>
              </a:solidFill>
            </a:endParaRPr>
          </a:p>
          <a:p>
            <a:r>
              <a:rPr lang="en-US" dirty="0" smtClean="0">
                <a:solidFill>
                  <a:srgbClr val="000000"/>
                </a:solidFill>
              </a:rPr>
              <a:t>The R</a:t>
            </a:r>
            <a:r>
              <a:rPr lang="en-US" baseline="30000" dirty="0" smtClean="0">
                <a:solidFill>
                  <a:srgbClr val="000000"/>
                </a:solidFill>
              </a:rPr>
              <a:t>2</a:t>
            </a:r>
            <a:r>
              <a:rPr lang="en-US" dirty="0" smtClean="0">
                <a:solidFill>
                  <a:srgbClr val="000000"/>
                </a:solidFill>
              </a:rPr>
              <a:t> is pretty good, but visually, we can see a potentially better fit. What transformation might fit this data better?</a:t>
            </a:r>
            <a:endParaRPr lang="en-US" baseline="30000" dirty="0">
              <a:solidFill>
                <a:srgbClr val="000000"/>
              </a:solidFill>
            </a:endParaRPr>
          </a:p>
        </p:txBody>
      </p:sp>
      <p:grpSp>
        <p:nvGrpSpPr>
          <p:cNvPr id="10" name="Group 9"/>
          <p:cNvGrpSpPr/>
          <p:nvPr/>
        </p:nvGrpSpPr>
        <p:grpSpPr>
          <a:xfrm>
            <a:off x="1473197" y="2971791"/>
            <a:ext cx="6807200" cy="3124201"/>
            <a:chOff x="1303867" y="2599265"/>
            <a:chExt cx="6807200" cy="3124201"/>
          </a:xfrm>
        </p:grpSpPr>
        <p:graphicFrame>
          <p:nvGraphicFramePr>
            <p:cNvPr id="9" name="Chart 8"/>
            <p:cNvGraphicFramePr>
              <a:graphicFrameLocks/>
            </p:cNvGraphicFramePr>
            <p:nvPr>
              <p:extLst>
                <p:ext uri="{D42A27DB-BD31-4B8C-83A1-F6EECF244321}">
                  <p14:modId xmlns:p14="http://schemas.microsoft.com/office/powerpoint/2010/main" val="2015858510"/>
                </p:ext>
              </p:extLst>
            </p:nvPr>
          </p:nvGraphicFramePr>
          <p:xfrm>
            <a:off x="1642533" y="2599265"/>
            <a:ext cx="6468534" cy="3124201"/>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flipH="1">
              <a:off x="1303867" y="2599265"/>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320804" y="5469470"/>
              <a:ext cx="5317065"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033245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fontScale="90000"/>
          </a:bodyPr>
          <a:lstStyle/>
          <a:p>
            <a:r>
              <a:rPr lang="en-US" dirty="0" smtClean="0"/>
              <a:t>Example – non-linear transform</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432796" cy="1661993"/>
          </a:xfrm>
          <a:prstGeom prst="rect">
            <a:avLst/>
          </a:prstGeom>
          <a:noFill/>
        </p:spPr>
        <p:txBody>
          <a:bodyPr wrap="square" rtlCol="0">
            <a:spAutoFit/>
          </a:bodyPr>
          <a:lstStyle/>
          <a:p>
            <a:r>
              <a:rPr lang="en-US" dirty="0" smtClean="0"/>
              <a:t>Lets use the transformation</a:t>
            </a:r>
            <a:r>
              <a:rPr lang="en-US" b="1" i="1" dirty="0" smtClean="0">
                <a:solidFill>
                  <a:srgbClr val="D1282E"/>
                </a:solidFill>
              </a:rPr>
              <a:t> g(X)=&lt;X</a:t>
            </a:r>
            <a:r>
              <a:rPr lang="en-US" b="1" i="1" baseline="30000" dirty="0" smtClean="0">
                <a:solidFill>
                  <a:srgbClr val="D1282E"/>
                </a:solidFill>
              </a:rPr>
              <a:t>2</a:t>
            </a:r>
            <a:r>
              <a:rPr lang="en-US" b="1" i="1" dirty="0" smtClean="0">
                <a:solidFill>
                  <a:srgbClr val="D1282E"/>
                </a:solidFill>
              </a:rPr>
              <a:t>,X&gt;</a:t>
            </a:r>
            <a:endParaRPr lang="en-US" b="1" i="1" baseline="30000" dirty="0" smtClean="0">
              <a:solidFill>
                <a:srgbClr val="D1282E"/>
              </a:solidFill>
            </a:endParaRPr>
          </a:p>
          <a:p>
            <a:endParaRPr lang="en-US" b="1" i="1" dirty="0">
              <a:solidFill>
                <a:srgbClr val="D1282E"/>
              </a:solidFill>
            </a:endParaRPr>
          </a:p>
          <a:p>
            <a:r>
              <a:rPr lang="en-US" dirty="0" smtClean="0">
                <a:solidFill>
                  <a:srgbClr val="000000"/>
                </a:solidFill>
              </a:rPr>
              <a:t>We can then fit the model: </a:t>
            </a:r>
            <a:r>
              <a:rPr lang="en-US" b="1" i="1" dirty="0" smtClean="0">
                <a:solidFill>
                  <a:schemeClr val="tx2"/>
                </a:solidFill>
              </a:rPr>
              <a:t>E[Y]=α+β*g(X) = </a:t>
            </a:r>
            <a:r>
              <a:rPr lang="en-US" b="1" i="1" dirty="0">
                <a:solidFill>
                  <a:schemeClr val="tx2"/>
                </a:solidFill>
              </a:rPr>
              <a:t>α+</a:t>
            </a:r>
            <a:r>
              <a:rPr lang="en-US" b="1" i="1" dirty="0" smtClean="0">
                <a:solidFill>
                  <a:schemeClr val="tx2"/>
                </a:solidFill>
              </a:rPr>
              <a:t>β</a:t>
            </a:r>
            <a:r>
              <a:rPr lang="en-US" b="1" i="1" baseline="-25000" dirty="0" smtClean="0">
                <a:solidFill>
                  <a:schemeClr val="tx2"/>
                </a:solidFill>
              </a:rPr>
              <a:t>1</a:t>
            </a:r>
            <a:r>
              <a:rPr lang="en-US" b="1" i="1" dirty="0" smtClean="0">
                <a:solidFill>
                  <a:schemeClr val="tx2"/>
                </a:solidFill>
              </a:rPr>
              <a:t>X</a:t>
            </a:r>
            <a:r>
              <a:rPr lang="en-US" b="1" i="1" baseline="30000" dirty="0" smtClean="0">
                <a:solidFill>
                  <a:schemeClr val="tx2"/>
                </a:solidFill>
              </a:rPr>
              <a:t>2</a:t>
            </a:r>
            <a:r>
              <a:rPr lang="en-US" b="1" i="1" dirty="0" smtClean="0">
                <a:solidFill>
                  <a:schemeClr val="tx2"/>
                </a:solidFill>
              </a:rPr>
              <a:t>+β</a:t>
            </a:r>
            <a:r>
              <a:rPr lang="en-US" b="1" i="1" baseline="-25000" dirty="0" smtClean="0">
                <a:solidFill>
                  <a:schemeClr val="tx2"/>
                </a:solidFill>
              </a:rPr>
              <a:t>2</a:t>
            </a:r>
            <a:r>
              <a:rPr lang="en-US" b="1" i="1" dirty="0" smtClean="0">
                <a:solidFill>
                  <a:schemeClr val="tx2"/>
                </a:solidFill>
              </a:rPr>
              <a:t>X </a:t>
            </a:r>
          </a:p>
          <a:p>
            <a:endParaRPr lang="en-US" b="1" i="1" baseline="30000" dirty="0">
              <a:solidFill>
                <a:schemeClr val="tx2"/>
              </a:solidFill>
            </a:endParaRPr>
          </a:p>
          <a:p>
            <a:r>
              <a:rPr lang="en-US" dirty="0" smtClean="0"/>
              <a:t>We can often realize a non-trivial increase by making such transformations </a:t>
            </a:r>
            <a:r>
              <a:rPr lang="en-US" dirty="0" err="1" smtClean="0"/>
              <a:t>priot</a:t>
            </a:r>
            <a:r>
              <a:rPr lang="en-US" dirty="0" smtClean="0"/>
              <a:t> to modeling.</a:t>
            </a:r>
            <a:endParaRPr lang="en-US" dirty="0"/>
          </a:p>
        </p:txBody>
      </p:sp>
      <p:cxnSp>
        <p:nvCxnSpPr>
          <p:cNvPr id="5" name="Straight Connector 4"/>
          <p:cNvCxnSpPr/>
          <p:nvPr/>
        </p:nvCxnSpPr>
        <p:spPr>
          <a:xfrm flipH="1">
            <a:off x="1473197" y="2971791"/>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490134" y="5841996"/>
            <a:ext cx="531706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1926246683"/>
              </p:ext>
            </p:extLst>
          </p:nvPr>
        </p:nvGraphicFramePr>
        <p:xfrm>
          <a:off x="1693335" y="3027689"/>
          <a:ext cx="574039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673093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Essential.thmx</Template>
  <TotalTime>11482</TotalTime>
  <Words>2133</Words>
  <Application>Microsoft Macintosh PowerPoint</Application>
  <PresentationFormat>On-screen Show (4:3)</PresentationFormat>
  <Paragraphs>268</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Essential</vt:lpstr>
      <vt:lpstr>PowerPoint Presentation</vt:lpstr>
      <vt:lpstr>outline</vt:lpstr>
      <vt:lpstr>Data prep for modeling</vt:lpstr>
      <vt:lpstr>Choose the target variable</vt:lpstr>
      <vt:lpstr>Do appropriate  data transformations</vt:lpstr>
      <vt:lpstr>Binning</vt:lpstr>
      <vt:lpstr>Non-linear transformations</vt:lpstr>
      <vt:lpstr>Example – non-linear transform</vt:lpstr>
      <vt:lpstr>Example – non-linear transform</vt:lpstr>
      <vt:lpstr>nl transformation:  Noisy environment </vt:lpstr>
      <vt:lpstr>Binning: Noisy environment </vt:lpstr>
      <vt:lpstr>nl transformation:  information rich environment </vt:lpstr>
      <vt:lpstr>Binning: info rich environment </vt:lpstr>
      <vt:lpstr>Domain knowledge feature extraction</vt:lpstr>
      <vt:lpstr>How to design the perfect feature?</vt:lpstr>
      <vt:lpstr>Some guidelines for domain knowledge feature engineering</vt:lpstr>
      <vt:lpstr>sampling</vt:lpstr>
      <vt:lpstr>A case for down-sampling</vt:lpstr>
      <vt:lpstr>Should you down sample?</vt:lpstr>
      <vt:lpstr>On the other hand…</vt:lpstr>
      <vt:lpstr>If you down sample.</vt:lpstr>
      <vt:lpstr>leakage</vt:lpstr>
      <vt:lpstr>Leakage - example</vt:lpstr>
      <vt:lpstr>Lets build a dataset for twitter recommendations</vt:lpstr>
      <vt:lpstr>Data instances</vt:lpstr>
      <vt:lpstr>Generate Network based features</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183</cp:revision>
  <dcterms:created xsi:type="dcterms:W3CDTF">2014-08-12T17:27:36Z</dcterms:created>
  <dcterms:modified xsi:type="dcterms:W3CDTF">2014-11-06T01:20:34Z</dcterms:modified>
</cp:coreProperties>
</file>